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35" r:id="rId4"/>
  </p:sldMasterIdLst>
  <p:notesMasterIdLst>
    <p:notesMasterId r:id="rId41"/>
  </p:notesMasterIdLst>
  <p:handoutMasterIdLst>
    <p:handoutMasterId r:id="rId42"/>
  </p:handoutMasterIdLst>
  <p:sldIdLst>
    <p:sldId id="256" r:id="rId5"/>
    <p:sldId id="258" r:id="rId6"/>
    <p:sldId id="260" r:id="rId7"/>
    <p:sldId id="303" r:id="rId8"/>
    <p:sldId id="390" r:id="rId9"/>
    <p:sldId id="302" r:id="rId10"/>
    <p:sldId id="298" r:id="rId11"/>
    <p:sldId id="399" r:id="rId12"/>
    <p:sldId id="299" r:id="rId13"/>
    <p:sldId id="300" r:id="rId14"/>
    <p:sldId id="259" r:id="rId15"/>
    <p:sldId id="275" r:id="rId16"/>
    <p:sldId id="261" r:id="rId17"/>
    <p:sldId id="354" r:id="rId18"/>
    <p:sldId id="391" r:id="rId19"/>
    <p:sldId id="350" r:id="rId20"/>
    <p:sldId id="392" r:id="rId21"/>
    <p:sldId id="336" r:id="rId22"/>
    <p:sldId id="271" r:id="rId23"/>
    <p:sldId id="396" r:id="rId24"/>
    <p:sldId id="397" r:id="rId25"/>
    <p:sldId id="400" r:id="rId26"/>
    <p:sldId id="401" r:id="rId27"/>
    <p:sldId id="402" r:id="rId28"/>
    <p:sldId id="360" r:id="rId29"/>
    <p:sldId id="395" r:id="rId30"/>
    <p:sldId id="361" r:id="rId31"/>
    <p:sldId id="293" r:id="rId32"/>
    <p:sldId id="398" r:id="rId33"/>
    <p:sldId id="393" r:id="rId34"/>
    <p:sldId id="394" r:id="rId35"/>
    <p:sldId id="267" r:id="rId36"/>
    <p:sldId id="403" r:id="rId37"/>
    <p:sldId id="404" r:id="rId38"/>
    <p:sldId id="269" r:id="rId39"/>
    <p:sldId id="270"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16" userDrawn="1">
          <p15:clr>
            <a:srgbClr val="A4A3A4"/>
          </p15:clr>
        </p15:guide>
        <p15:guide id="2" orient="horz" pos="1008" userDrawn="1">
          <p15:clr>
            <a:srgbClr val="A4A3A4"/>
          </p15:clr>
        </p15:guide>
        <p15:guide id="3"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4" name="Author"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DDFE"/>
    <a:srgbClr val="D4DDFE"/>
    <a:srgbClr val="D5DEFF"/>
    <a:srgbClr val="F6F7FF"/>
    <a:srgbClr val="DBDCE5"/>
    <a:srgbClr val="F0F1FB"/>
    <a:srgbClr val="DFE1F6"/>
    <a:srgbClr val="EEEFF5"/>
    <a:srgbClr val="DFE1EF"/>
    <a:srgbClr val="A9B1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1978075-8F6A-4427-9ACE-A5A957B15EBC}" v="33" dt="2025-04-22T20:18:06.854"/>
  </p1510:revLst>
</p1510:revInfo>
</file>

<file path=ppt/tableStyles.xml><?xml version="1.0" encoding="utf-8"?>
<a:tblStyleLst xmlns:a="http://schemas.openxmlformats.org/drawingml/2006/main" def="{8A107856-5554-42FB-B03E-39F5DBC370B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352" autoAdjust="0"/>
    <p:restoredTop sz="95394" autoAdjust="0"/>
  </p:normalViewPr>
  <p:slideViewPr>
    <p:cSldViewPr snapToGrid="0">
      <p:cViewPr varScale="1">
        <p:scale>
          <a:sx n="106" d="100"/>
          <a:sy n="106" d="100"/>
        </p:scale>
        <p:origin x="1116" y="114"/>
      </p:cViewPr>
      <p:guideLst>
        <p:guide orient="horz" pos="1416"/>
        <p:guide orient="horz" pos="1008"/>
        <p:guide pos="3840"/>
      </p:guideLst>
    </p:cSldViewPr>
  </p:slideViewPr>
  <p:outlineViewPr>
    <p:cViewPr>
      <p:scale>
        <a:sx n="33" d="100"/>
        <a:sy n="33" d="100"/>
      </p:scale>
      <p:origin x="0" y="-10368"/>
    </p:cViewPr>
  </p:outlineViewPr>
  <p:notesTextViewPr>
    <p:cViewPr>
      <p:scale>
        <a:sx n="1" d="1"/>
        <a:sy n="1" d="1"/>
      </p:scale>
      <p:origin x="0" y="0"/>
    </p:cViewPr>
  </p:notesTextViewPr>
  <p:sorterViewPr>
    <p:cViewPr varScale="1">
      <p:scale>
        <a:sx n="100" d="100"/>
        <a:sy n="100" d="100"/>
      </p:scale>
      <p:origin x="0" y="0"/>
    </p:cViewPr>
  </p:sorterViewPr>
  <p:notesViewPr>
    <p:cSldViewPr snapToGrid="0" showGuides="1">
      <p:cViewPr varScale="1">
        <p:scale>
          <a:sx n="67" d="100"/>
          <a:sy n="67" d="100"/>
        </p:scale>
        <p:origin x="3120"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handoutMaster" Target="handoutMasters/handoutMaster1.xml"/><Relationship Id="rId47" Type="http://schemas.openxmlformats.org/officeDocument/2006/relationships/tableStyles" Target="tableStyles.xml"/><Relationship Id="rId50" Type="http://schemas.microsoft.com/office/2018/10/relationships/authors" Target="author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commentAuthors" Target="commentAuthors.xml"/><Relationship Id="rId48" Type="http://schemas.microsoft.com/office/2016/11/relationships/changesInfo" Target="changesInfos/changesInfo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chiorlatti, Michael G (HSC)" userId="51ff7f0e-38ef-479b-b1e7-5ee966286fcd" providerId="ADAL" clId="{61978075-8F6A-4427-9ACE-A5A957B15EBC}"/>
    <pc:docChg chg="undo custSel addSld modSld">
      <pc:chgData name="Machiorlatti, Michael G (HSC)" userId="51ff7f0e-38ef-479b-b1e7-5ee966286fcd" providerId="ADAL" clId="{61978075-8F6A-4427-9ACE-A5A957B15EBC}" dt="2025-04-22T20:22:07.223" v="743"/>
      <pc:docMkLst>
        <pc:docMk/>
      </pc:docMkLst>
      <pc:sldChg chg="modSp mod">
        <pc:chgData name="Machiorlatti, Michael G (HSC)" userId="51ff7f0e-38ef-479b-b1e7-5ee966286fcd" providerId="ADAL" clId="{61978075-8F6A-4427-9ACE-A5A957B15EBC}" dt="2025-04-22T20:17:06.035" v="590" actId="255"/>
        <pc:sldMkLst>
          <pc:docMk/>
          <pc:sldMk cId="0" sldId="261"/>
        </pc:sldMkLst>
        <pc:spChg chg="mod">
          <ac:chgData name="Machiorlatti, Michael G (HSC)" userId="51ff7f0e-38ef-479b-b1e7-5ee966286fcd" providerId="ADAL" clId="{61978075-8F6A-4427-9ACE-A5A957B15EBC}" dt="2025-04-22T20:17:06.035" v="590" actId="255"/>
          <ac:spMkLst>
            <pc:docMk/>
            <pc:sldMk cId="0" sldId="261"/>
            <ac:spMk id="6" creationId="{00000000-0000-0000-0000-000000000000}"/>
          </ac:spMkLst>
        </pc:spChg>
      </pc:sldChg>
      <pc:sldChg chg="modSp mod">
        <pc:chgData name="Machiorlatti, Michael G (HSC)" userId="51ff7f0e-38ef-479b-b1e7-5ee966286fcd" providerId="ADAL" clId="{61978075-8F6A-4427-9ACE-A5A957B15EBC}" dt="2025-04-22T20:21:22.125" v="740" actId="255"/>
        <pc:sldMkLst>
          <pc:docMk/>
          <pc:sldMk cId="0" sldId="267"/>
        </pc:sldMkLst>
        <pc:spChg chg="mod">
          <ac:chgData name="Machiorlatti, Michael G (HSC)" userId="51ff7f0e-38ef-479b-b1e7-5ee966286fcd" providerId="ADAL" clId="{61978075-8F6A-4427-9ACE-A5A957B15EBC}" dt="2025-04-22T20:21:22.125" v="740" actId="255"/>
          <ac:spMkLst>
            <pc:docMk/>
            <pc:sldMk cId="0" sldId="267"/>
            <ac:spMk id="4" creationId="{00000000-0000-0000-0000-000000000000}"/>
          </ac:spMkLst>
        </pc:spChg>
      </pc:sldChg>
      <pc:sldChg chg="modSp mod">
        <pc:chgData name="Machiorlatti, Michael G (HSC)" userId="51ff7f0e-38ef-479b-b1e7-5ee966286fcd" providerId="ADAL" clId="{61978075-8F6A-4427-9ACE-A5A957B15EBC}" dt="2025-04-22T20:19:43.150" v="722" actId="27636"/>
        <pc:sldMkLst>
          <pc:docMk/>
          <pc:sldMk cId="104123177" sldId="271"/>
        </pc:sldMkLst>
        <pc:spChg chg="mod">
          <ac:chgData name="Machiorlatti, Michael G (HSC)" userId="51ff7f0e-38ef-479b-b1e7-5ee966286fcd" providerId="ADAL" clId="{61978075-8F6A-4427-9ACE-A5A957B15EBC}" dt="2025-04-22T20:18:31.781" v="633" actId="14100"/>
          <ac:spMkLst>
            <pc:docMk/>
            <pc:sldMk cId="104123177" sldId="271"/>
            <ac:spMk id="2" creationId="{00000000-0000-0000-0000-000000000000}"/>
          </ac:spMkLst>
        </pc:spChg>
        <pc:spChg chg="mod">
          <ac:chgData name="Machiorlatti, Michael G (HSC)" userId="51ff7f0e-38ef-479b-b1e7-5ee966286fcd" providerId="ADAL" clId="{61978075-8F6A-4427-9ACE-A5A957B15EBC}" dt="2025-04-22T20:19:43.149" v="721" actId="27636"/>
          <ac:spMkLst>
            <pc:docMk/>
            <pc:sldMk cId="104123177" sldId="271"/>
            <ac:spMk id="4" creationId="{00000000-0000-0000-0000-000000000000}"/>
          </ac:spMkLst>
        </pc:spChg>
        <pc:spChg chg="mod">
          <ac:chgData name="Machiorlatti, Michael G (HSC)" userId="51ff7f0e-38ef-479b-b1e7-5ee966286fcd" providerId="ADAL" clId="{61978075-8F6A-4427-9ACE-A5A957B15EBC}" dt="2025-04-22T20:19:43.150" v="722" actId="27636"/>
          <ac:spMkLst>
            <pc:docMk/>
            <pc:sldMk cId="104123177" sldId="271"/>
            <ac:spMk id="5" creationId="{00000000-0000-0000-0000-000000000000}"/>
          </ac:spMkLst>
        </pc:spChg>
      </pc:sldChg>
      <pc:sldChg chg="modSp mod">
        <pc:chgData name="Machiorlatti, Michael G (HSC)" userId="51ff7f0e-38ef-479b-b1e7-5ee966286fcd" providerId="ADAL" clId="{61978075-8F6A-4427-9ACE-A5A957B15EBC}" dt="2025-04-22T20:13:40.364" v="550" actId="113"/>
        <pc:sldMkLst>
          <pc:docMk/>
          <pc:sldMk cId="0" sldId="298"/>
        </pc:sldMkLst>
        <pc:spChg chg="mod">
          <ac:chgData name="Machiorlatti, Michael G (HSC)" userId="51ff7f0e-38ef-479b-b1e7-5ee966286fcd" providerId="ADAL" clId="{61978075-8F6A-4427-9ACE-A5A957B15EBC}" dt="2025-04-22T20:13:40.364" v="550" actId="113"/>
          <ac:spMkLst>
            <pc:docMk/>
            <pc:sldMk cId="0" sldId="298"/>
            <ac:spMk id="3076" creationId="{AD877D4C-F973-EBA1-8BBC-D49201B985A3}"/>
          </ac:spMkLst>
        </pc:spChg>
      </pc:sldChg>
      <pc:sldChg chg="modSp mod">
        <pc:chgData name="Machiorlatti, Michael G (HSC)" userId="51ff7f0e-38ef-479b-b1e7-5ee966286fcd" providerId="ADAL" clId="{61978075-8F6A-4427-9ACE-A5A957B15EBC}" dt="2025-04-22T20:15:56.317" v="584" actId="14100"/>
        <pc:sldMkLst>
          <pc:docMk/>
          <pc:sldMk cId="0" sldId="299"/>
        </pc:sldMkLst>
        <pc:spChg chg="mod">
          <ac:chgData name="Machiorlatti, Michael G (HSC)" userId="51ff7f0e-38ef-479b-b1e7-5ee966286fcd" providerId="ADAL" clId="{61978075-8F6A-4427-9ACE-A5A957B15EBC}" dt="2025-04-22T20:15:56.317" v="584" actId="14100"/>
          <ac:spMkLst>
            <pc:docMk/>
            <pc:sldMk cId="0" sldId="299"/>
            <ac:spMk id="4100" creationId="{70C48E39-4072-B3DC-28DA-228563E6FE6B}"/>
          </ac:spMkLst>
        </pc:spChg>
      </pc:sldChg>
      <pc:sldChg chg="modSp mod">
        <pc:chgData name="Machiorlatti, Michael G (HSC)" userId="51ff7f0e-38ef-479b-b1e7-5ee966286fcd" providerId="ADAL" clId="{61978075-8F6A-4427-9ACE-A5A957B15EBC}" dt="2025-04-22T20:13:22.874" v="549" actId="12"/>
        <pc:sldMkLst>
          <pc:docMk/>
          <pc:sldMk cId="2978781068" sldId="303"/>
        </pc:sldMkLst>
        <pc:spChg chg="mod">
          <ac:chgData name="Machiorlatti, Michael G (HSC)" userId="51ff7f0e-38ef-479b-b1e7-5ee966286fcd" providerId="ADAL" clId="{61978075-8F6A-4427-9ACE-A5A957B15EBC}" dt="2025-04-22T20:13:22.874" v="549" actId="12"/>
          <ac:spMkLst>
            <pc:docMk/>
            <pc:sldMk cId="2978781068" sldId="303"/>
            <ac:spMk id="3" creationId="{00000000-0000-0000-0000-000000000000}"/>
          </ac:spMkLst>
        </pc:spChg>
      </pc:sldChg>
      <pc:sldChg chg="modSp">
        <pc:chgData name="Machiorlatti, Michael G (HSC)" userId="51ff7f0e-38ef-479b-b1e7-5ee966286fcd" providerId="ADAL" clId="{61978075-8F6A-4427-9ACE-A5A957B15EBC}" dt="2025-04-22T20:18:06.854" v="632" actId="113"/>
        <pc:sldMkLst>
          <pc:docMk/>
          <pc:sldMk cId="77969782" sldId="350"/>
        </pc:sldMkLst>
        <pc:spChg chg="mod">
          <ac:chgData name="Machiorlatti, Michael G (HSC)" userId="51ff7f0e-38ef-479b-b1e7-5ee966286fcd" providerId="ADAL" clId="{61978075-8F6A-4427-9ACE-A5A957B15EBC}" dt="2025-04-22T20:18:06.854" v="632" actId="113"/>
          <ac:spMkLst>
            <pc:docMk/>
            <pc:sldMk cId="77969782" sldId="350"/>
            <ac:spMk id="3" creationId="{00000000-0000-0000-0000-000000000000}"/>
          </ac:spMkLst>
        </pc:spChg>
      </pc:sldChg>
      <pc:sldChg chg="modSp mod">
        <pc:chgData name="Machiorlatti, Michael G (HSC)" userId="51ff7f0e-38ef-479b-b1e7-5ee966286fcd" providerId="ADAL" clId="{61978075-8F6A-4427-9ACE-A5A957B15EBC}" dt="2025-04-22T20:17:13.982" v="607" actId="20577"/>
        <pc:sldMkLst>
          <pc:docMk/>
          <pc:sldMk cId="1985020553" sldId="354"/>
        </pc:sldMkLst>
        <pc:spChg chg="mod">
          <ac:chgData name="Machiorlatti, Michael G (HSC)" userId="51ff7f0e-38ef-479b-b1e7-5ee966286fcd" providerId="ADAL" clId="{61978075-8F6A-4427-9ACE-A5A957B15EBC}" dt="2025-04-22T20:17:13.982" v="607" actId="20577"/>
          <ac:spMkLst>
            <pc:docMk/>
            <pc:sldMk cId="1985020553" sldId="354"/>
            <ac:spMk id="2" creationId="{00000000-0000-0000-0000-000000000000}"/>
          </ac:spMkLst>
        </pc:spChg>
      </pc:sldChg>
      <pc:sldChg chg="modSp">
        <pc:chgData name="Machiorlatti, Michael G (HSC)" userId="51ff7f0e-38ef-479b-b1e7-5ee966286fcd" providerId="ADAL" clId="{61978075-8F6A-4427-9ACE-A5A957B15EBC}" dt="2025-04-22T20:17:57.507" v="631" actId="20577"/>
        <pc:sldMkLst>
          <pc:docMk/>
          <pc:sldMk cId="3142164321" sldId="391"/>
        </pc:sldMkLst>
        <pc:spChg chg="mod">
          <ac:chgData name="Machiorlatti, Michael G (HSC)" userId="51ff7f0e-38ef-479b-b1e7-5ee966286fcd" providerId="ADAL" clId="{61978075-8F6A-4427-9ACE-A5A957B15EBC}" dt="2025-04-22T20:17:57.507" v="631" actId="20577"/>
          <ac:spMkLst>
            <pc:docMk/>
            <pc:sldMk cId="3142164321" sldId="391"/>
            <ac:spMk id="3" creationId="{00000000-0000-0000-0000-000000000000}"/>
          </ac:spMkLst>
        </pc:spChg>
      </pc:sldChg>
      <pc:sldChg chg="addSp delSp modSp mod">
        <pc:chgData name="Machiorlatti, Michael G (HSC)" userId="51ff7f0e-38ef-479b-b1e7-5ee966286fcd" providerId="ADAL" clId="{61978075-8F6A-4427-9ACE-A5A957B15EBC}" dt="2025-04-22T20:15:34.535" v="575" actId="1076"/>
        <pc:sldMkLst>
          <pc:docMk/>
          <pc:sldMk cId="2255529615" sldId="399"/>
        </pc:sldMkLst>
        <pc:spChg chg="add del mod">
          <ac:chgData name="Machiorlatti, Michael G (HSC)" userId="51ff7f0e-38ef-479b-b1e7-5ee966286fcd" providerId="ADAL" clId="{61978075-8F6A-4427-9ACE-A5A957B15EBC}" dt="2025-04-22T20:14:34.557" v="557"/>
          <ac:spMkLst>
            <pc:docMk/>
            <pc:sldMk cId="2255529615" sldId="399"/>
            <ac:spMk id="3" creationId="{8FC7AB6E-7EB1-4FDF-5A16-6F9652890109}"/>
          </ac:spMkLst>
        </pc:spChg>
        <pc:spChg chg="add">
          <ac:chgData name="Machiorlatti, Michael G (HSC)" userId="51ff7f0e-38ef-479b-b1e7-5ee966286fcd" providerId="ADAL" clId="{61978075-8F6A-4427-9ACE-A5A957B15EBC}" dt="2025-04-22T20:14:10.488" v="552"/>
          <ac:spMkLst>
            <pc:docMk/>
            <pc:sldMk cId="2255529615" sldId="399"/>
            <ac:spMk id="5" creationId="{FFB5CFD6-E4C3-ACCB-C2B3-66A8CABA452C}"/>
          </ac:spMkLst>
        </pc:spChg>
        <pc:spChg chg="add del mod">
          <ac:chgData name="Machiorlatti, Michael G (HSC)" userId="51ff7f0e-38ef-479b-b1e7-5ee966286fcd" providerId="ADAL" clId="{61978075-8F6A-4427-9ACE-A5A957B15EBC}" dt="2025-04-22T20:14:56.721" v="562" actId="478"/>
          <ac:spMkLst>
            <pc:docMk/>
            <pc:sldMk cId="2255529615" sldId="399"/>
            <ac:spMk id="10" creationId="{72E002C9-ED48-03D0-2B23-4BDA85AADA0B}"/>
          </ac:spMkLst>
        </pc:spChg>
        <pc:spChg chg="add del mod">
          <ac:chgData name="Machiorlatti, Michael G (HSC)" userId="51ff7f0e-38ef-479b-b1e7-5ee966286fcd" providerId="ADAL" clId="{61978075-8F6A-4427-9ACE-A5A957B15EBC}" dt="2025-04-22T20:14:56.721" v="562" actId="478"/>
          <ac:spMkLst>
            <pc:docMk/>
            <pc:sldMk cId="2255529615" sldId="399"/>
            <ac:spMk id="13" creationId="{0C8EB426-8E20-EDAC-FB5F-DA44478EC186}"/>
          </ac:spMkLst>
        </pc:spChg>
        <pc:spChg chg="add">
          <ac:chgData name="Machiorlatti, Michael G (HSC)" userId="51ff7f0e-38ef-479b-b1e7-5ee966286fcd" providerId="ADAL" clId="{61978075-8F6A-4427-9ACE-A5A957B15EBC}" dt="2025-04-22T20:14:54.199" v="561"/>
          <ac:spMkLst>
            <pc:docMk/>
            <pc:sldMk cId="2255529615" sldId="399"/>
            <ac:spMk id="14" creationId="{C704B8A3-F324-D004-D154-21D7784954B5}"/>
          </ac:spMkLst>
        </pc:spChg>
        <pc:spChg chg="add del mod">
          <ac:chgData name="Machiorlatti, Michael G (HSC)" userId="51ff7f0e-38ef-479b-b1e7-5ee966286fcd" providerId="ADAL" clId="{61978075-8F6A-4427-9ACE-A5A957B15EBC}" dt="2025-04-22T20:15:01.850" v="564" actId="21"/>
          <ac:spMkLst>
            <pc:docMk/>
            <pc:sldMk cId="2255529615" sldId="399"/>
            <ac:spMk id="16" creationId="{FC1F1A41-9FD5-D4BD-2379-7808E1A2C194}"/>
          </ac:spMkLst>
        </pc:spChg>
        <pc:spChg chg="add del mod">
          <ac:chgData name="Machiorlatti, Michael G (HSC)" userId="51ff7f0e-38ef-479b-b1e7-5ee966286fcd" providerId="ADAL" clId="{61978075-8F6A-4427-9ACE-A5A957B15EBC}" dt="2025-04-22T20:15:01.850" v="564" actId="21"/>
          <ac:spMkLst>
            <pc:docMk/>
            <pc:sldMk cId="2255529615" sldId="399"/>
            <ac:spMk id="18" creationId="{17101A8F-3A3F-3DBE-6589-8DA08AD5995B}"/>
          </ac:spMkLst>
        </pc:spChg>
        <pc:spChg chg="add del mod">
          <ac:chgData name="Machiorlatti, Michael G (HSC)" userId="51ff7f0e-38ef-479b-b1e7-5ee966286fcd" providerId="ADAL" clId="{61978075-8F6A-4427-9ACE-A5A957B15EBC}" dt="2025-04-22T20:15:11.338" v="567"/>
          <ac:spMkLst>
            <pc:docMk/>
            <pc:sldMk cId="2255529615" sldId="399"/>
            <ac:spMk id="20" creationId="{7F6E47BD-AB72-DCE7-FD40-FC30076EDBBB}"/>
          </ac:spMkLst>
        </pc:spChg>
        <pc:spChg chg="add del mod">
          <ac:chgData name="Machiorlatti, Michael G (HSC)" userId="51ff7f0e-38ef-479b-b1e7-5ee966286fcd" providerId="ADAL" clId="{61978075-8F6A-4427-9ACE-A5A957B15EBC}" dt="2025-04-22T20:15:25.242" v="570"/>
          <ac:spMkLst>
            <pc:docMk/>
            <pc:sldMk cId="2255529615" sldId="399"/>
            <ac:spMk id="22" creationId="{D083D479-AC6D-B356-028F-BD3A881B9697}"/>
          </ac:spMkLst>
        </pc:spChg>
        <pc:picChg chg="add del mod">
          <ac:chgData name="Machiorlatti, Michael G (HSC)" userId="51ff7f0e-38ef-479b-b1e7-5ee966286fcd" providerId="ADAL" clId="{61978075-8F6A-4427-9ACE-A5A957B15EBC}" dt="2025-04-22T20:14:26.422" v="556" actId="21"/>
          <ac:picMkLst>
            <pc:docMk/>
            <pc:sldMk cId="2255529615" sldId="399"/>
            <ac:picMk id="6" creationId="{473F581E-16A6-8C62-3C53-0BCEC73E6FD0}"/>
          </ac:picMkLst>
        </pc:picChg>
        <pc:picChg chg="add del mod">
          <ac:chgData name="Machiorlatti, Michael G (HSC)" userId="51ff7f0e-38ef-479b-b1e7-5ee966286fcd" providerId="ADAL" clId="{61978075-8F6A-4427-9ACE-A5A957B15EBC}" dt="2025-04-22T20:15:07.123" v="566" actId="21"/>
          <ac:picMkLst>
            <pc:docMk/>
            <pc:sldMk cId="2255529615" sldId="399"/>
            <ac:picMk id="7" creationId="{51A1A6B9-7959-A268-B40B-B256809499A1}"/>
          </ac:picMkLst>
        </pc:picChg>
        <pc:picChg chg="del">
          <ac:chgData name="Machiorlatti, Michael G (HSC)" userId="51ff7f0e-38ef-479b-b1e7-5ee966286fcd" providerId="ADAL" clId="{61978075-8F6A-4427-9ACE-A5A957B15EBC}" dt="2025-04-22T20:14:10.065" v="551" actId="478"/>
          <ac:picMkLst>
            <pc:docMk/>
            <pc:sldMk cId="2255529615" sldId="399"/>
            <ac:picMk id="9" creationId="{C62F5A12-7111-1CE6-AE63-91060F6228CC}"/>
          </ac:picMkLst>
        </pc:picChg>
        <pc:picChg chg="add del mod">
          <ac:chgData name="Machiorlatti, Michael G (HSC)" userId="51ff7f0e-38ef-479b-b1e7-5ee966286fcd" providerId="ADAL" clId="{61978075-8F6A-4427-9ACE-A5A957B15EBC}" dt="2025-04-22T20:15:07.123" v="566" actId="21"/>
          <ac:picMkLst>
            <pc:docMk/>
            <pc:sldMk cId="2255529615" sldId="399"/>
            <ac:picMk id="12" creationId="{7D3BEFE1-C3A6-61AF-82A4-778FA5F87A2B}"/>
          </ac:picMkLst>
        </pc:picChg>
        <pc:picChg chg="add mod">
          <ac:chgData name="Machiorlatti, Michael G (HSC)" userId="51ff7f0e-38ef-479b-b1e7-5ee966286fcd" providerId="ADAL" clId="{61978075-8F6A-4427-9ACE-A5A957B15EBC}" dt="2025-04-22T20:15:34.535" v="575" actId="1076"/>
          <ac:picMkLst>
            <pc:docMk/>
            <pc:sldMk cId="2255529615" sldId="399"/>
            <ac:picMk id="23" creationId="{6F9867F8-E6C5-4BA1-03A6-094011218C55}"/>
          </ac:picMkLst>
        </pc:picChg>
        <pc:picChg chg="add mod">
          <ac:chgData name="Machiorlatti, Michael G (HSC)" userId="51ff7f0e-38ef-479b-b1e7-5ee966286fcd" providerId="ADAL" clId="{61978075-8F6A-4427-9ACE-A5A957B15EBC}" dt="2025-04-22T20:15:29.118" v="572" actId="14100"/>
          <ac:picMkLst>
            <pc:docMk/>
            <pc:sldMk cId="2255529615" sldId="399"/>
            <ac:picMk id="24" creationId="{19BA39A4-4000-D75F-BA26-3D00526232B2}"/>
          </ac:picMkLst>
        </pc:picChg>
      </pc:sldChg>
      <pc:sldChg chg="modSp mod">
        <pc:chgData name="Machiorlatti, Michael G (HSC)" userId="51ff7f0e-38ef-479b-b1e7-5ee966286fcd" providerId="ADAL" clId="{61978075-8F6A-4427-9ACE-A5A957B15EBC}" dt="2025-04-22T20:20:25.142" v="725" actId="1076"/>
        <pc:sldMkLst>
          <pc:docMk/>
          <pc:sldMk cId="3803407608" sldId="400"/>
        </pc:sldMkLst>
        <pc:spChg chg="mod">
          <ac:chgData name="Machiorlatti, Michael G (HSC)" userId="51ff7f0e-38ef-479b-b1e7-5ee966286fcd" providerId="ADAL" clId="{61978075-8F6A-4427-9ACE-A5A957B15EBC}" dt="2025-04-22T20:20:25.142" v="725" actId="1076"/>
          <ac:spMkLst>
            <pc:docMk/>
            <pc:sldMk cId="3803407608" sldId="400"/>
            <ac:spMk id="8" creationId="{C0F4D6D5-2B25-4D02-6E42-975F605A8C25}"/>
          </ac:spMkLst>
        </pc:spChg>
      </pc:sldChg>
      <pc:sldChg chg="modSp mod">
        <pc:chgData name="Machiorlatti, Michael G (HSC)" userId="51ff7f0e-38ef-479b-b1e7-5ee966286fcd" providerId="ADAL" clId="{61978075-8F6A-4427-9ACE-A5A957B15EBC}" dt="2025-04-22T20:22:07.223" v="743"/>
        <pc:sldMkLst>
          <pc:docMk/>
          <pc:sldMk cId="43045421" sldId="403"/>
        </pc:sldMkLst>
        <pc:spChg chg="mod">
          <ac:chgData name="Machiorlatti, Michael G (HSC)" userId="51ff7f0e-38ef-479b-b1e7-5ee966286fcd" providerId="ADAL" clId="{61978075-8F6A-4427-9ACE-A5A957B15EBC}" dt="2025-04-22T20:22:07.223" v="743"/>
          <ac:spMkLst>
            <pc:docMk/>
            <pc:sldMk cId="43045421" sldId="403"/>
            <ac:spMk id="6" creationId="{92B29657-5828-0653-61A1-155028A49993}"/>
          </ac:spMkLst>
        </pc:spChg>
      </pc:sldChg>
      <pc:sldChg chg="modSp add mod">
        <pc:chgData name="Machiorlatti, Michael G (HSC)" userId="51ff7f0e-38ef-479b-b1e7-5ee966286fcd" providerId="ADAL" clId="{61978075-8F6A-4427-9ACE-A5A957B15EBC}" dt="2025-04-22T20:12:38.658" v="547"/>
        <pc:sldMkLst>
          <pc:docMk/>
          <pc:sldMk cId="100058642" sldId="404"/>
        </pc:sldMkLst>
        <pc:spChg chg="mod">
          <ac:chgData name="Machiorlatti, Michael G (HSC)" userId="51ff7f0e-38ef-479b-b1e7-5ee966286fcd" providerId="ADAL" clId="{61978075-8F6A-4427-9ACE-A5A957B15EBC}" dt="2025-04-22T20:12:38.658" v="547"/>
          <ac:spMkLst>
            <pc:docMk/>
            <pc:sldMk cId="100058642" sldId="404"/>
            <ac:spMk id="6" creationId="{9E14C010-AB23-F1AD-58C4-31D1E1EEEF32}"/>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C32BE22-BCF5-218A-BCDB-9D6463B9A47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836C6B9B-3CD0-9D38-9EB7-8FC9403B854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1A62055-8DBD-6042-92AC-66DE479F90DE}" type="datetimeFigureOut">
              <a:rPr lang="en-US" smtClean="0"/>
              <a:t>4/22/2025</a:t>
            </a:fld>
            <a:endParaRPr lang="en-US" dirty="0"/>
          </a:p>
        </p:txBody>
      </p:sp>
      <p:sp>
        <p:nvSpPr>
          <p:cNvPr id="4" name="Footer Placeholder 3">
            <a:extLst>
              <a:ext uri="{FF2B5EF4-FFF2-40B4-BE49-F238E27FC236}">
                <a16:creationId xmlns:a16="http://schemas.microsoft.com/office/drawing/2014/main" id="{7745B14E-D4D7-1E40-CD23-AE797C23682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Tree>
    <p:extLst>
      <p:ext uri="{BB962C8B-B14F-4D97-AF65-F5344CB8AC3E}">
        <p14:creationId xmlns:p14="http://schemas.microsoft.com/office/powerpoint/2010/main" val="37135121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FEE50A-AB77-49BE-9076-23C4C8D08BB2}" type="datetimeFigureOut">
              <a:rPr lang="en-US" smtClean="0"/>
              <a:t>4/22/2025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E09883-B744-4FDD-8623-D69A66650022}" type="slidenum">
              <a:rPr lang="en-US" smtClean="0"/>
              <a:t>‹#›</a:t>
            </a:fld>
            <a:endParaRPr lang="en-US" dirty="0"/>
          </a:p>
        </p:txBody>
      </p:sp>
    </p:spTree>
    <p:extLst>
      <p:ext uri="{BB962C8B-B14F-4D97-AF65-F5344CB8AC3E}">
        <p14:creationId xmlns:p14="http://schemas.microsoft.com/office/powerpoint/2010/main" val="1427647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486450A-AC64-45BA-9AE1-D5B785D822A6}" type="datetimeFigureOut">
              <a:rPr lang="en-US" smtClean="0"/>
              <a:t>4/22/2025</a:t>
            </a:fld>
            <a:endParaRPr lang="en-US" dirty="0"/>
          </a:p>
        </p:txBody>
      </p:sp>
      <p:sp>
        <p:nvSpPr>
          <p:cNvPr id="5" name="Footer Placeholder 4"/>
          <p:cNvSpPr>
            <a:spLocks noGrp="1"/>
          </p:cNvSpPr>
          <p:nvPr>
            <p:ph type="ftr" sz="quarter" idx="11"/>
          </p:nvPr>
        </p:nvSpPr>
        <p:spPr/>
        <p:txBody>
          <a:bodyPr/>
          <a:lstStyle/>
          <a:p>
            <a:r>
              <a:rPr lang="en-US" dirty="0"/>
              <a:t>PRESENTATION TITLE</a:t>
            </a:r>
          </a:p>
        </p:txBody>
      </p:sp>
      <p:sp>
        <p:nvSpPr>
          <p:cNvPr id="6" name="Slide Number Placeholder 5"/>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328201998"/>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6450A-AC64-45BA-9AE1-D5B785D822A6}" type="datetimeFigureOut">
              <a:rPr lang="en-US" smtClean="0"/>
              <a:t>4/22/2025</a:t>
            </a:fld>
            <a:endParaRPr lang="en-US" dirty="0"/>
          </a:p>
        </p:txBody>
      </p:sp>
      <p:sp>
        <p:nvSpPr>
          <p:cNvPr id="5" name="Footer Placeholder 4"/>
          <p:cNvSpPr>
            <a:spLocks noGrp="1"/>
          </p:cNvSpPr>
          <p:nvPr>
            <p:ph type="ftr" sz="quarter" idx="11"/>
          </p:nvPr>
        </p:nvSpPr>
        <p:spPr/>
        <p:txBody>
          <a:bodyPr/>
          <a:lstStyle/>
          <a:p>
            <a:r>
              <a:rPr lang="en-US" dirty="0"/>
              <a:t>PRESENTATION TITLE</a:t>
            </a:r>
          </a:p>
        </p:txBody>
      </p:sp>
      <p:sp>
        <p:nvSpPr>
          <p:cNvPr id="6" name="Slide Number Placeholder 5"/>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123969030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6450A-AC64-45BA-9AE1-D5B785D822A6}" type="datetimeFigureOut">
              <a:rPr lang="en-US" smtClean="0"/>
              <a:t>4/22/2025</a:t>
            </a:fld>
            <a:endParaRPr lang="en-US" dirty="0"/>
          </a:p>
        </p:txBody>
      </p:sp>
      <p:sp>
        <p:nvSpPr>
          <p:cNvPr id="5" name="Footer Placeholder 4"/>
          <p:cNvSpPr>
            <a:spLocks noGrp="1"/>
          </p:cNvSpPr>
          <p:nvPr>
            <p:ph type="ftr" sz="quarter" idx="11"/>
          </p:nvPr>
        </p:nvSpPr>
        <p:spPr/>
        <p:txBody>
          <a:bodyPr/>
          <a:lstStyle/>
          <a:p>
            <a:r>
              <a:rPr lang="en-US" dirty="0"/>
              <a:t>PRESENTATION TITLE</a:t>
            </a:r>
          </a:p>
        </p:txBody>
      </p:sp>
      <p:sp>
        <p:nvSpPr>
          <p:cNvPr id="6" name="Slide Number Placeholder 5"/>
          <p:cNvSpPr>
            <a:spLocks noGrp="1"/>
          </p:cNvSpPr>
          <p:nvPr>
            <p:ph type="sldNum" sz="quarter" idx="12"/>
          </p:nvPr>
        </p:nvSpPr>
        <p:spPr/>
        <p:txBody>
          <a:bodyPr/>
          <a:lstStyle/>
          <a:p>
            <a:fld id="{B5CEABB6-07DC-46E8-9B57-56EC44A396E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21698198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6450A-AC64-45BA-9AE1-D5B785D822A6}" type="datetimeFigureOut">
              <a:rPr lang="en-US" smtClean="0"/>
              <a:t>4/22/2025</a:t>
            </a:fld>
            <a:endParaRPr lang="en-US" dirty="0"/>
          </a:p>
        </p:txBody>
      </p:sp>
      <p:sp>
        <p:nvSpPr>
          <p:cNvPr id="5" name="Footer Placeholder 4"/>
          <p:cNvSpPr>
            <a:spLocks noGrp="1"/>
          </p:cNvSpPr>
          <p:nvPr>
            <p:ph type="ftr" sz="quarter" idx="11"/>
          </p:nvPr>
        </p:nvSpPr>
        <p:spPr/>
        <p:txBody>
          <a:bodyPr/>
          <a:lstStyle/>
          <a:p>
            <a:r>
              <a:rPr lang="en-US" dirty="0"/>
              <a:t>PRESENTATION TITLE</a:t>
            </a:r>
          </a:p>
        </p:txBody>
      </p:sp>
      <p:sp>
        <p:nvSpPr>
          <p:cNvPr id="6" name="Slide Number Placeholder 5"/>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961723749"/>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6450A-AC64-45BA-9AE1-D5B785D822A6}" type="datetimeFigureOut">
              <a:rPr lang="en-US" smtClean="0"/>
              <a:t>4/22/2025</a:t>
            </a:fld>
            <a:endParaRPr lang="en-US" dirty="0"/>
          </a:p>
        </p:txBody>
      </p:sp>
      <p:sp>
        <p:nvSpPr>
          <p:cNvPr id="5" name="Footer Placeholder 4"/>
          <p:cNvSpPr>
            <a:spLocks noGrp="1"/>
          </p:cNvSpPr>
          <p:nvPr>
            <p:ph type="ftr" sz="quarter" idx="11"/>
          </p:nvPr>
        </p:nvSpPr>
        <p:spPr/>
        <p:txBody>
          <a:bodyPr/>
          <a:lstStyle/>
          <a:p>
            <a:r>
              <a:rPr lang="en-US" dirty="0"/>
              <a:t>PRESENTATION TITLE</a:t>
            </a:r>
          </a:p>
        </p:txBody>
      </p:sp>
      <p:sp>
        <p:nvSpPr>
          <p:cNvPr id="6" name="Slide Number Placeholder 5"/>
          <p:cNvSpPr>
            <a:spLocks noGrp="1"/>
          </p:cNvSpPr>
          <p:nvPr>
            <p:ph type="sldNum" sz="quarter" idx="12"/>
          </p:nvPr>
        </p:nvSpPr>
        <p:spPr/>
        <p:txBody>
          <a:bodyPr/>
          <a:lstStyle/>
          <a:p>
            <a:fld id="{B5CEABB6-07DC-46E8-9B57-56EC44A396E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38420738"/>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6450A-AC64-45BA-9AE1-D5B785D822A6}" type="datetimeFigureOut">
              <a:rPr lang="en-US" smtClean="0"/>
              <a:t>4/22/2025</a:t>
            </a:fld>
            <a:endParaRPr lang="en-US" dirty="0"/>
          </a:p>
        </p:txBody>
      </p:sp>
      <p:sp>
        <p:nvSpPr>
          <p:cNvPr id="5" name="Footer Placeholder 4"/>
          <p:cNvSpPr>
            <a:spLocks noGrp="1"/>
          </p:cNvSpPr>
          <p:nvPr>
            <p:ph type="ftr" sz="quarter" idx="11"/>
          </p:nvPr>
        </p:nvSpPr>
        <p:spPr/>
        <p:txBody>
          <a:bodyPr/>
          <a:lstStyle/>
          <a:p>
            <a:r>
              <a:rPr lang="en-US" dirty="0"/>
              <a:t>PRESENTATION TITLE</a:t>
            </a:r>
          </a:p>
        </p:txBody>
      </p:sp>
      <p:sp>
        <p:nvSpPr>
          <p:cNvPr id="6" name="Slide Number Placeholder 5"/>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516453460"/>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86450A-AC64-45BA-9AE1-D5B785D822A6}" type="datetimeFigureOut">
              <a:rPr lang="en-US" smtClean="0"/>
              <a:t>4/22/2025</a:t>
            </a:fld>
            <a:endParaRPr lang="en-US" dirty="0"/>
          </a:p>
        </p:txBody>
      </p:sp>
      <p:sp>
        <p:nvSpPr>
          <p:cNvPr id="5" name="Footer Placeholder 4"/>
          <p:cNvSpPr>
            <a:spLocks noGrp="1"/>
          </p:cNvSpPr>
          <p:nvPr>
            <p:ph type="ftr" sz="quarter" idx="11"/>
          </p:nvPr>
        </p:nvSpPr>
        <p:spPr/>
        <p:txBody>
          <a:bodyPr/>
          <a:lstStyle/>
          <a:p>
            <a:r>
              <a:rPr lang="en-US" dirty="0"/>
              <a:t>PRESENTATION TITLE</a:t>
            </a:r>
          </a:p>
        </p:txBody>
      </p:sp>
      <p:sp>
        <p:nvSpPr>
          <p:cNvPr id="6" name="Slide Number Placeholder 5"/>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1091118941"/>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86450A-AC64-45BA-9AE1-D5B785D822A6}" type="datetimeFigureOut">
              <a:rPr lang="en-US" smtClean="0"/>
              <a:t>4/22/2025</a:t>
            </a:fld>
            <a:endParaRPr lang="en-US" dirty="0"/>
          </a:p>
        </p:txBody>
      </p:sp>
      <p:sp>
        <p:nvSpPr>
          <p:cNvPr id="5" name="Footer Placeholder 4"/>
          <p:cNvSpPr>
            <a:spLocks noGrp="1"/>
          </p:cNvSpPr>
          <p:nvPr>
            <p:ph type="ftr" sz="quarter" idx="11"/>
          </p:nvPr>
        </p:nvSpPr>
        <p:spPr/>
        <p:txBody>
          <a:bodyPr/>
          <a:lstStyle/>
          <a:p>
            <a:r>
              <a:rPr lang="en-US" dirty="0"/>
              <a:t>PRESENTATION TITLE</a:t>
            </a:r>
          </a:p>
        </p:txBody>
      </p:sp>
      <p:sp>
        <p:nvSpPr>
          <p:cNvPr id="6" name="Slide Number Placeholder 5"/>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2219143205"/>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Content 1">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811185" y="621973"/>
            <a:ext cx="6400800" cy="1828800"/>
          </a:xfrm>
        </p:spPr>
        <p:txBody>
          <a:bodyPr lIns="0" tIns="0" rIns="0" bIns="0">
            <a:noAutofit/>
          </a:bodyPr>
          <a:lstStyle>
            <a:lvl1pPr>
              <a:defRPr baseline="0"/>
            </a:lvl1pPr>
          </a:lstStyle>
          <a:p>
            <a:r>
              <a:rPr lang="en-US" dirty="0"/>
              <a:t>Click to add title</a:t>
            </a:r>
          </a:p>
        </p:txBody>
      </p:sp>
      <p:pic>
        <p:nvPicPr>
          <p:cNvPr id="10" name="Graphic 9">
            <a:extLst>
              <a:ext uri="{FF2B5EF4-FFF2-40B4-BE49-F238E27FC236}">
                <a16:creationId xmlns:a16="http://schemas.microsoft.com/office/drawing/2014/main" id="{B3606A3B-5B75-C830-0580-02B3AF648B3A}"/>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6698" r="40000"/>
          <a:stretch>
            <a:fillRect/>
          </a:stretch>
        </p:blipFill>
        <p:spPr>
          <a:xfrm>
            <a:off x="8077200" y="0"/>
            <a:ext cx="4114800" cy="5712824"/>
          </a:xfrm>
          <a:custGeom>
            <a:avLst/>
            <a:gdLst>
              <a:gd name="connsiteX0" fmla="*/ 0 w 4114800"/>
              <a:gd name="connsiteY0" fmla="*/ 0 h 5712824"/>
              <a:gd name="connsiteX1" fmla="*/ 4114800 w 4114800"/>
              <a:gd name="connsiteY1" fmla="*/ 0 h 5712824"/>
              <a:gd name="connsiteX2" fmla="*/ 4114800 w 4114800"/>
              <a:gd name="connsiteY2" fmla="*/ 5712824 h 5712824"/>
              <a:gd name="connsiteX3" fmla="*/ 0 w 4114800"/>
              <a:gd name="connsiteY3" fmla="*/ 5712824 h 5712824"/>
            </a:gdLst>
            <a:ahLst/>
            <a:cxnLst>
              <a:cxn ang="0">
                <a:pos x="connsiteX0" y="connsiteY0"/>
              </a:cxn>
              <a:cxn ang="0">
                <a:pos x="connsiteX1" y="connsiteY1"/>
              </a:cxn>
              <a:cxn ang="0">
                <a:pos x="connsiteX2" y="connsiteY2"/>
              </a:cxn>
              <a:cxn ang="0">
                <a:pos x="connsiteX3" y="connsiteY3"/>
              </a:cxn>
            </a:cxnLst>
            <a:rect l="l" t="t" r="r" b="b"/>
            <a:pathLst>
              <a:path w="4114800" h="5712824">
                <a:moveTo>
                  <a:pt x="0" y="0"/>
                </a:moveTo>
                <a:lnTo>
                  <a:pt x="4114800" y="0"/>
                </a:lnTo>
                <a:lnTo>
                  <a:pt x="4114800" y="5712824"/>
                </a:lnTo>
                <a:lnTo>
                  <a:pt x="0" y="5712824"/>
                </a:lnTo>
                <a:close/>
              </a:path>
            </a:pathLst>
          </a:custGeom>
        </p:spPr>
      </p:pic>
      <p:sp>
        <p:nvSpPr>
          <p:cNvPr id="12" name="Oval 11">
            <a:extLst>
              <a:ext uri="{FF2B5EF4-FFF2-40B4-BE49-F238E27FC236}">
                <a16:creationId xmlns:a16="http://schemas.microsoft.com/office/drawing/2014/main" id="{45B92DB2-64DD-608F-360F-52958A93EB5B}"/>
              </a:ext>
              <a:ext uri="{C183D7F6-B498-43B3-948B-1728B52AA6E4}">
                <adec:decorative xmlns:adec="http://schemas.microsoft.com/office/drawing/2017/decorative" val="1"/>
              </a:ext>
            </a:extLst>
          </p:cNvPr>
          <p:cNvSpPr/>
          <p:nvPr userDrawn="1"/>
        </p:nvSpPr>
        <p:spPr>
          <a:xfrm>
            <a:off x="7445683" y="944192"/>
            <a:ext cx="1291008" cy="1291008"/>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6" name="Content Placeholder 5">
            <a:extLst>
              <a:ext uri="{FF2B5EF4-FFF2-40B4-BE49-F238E27FC236}">
                <a16:creationId xmlns:a16="http://schemas.microsoft.com/office/drawing/2014/main" id="{1CA1AC91-E5AE-A457-178C-6A577DAAF4C4}"/>
              </a:ext>
            </a:extLst>
          </p:cNvPr>
          <p:cNvSpPr>
            <a:spLocks noGrp="1"/>
          </p:cNvSpPr>
          <p:nvPr>
            <p:ph sz="quarter" idx="14" hasCustomPrompt="1"/>
          </p:nvPr>
        </p:nvSpPr>
        <p:spPr>
          <a:xfrm>
            <a:off x="811185" y="2774786"/>
            <a:ext cx="6400800" cy="3257550"/>
          </a:xfrm>
        </p:spPr>
        <p:txBody>
          <a:bodyPr lIns="0"/>
          <a:lstStyle>
            <a:lvl1pPr marL="0" indent="0">
              <a:buNone/>
              <a:defRPr sz="2400"/>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Footer Placeholder 4">
            <a:extLst>
              <a:ext uri="{FF2B5EF4-FFF2-40B4-BE49-F238E27FC236}">
                <a16:creationId xmlns:a16="http://schemas.microsoft.com/office/drawing/2014/main" id="{9D4FED77-2877-7D28-E27C-7BE9F5E7393A}"/>
              </a:ext>
            </a:extLst>
          </p:cNvPr>
          <p:cNvSpPr>
            <a:spLocks noGrp="1"/>
          </p:cNvSpPr>
          <p:nvPr>
            <p:ph type="ftr" sz="quarter" idx="3"/>
          </p:nvPr>
        </p:nvSpPr>
        <p:spPr>
          <a:xfrm>
            <a:off x="811185" y="6356350"/>
            <a:ext cx="4411509" cy="365125"/>
          </a:xfrm>
          <a:prstGeom prst="rect">
            <a:avLst/>
          </a:prstGeom>
        </p:spPr>
        <p:txBody>
          <a:bodyPr vert="horz" lIns="0" tIns="0" rIns="0" bIns="0" rtlCol="0" anchor="ctr">
            <a:noAutofit/>
          </a:bodyPr>
          <a:lstStyle>
            <a:lvl1pPr algn="l">
              <a:defRPr sz="1200" b="0" i="0" spc="50" baseline="0">
                <a:solidFill>
                  <a:schemeClr val="bg1"/>
                </a:solidFill>
                <a:latin typeface="+mn-lt"/>
                <a:cs typeface="Arial" panose="020B0604020202020204" pitchFamily="34" charset="0"/>
              </a:defRPr>
            </a:lvl1pPr>
          </a:lstStyle>
          <a:p>
            <a:r>
              <a:rPr lang="en-US" dirty="0"/>
              <a:t>PRESENTATION TITLE</a:t>
            </a:r>
          </a:p>
        </p:txBody>
      </p:sp>
      <p:sp>
        <p:nvSpPr>
          <p:cNvPr id="4" name="Slide Number Placeholder 5">
            <a:extLst>
              <a:ext uri="{FF2B5EF4-FFF2-40B4-BE49-F238E27FC236}">
                <a16:creationId xmlns:a16="http://schemas.microsoft.com/office/drawing/2014/main" id="{90785AC1-54EA-61EE-115B-C1910CC60A62}"/>
              </a:ext>
            </a:extLst>
          </p:cNvPr>
          <p:cNvSpPr>
            <a:spLocks noGrp="1"/>
          </p:cNvSpPr>
          <p:nvPr>
            <p:ph type="sldNum" sz="quarter" idx="4"/>
          </p:nvPr>
        </p:nvSpPr>
        <p:spPr>
          <a:xfrm>
            <a:off x="8637615" y="6356350"/>
            <a:ext cx="2743200" cy="365125"/>
          </a:xfrm>
          <a:prstGeom prst="rect">
            <a:avLst/>
          </a:prstGeom>
        </p:spPr>
        <p:txBody>
          <a:bodyPr vert="horz" lIns="0" tIns="0" rIns="0" bIns="0" rtlCol="0" anchor="ctr">
            <a:noAutofit/>
          </a:bodyPr>
          <a:lstStyle>
            <a:lvl1pPr algn="r">
              <a:defRPr sz="1200" b="1" i="0" spc="50" baseline="0">
                <a:solidFill>
                  <a:schemeClr val="bg1"/>
                </a:solidFill>
                <a:latin typeface="+mn-lt"/>
                <a:cs typeface="Arial Black" panose="020B0604020202020204" pitchFamily="34" charset="0"/>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1428689"/>
      </p:ext>
    </p:extLst>
  </p:cSld>
  <p:clrMapOvr>
    <a:masterClrMapping/>
  </p:clrMapOvr>
  <p:extLst>
    <p:ext uri="{DCECCB84-F9BA-43D5-87BE-67443E8EF086}">
      <p15:sldGuideLst xmlns:p15="http://schemas.microsoft.com/office/powerpoint/2012/main">
        <p15:guide id="1" pos="3840">
          <p15:clr>
            <a:srgbClr val="FBAE40"/>
          </p15:clr>
        </p15:guide>
        <p15:guide id="2" orient="horz" pos="1008">
          <p15:clr>
            <a:srgbClr val="FBAE40"/>
          </p15:clr>
        </p15:guide>
        <p15:guide id="3" orient="horz" pos="1560">
          <p15:clr>
            <a:srgbClr val="FBAE40"/>
          </p15:clr>
        </p15:guide>
        <p15:guide id="4" pos="312">
          <p15:clr>
            <a:srgbClr val="FBAE40"/>
          </p15:clr>
        </p15:guide>
        <p15:guide id="5" pos="816">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Only">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811185" y="629469"/>
            <a:ext cx="8961120" cy="5599062"/>
          </a:xfrm>
        </p:spPr>
        <p:txBody>
          <a:bodyPr lIns="0" tIns="0" rIns="0" bIns="0" anchor="ctr">
            <a:noAutofit/>
          </a:bodyPr>
          <a:lstStyle>
            <a:lvl1pPr marL="0" algn="l">
              <a:lnSpc>
                <a:spcPct val="80000"/>
              </a:lnSpc>
              <a:spcBef>
                <a:spcPts val="0"/>
              </a:spcBef>
              <a:spcAft>
                <a:spcPts val="0"/>
              </a:spcAft>
              <a:defRPr sz="7000"/>
            </a:lvl1pPr>
          </a:lstStyle>
          <a:p>
            <a:r>
              <a:rPr lang="en-US" dirty="0"/>
              <a:t>Click to add title</a:t>
            </a:r>
          </a:p>
        </p:txBody>
      </p:sp>
      <p:sp>
        <p:nvSpPr>
          <p:cNvPr id="6" name="Freeform 5">
            <a:extLst>
              <a:ext uri="{FF2B5EF4-FFF2-40B4-BE49-F238E27FC236}">
                <a16:creationId xmlns:a16="http://schemas.microsoft.com/office/drawing/2014/main" id="{CA65DB93-2357-6899-3DDD-DC79C877ADA2}"/>
              </a:ext>
              <a:ext uri="{C183D7F6-B498-43B3-948B-1728B52AA6E4}">
                <adec:decorative xmlns:adec="http://schemas.microsoft.com/office/drawing/2017/decorative" val="1"/>
              </a:ext>
            </a:extLst>
          </p:cNvPr>
          <p:cNvSpPr/>
          <p:nvPr userDrawn="1"/>
        </p:nvSpPr>
        <p:spPr>
          <a:xfrm>
            <a:off x="9729533" y="5801722"/>
            <a:ext cx="2115210" cy="1056278"/>
          </a:xfrm>
          <a:custGeom>
            <a:avLst/>
            <a:gdLst>
              <a:gd name="connsiteX0" fmla="*/ 1057605 w 2115210"/>
              <a:gd name="connsiteY0" fmla="*/ 0 h 1056278"/>
              <a:gd name="connsiteX1" fmla="*/ 2109820 w 2115210"/>
              <a:gd name="connsiteY1" fmla="*/ 949535 h 1056278"/>
              <a:gd name="connsiteX2" fmla="*/ 2115210 w 2115210"/>
              <a:gd name="connsiteY2" fmla="*/ 1056278 h 1056278"/>
              <a:gd name="connsiteX3" fmla="*/ 0 w 2115210"/>
              <a:gd name="connsiteY3" fmla="*/ 1056278 h 1056278"/>
              <a:gd name="connsiteX4" fmla="*/ 5390 w 2115210"/>
              <a:gd name="connsiteY4" fmla="*/ 949535 h 1056278"/>
              <a:gd name="connsiteX5" fmla="*/ 1057605 w 2115210"/>
              <a:gd name="connsiteY5" fmla="*/ 0 h 1056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15210" h="1056278">
                <a:moveTo>
                  <a:pt x="1057605" y="0"/>
                </a:moveTo>
                <a:cubicBezTo>
                  <a:pt x="1605234" y="0"/>
                  <a:pt x="2055657" y="416196"/>
                  <a:pt x="2109820" y="949535"/>
                </a:cubicBezTo>
                <a:lnTo>
                  <a:pt x="2115210" y="1056278"/>
                </a:lnTo>
                <a:lnTo>
                  <a:pt x="0" y="1056278"/>
                </a:lnTo>
                <a:lnTo>
                  <a:pt x="5390" y="949535"/>
                </a:lnTo>
                <a:cubicBezTo>
                  <a:pt x="59553" y="416196"/>
                  <a:pt x="509976" y="0"/>
                  <a:pt x="1057605"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11" name="Object 1">
            <a:extLst>
              <a:ext uri="{FF2B5EF4-FFF2-40B4-BE49-F238E27FC236}">
                <a16:creationId xmlns:a16="http://schemas.microsoft.com/office/drawing/2014/main" id="{056E6431-5C32-6197-AA1B-37637943138D}"/>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9999852" y="0"/>
            <a:ext cx="1574573" cy="3954463"/>
          </a:xfrm>
          <a:prstGeom prst="rect">
            <a:avLst/>
          </a:prstGeom>
        </p:spPr>
      </p:pic>
    </p:spTree>
    <p:extLst>
      <p:ext uri="{BB962C8B-B14F-4D97-AF65-F5344CB8AC3E}">
        <p14:creationId xmlns:p14="http://schemas.microsoft.com/office/powerpoint/2010/main" val="38395834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1_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797" b="1" i="0">
                <a:solidFill>
                  <a:srgbClr val="006E89"/>
                </a:solidFill>
                <a:latin typeface="Calibri"/>
                <a:cs typeface="Calibri"/>
              </a:defRPr>
            </a:lvl1pPr>
          </a:lstStyle>
          <a:p>
            <a:endParaRPr/>
          </a:p>
        </p:txBody>
      </p:sp>
      <p:sp>
        <p:nvSpPr>
          <p:cNvPr id="3" name="Holder 3"/>
          <p:cNvSpPr>
            <a:spLocks noGrp="1"/>
          </p:cNvSpPr>
          <p:nvPr>
            <p:ph sz="half" idx="2"/>
          </p:nvPr>
        </p:nvSpPr>
        <p:spPr>
          <a:xfrm>
            <a:off x="609600" y="1577340"/>
            <a:ext cx="530352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79" y="1577340"/>
            <a:ext cx="530352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4/22/2025</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extLst>
      <p:ext uri="{BB962C8B-B14F-4D97-AF65-F5344CB8AC3E}">
        <p14:creationId xmlns:p14="http://schemas.microsoft.com/office/powerpoint/2010/main" val="2572570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86450A-AC64-45BA-9AE1-D5B785D822A6}" type="datetimeFigureOut">
              <a:rPr lang="en-US" smtClean="0"/>
              <a:t>4/22/2025</a:t>
            </a:fld>
            <a:endParaRPr lang="en-US" dirty="0"/>
          </a:p>
        </p:txBody>
      </p:sp>
      <p:sp>
        <p:nvSpPr>
          <p:cNvPr id="5" name="Footer Placeholder 4"/>
          <p:cNvSpPr>
            <a:spLocks noGrp="1"/>
          </p:cNvSpPr>
          <p:nvPr>
            <p:ph type="ftr" sz="quarter" idx="11"/>
          </p:nvPr>
        </p:nvSpPr>
        <p:spPr/>
        <p:txBody>
          <a:bodyPr/>
          <a:lstStyle/>
          <a:p>
            <a:r>
              <a:rPr lang="en-US" dirty="0"/>
              <a:t>PRESENTATION TITLE</a:t>
            </a:r>
          </a:p>
        </p:txBody>
      </p:sp>
      <p:sp>
        <p:nvSpPr>
          <p:cNvPr id="6" name="Slide Number Placeholder 5"/>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2903867601"/>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6450A-AC64-45BA-9AE1-D5B785D822A6}" type="datetimeFigureOut">
              <a:rPr lang="en-US" smtClean="0"/>
              <a:t>4/22/2025</a:t>
            </a:fld>
            <a:endParaRPr lang="en-US" dirty="0"/>
          </a:p>
        </p:txBody>
      </p:sp>
      <p:sp>
        <p:nvSpPr>
          <p:cNvPr id="5" name="Footer Placeholder 4"/>
          <p:cNvSpPr>
            <a:spLocks noGrp="1"/>
          </p:cNvSpPr>
          <p:nvPr>
            <p:ph type="ftr" sz="quarter" idx="11"/>
          </p:nvPr>
        </p:nvSpPr>
        <p:spPr/>
        <p:txBody>
          <a:bodyPr/>
          <a:lstStyle/>
          <a:p>
            <a:r>
              <a:rPr lang="en-US" dirty="0"/>
              <a:t>PRESENTATION TITLE</a:t>
            </a:r>
          </a:p>
        </p:txBody>
      </p:sp>
      <p:sp>
        <p:nvSpPr>
          <p:cNvPr id="6" name="Slide Number Placeholder 5"/>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2346237568"/>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486450A-AC64-45BA-9AE1-D5B785D822A6}" type="datetimeFigureOut">
              <a:rPr lang="en-US" smtClean="0"/>
              <a:t>4/22/2025</a:t>
            </a:fld>
            <a:endParaRPr lang="en-US" dirty="0"/>
          </a:p>
        </p:txBody>
      </p:sp>
      <p:sp>
        <p:nvSpPr>
          <p:cNvPr id="6" name="Footer Placeholder 5"/>
          <p:cNvSpPr>
            <a:spLocks noGrp="1"/>
          </p:cNvSpPr>
          <p:nvPr>
            <p:ph type="ftr" sz="quarter" idx="11"/>
          </p:nvPr>
        </p:nvSpPr>
        <p:spPr/>
        <p:txBody>
          <a:bodyPr/>
          <a:lstStyle/>
          <a:p>
            <a:r>
              <a:rPr lang="en-US" dirty="0"/>
              <a:t>PRESENTATION TITLE</a:t>
            </a:r>
          </a:p>
        </p:txBody>
      </p:sp>
      <p:sp>
        <p:nvSpPr>
          <p:cNvPr id="7" name="Slide Number Placeholder 6"/>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1869777532"/>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486450A-AC64-45BA-9AE1-D5B785D822A6}" type="datetimeFigureOut">
              <a:rPr lang="en-US" smtClean="0"/>
              <a:t>4/22/2025</a:t>
            </a:fld>
            <a:endParaRPr lang="en-US" dirty="0"/>
          </a:p>
        </p:txBody>
      </p:sp>
      <p:sp>
        <p:nvSpPr>
          <p:cNvPr id="8" name="Footer Placeholder 7"/>
          <p:cNvSpPr>
            <a:spLocks noGrp="1"/>
          </p:cNvSpPr>
          <p:nvPr>
            <p:ph type="ftr" sz="quarter" idx="11"/>
          </p:nvPr>
        </p:nvSpPr>
        <p:spPr/>
        <p:txBody>
          <a:bodyPr/>
          <a:lstStyle/>
          <a:p>
            <a:r>
              <a:rPr lang="en-US" dirty="0"/>
              <a:t>PRESENTATION TITLE</a:t>
            </a:r>
          </a:p>
        </p:txBody>
      </p:sp>
      <p:sp>
        <p:nvSpPr>
          <p:cNvPr id="9" name="Slide Number Placeholder 8"/>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2169459096"/>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486450A-AC64-45BA-9AE1-D5B785D822A6}" type="datetimeFigureOut">
              <a:rPr lang="en-US" smtClean="0"/>
              <a:t>4/22/2025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798B278-026C-4B73-9E46-BA53353AD16B}" type="slidenum">
              <a:rPr lang="en-US" smtClean="0"/>
              <a:t>‹#›</a:t>
            </a:fld>
            <a:endParaRPr lang="en-US" dirty="0"/>
          </a:p>
        </p:txBody>
      </p:sp>
      <p:sp>
        <p:nvSpPr>
          <p:cNvPr id="6" name="Freeform 5">
            <a:extLst>
              <a:ext uri="{FF2B5EF4-FFF2-40B4-BE49-F238E27FC236}">
                <a16:creationId xmlns:a16="http://schemas.microsoft.com/office/drawing/2014/main" id="{72828467-CB46-0290-060C-C059E6134760}"/>
              </a:ext>
              <a:ext uri="{C183D7F6-B498-43B3-948B-1728B52AA6E4}">
                <adec:decorative xmlns:adec="http://schemas.microsoft.com/office/drawing/2017/decorative" val="1"/>
              </a:ext>
            </a:extLst>
          </p:cNvPr>
          <p:cNvSpPr/>
          <p:nvPr userDrawn="1"/>
        </p:nvSpPr>
        <p:spPr>
          <a:xfrm>
            <a:off x="9729533" y="5801722"/>
            <a:ext cx="2115210" cy="1056278"/>
          </a:xfrm>
          <a:custGeom>
            <a:avLst/>
            <a:gdLst>
              <a:gd name="connsiteX0" fmla="*/ 1057605 w 2115210"/>
              <a:gd name="connsiteY0" fmla="*/ 0 h 1056278"/>
              <a:gd name="connsiteX1" fmla="*/ 2109820 w 2115210"/>
              <a:gd name="connsiteY1" fmla="*/ 949535 h 1056278"/>
              <a:gd name="connsiteX2" fmla="*/ 2115210 w 2115210"/>
              <a:gd name="connsiteY2" fmla="*/ 1056278 h 1056278"/>
              <a:gd name="connsiteX3" fmla="*/ 0 w 2115210"/>
              <a:gd name="connsiteY3" fmla="*/ 1056278 h 1056278"/>
              <a:gd name="connsiteX4" fmla="*/ 5390 w 2115210"/>
              <a:gd name="connsiteY4" fmla="*/ 949535 h 1056278"/>
              <a:gd name="connsiteX5" fmla="*/ 1057605 w 2115210"/>
              <a:gd name="connsiteY5" fmla="*/ 0 h 1056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15210" h="1056278">
                <a:moveTo>
                  <a:pt x="1057605" y="0"/>
                </a:moveTo>
                <a:cubicBezTo>
                  <a:pt x="1605234" y="0"/>
                  <a:pt x="2055657" y="416196"/>
                  <a:pt x="2109820" y="949535"/>
                </a:cubicBezTo>
                <a:lnTo>
                  <a:pt x="2115210" y="1056278"/>
                </a:lnTo>
                <a:lnTo>
                  <a:pt x="0" y="1056278"/>
                </a:lnTo>
                <a:lnTo>
                  <a:pt x="5390" y="949535"/>
                </a:lnTo>
                <a:cubicBezTo>
                  <a:pt x="59553" y="416196"/>
                  <a:pt x="509976" y="0"/>
                  <a:pt x="1057605"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7" name="Object 1">
            <a:extLst>
              <a:ext uri="{FF2B5EF4-FFF2-40B4-BE49-F238E27FC236}">
                <a16:creationId xmlns:a16="http://schemas.microsoft.com/office/drawing/2014/main" id="{4C712F3B-5B38-3982-5DC6-F41CB0877A1C}"/>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9999852" y="0"/>
            <a:ext cx="1574573" cy="3954463"/>
          </a:xfrm>
          <a:prstGeom prst="rect">
            <a:avLst/>
          </a:prstGeom>
        </p:spPr>
      </p:pic>
    </p:spTree>
    <p:extLst>
      <p:ext uri="{BB962C8B-B14F-4D97-AF65-F5344CB8AC3E}">
        <p14:creationId xmlns:p14="http://schemas.microsoft.com/office/powerpoint/2010/main" val="442072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86450A-AC64-45BA-9AE1-D5B785D822A6}" type="datetimeFigureOut">
              <a:rPr lang="en-US" smtClean="0"/>
              <a:t>4/22/2025</a:t>
            </a:fld>
            <a:endParaRPr lang="en-US" dirty="0"/>
          </a:p>
        </p:txBody>
      </p:sp>
      <p:sp>
        <p:nvSpPr>
          <p:cNvPr id="3" name="Footer Placeholder 2"/>
          <p:cNvSpPr>
            <a:spLocks noGrp="1"/>
          </p:cNvSpPr>
          <p:nvPr>
            <p:ph type="ftr" sz="quarter" idx="11"/>
          </p:nvPr>
        </p:nvSpPr>
        <p:spPr/>
        <p:txBody>
          <a:bodyPr/>
          <a:lstStyle/>
          <a:p>
            <a:r>
              <a:rPr lang="en-US" dirty="0"/>
              <a:t>PRESENTATION TITLE</a:t>
            </a:r>
          </a:p>
        </p:txBody>
      </p:sp>
      <p:sp>
        <p:nvSpPr>
          <p:cNvPr id="4" name="Slide Number Placeholder 3"/>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347170165"/>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486450A-AC64-45BA-9AE1-D5B785D822A6}" type="datetimeFigureOut">
              <a:rPr lang="en-US" smtClean="0"/>
              <a:t>4/22/2025</a:t>
            </a:fld>
            <a:endParaRPr lang="en-US" dirty="0"/>
          </a:p>
        </p:txBody>
      </p:sp>
      <p:sp>
        <p:nvSpPr>
          <p:cNvPr id="6" name="Footer Placeholder 5"/>
          <p:cNvSpPr>
            <a:spLocks noGrp="1"/>
          </p:cNvSpPr>
          <p:nvPr>
            <p:ph type="ftr" sz="quarter" idx="11"/>
          </p:nvPr>
        </p:nvSpPr>
        <p:spPr/>
        <p:txBody>
          <a:bodyPr/>
          <a:lstStyle/>
          <a:p>
            <a:r>
              <a:rPr lang="en-US" dirty="0"/>
              <a:t>PRESENTATION TITLE</a:t>
            </a:r>
          </a:p>
        </p:txBody>
      </p:sp>
      <p:sp>
        <p:nvSpPr>
          <p:cNvPr id="7" name="Slide Number Placeholder 6"/>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781287082"/>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86450A-AC64-45BA-9AE1-D5B785D822A6}" type="datetimeFigureOut">
              <a:rPr lang="en-US" smtClean="0"/>
              <a:t>4/22/2025</a:t>
            </a:fld>
            <a:endParaRPr lang="en-US" dirty="0"/>
          </a:p>
        </p:txBody>
      </p:sp>
      <p:sp>
        <p:nvSpPr>
          <p:cNvPr id="6" name="Footer Placeholder 5"/>
          <p:cNvSpPr>
            <a:spLocks noGrp="1"/>
          </p:cNvSpPr>
          <p:nvPr>
            <p:ph type="ftr" sz="quarter" idx="11"/>
          </p:nvPr>
        </p:nvSpPr>
        <p:spPr/>
        <p:txBody>
          <a:bodyPr/>
          <a:lstStyle/>
          <a:p>
            <a:r>
              <a:rPr lang="en-US" dirty="0"/>
              <a:t>PRESENTATION TITLE</a:t>
            </a:r>
          </a:p>
        </p:txBody>
      </p:sp>
      <p:sp>
        <p:nvSpPr>
          <p:cNvPr id="7" name="Slide Number Placeholder 6"/>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628042660"/>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486450A-AC64-45BA-9AE1-D5B785D822A6}" type="datetimeFigureOut">
              <a:rPr lang="en-US" smtClean="0"/>
              <a:t>4/22/2025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dirty="0"/>
              <a:t>PRESENTATION TITLE</a:t>
            </a: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1416855044"/>
      </p:ext>
    </p:extLst>
  </p:cSld>
  <p:clrMap bg1="lt1" tx1="dk1" bg2="lt2" tx2="dk2" accent1="accent1" accent2="accent2" accent3="accent3" accent4="accent4" accent5="accent5" accent6="accent6" hlink="hlink" folHlink="folHlink"/>
  <p:sldLayoutIdLst>
    <p:sldLayoutId id="2147483836" r:id="rId1"/>
    <p:sldLayoutId id="2147483837" r:id="rId2"/>
    <p:sldLayoutId id="2147483838" r:id="rId3"/>
    <p:sldLayoutId id="2147483839" r:id="rId4"/>
    <p:sldLayoutId id="2147483840" r:id="rId5"/>
    <p:sldLayoutId id="2147483841" r:id="rId6"/>
    <p:sldLayoutId id="2147483842" r:id="rId7"/>
    <p:sldLayoutId id="2147483843" r:id="rId8"/>
    <p:sldLayoutId id="2147483844" r:id="rId9"/>
    <p:sldLayoutId id="2147483845" r:id="rId10"/>
    <p:sldLayoutId id="2147483846" r:id="rId11"/>
    <p:sldLayoutId id="2147483847" r:id="rId12"/>
    <p:sldLayoutId id="2147483848" r:id="rId13"/>
    <p:sldLayoutId id="2147483849" r:id="rId14"/>
    <p:sldLayoutId id="2147483850" r:id="rId15"/>
    <p:sldLayoutId id="2147483851" r:id="rId16"/>
    <p:sldLayoutId id="2147483852" r:id="rId17"/>
    <p:sldLayoutId id="2147483649" r:id="rId18"/>
    <p:sldLayoutId id="2147483853" r:id="rId19"/>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clark.github.io/models-by-example/heckman-selection.html" TargetMode="External"/><Relationship Id="rId2" Type="http://schemas.openxmlformats.org/officeDocument/2006/relationships/hyperlink" Target="https://www.statisticslab.org/" TargetMode="Externa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hyperlink" Target="https://doi.org/10.1186/s12874-019-0840-7" TargetMode="External"/></Relationships>
</file>

<file path=ppt/slides/_rels/slide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5640336"/>
            <a:ext cx="12191366" cy="27911"/>
          </a:xfrm>
          <a:custGeom>
            <a:avLst/>
            <a:gdLst/>
            <a:ahLst/>
            <a:cxnLst/>
            <a:rect l="l" t="t" r="r" b="b"/>
            <a:pathLst>
              <a:path w="12204065" h="27939">
                <a:moveTo>
                  <a:pt x="12204000" y="0"/>
                </a:moveTo>
                <a:lnTo>
                  <a:pt x="0" y="0"/>
                </a:lnTo>
                <a:lnTo>
                  <a:pt x="0" y="27359"/>
                </a:lnTo>
                <a:lnTo>
                  <a:pt x="12204000" y="27359"/>
                </a:lnTo>
                <a:lnTo>
                  <a:pt x="12204000" y="0"/>
                </a:lnTo>
                <a:close/>
              </a:path>
            </a:pathLst>
          </a:custGeom>
          <a:solidFill>
            <a:srgbClr val="006E89"/>
          </a:solidFill>
        </p:spPr>
        <p:txBody>
          <a:bodyPr wrap="square" lIns="0" tIns="0" rIns="0" bIns="0" rtlCol="0"/>
          <a:lstStyle/>
          <a:p>
            <a:endParaRPr sz="1798" dirty="0"/>
          </a:p>
        </p:txBody>
      </p:sp>
      <p:sp>
        <p:nvSpPr>
          <p:cNvPr id="3" name="object 3"/>
          <p:cNvSpPr txBox="1"/>
          <p:nvPr/>
        </p:nvSpPr>
        <p:spPr>
          <a:xfrm>
            <a:off x="494137" y="2528600"/>
            <a:ext cx="7458372" cy="2882507"/>
          </a:xfrm>
          <a:prstGeom prst="rect">
            <a:avLst/>
          </a:prstGeom>
        </p:spPr>
        <p:txBody>
          <a:bodyPr vert="horz" wrap="square" lIns="0" tIns="12687" rIns="0" bIns="0" rtlCol="0">
            <a:spAutoFit/>
          </a:bodyPr>
          <a:lstStyle/>
          <a:p>
            <a:pPr marL="12687">
              <a:spcBef>
                <a:spcPts val="100"/>
              </a:spcBef>
            </a:pPr>
            <a:r>
              <a:rPr lang="en-US" sz="1998" b="1" spc="-10" dirty="0">
                <a:solidFill>
                  <a:srgbClr val="006E89"/>
                </a:solidFill>
                <a:latin typeface="Calibri"/>
                <a:cs typeface="Calibri"/>
              </a:rPr>
              <a:t>Michael Machiorlatti </a:t>
            </a:r>
          </a:p>
          <a:p>
            <a:pPr marL="12687">
              <a:spcBef>
                <a:spcPts val="100"/>
              </a:spcBef>
            </a:pPr>
            <a:endParaRPr lang="en-US" sz="1998" b="1" spc="-10" dirty="0">
              <a:solidFill>
                <a:srgbClr val="006E89"/>
              </a:solidFill>
              <a:latin typeface="Calibri"/>
              <a:cs typeface="Calibri"/>
            </a:endParaRPr>
          </a:p>
          <a:p>
            <a:pPr marL="12687">
              <a:spcBef>
                <a:spcPts val="100"/>
              </a:spcBef>
            </a:pPr>
            <a:r>
              <a:rPr lang="en-US" sz="1998" b="1" spc="-10" dirty="0">
                <a:solidFill>
                  <a:srgbClr val="006E89"/>
                </a:solidFill>
                <a:latin typeface="Calibri"/>
                <a:cs typeface="Calibri"/>
              </a:rPr>
              <a:t>Assistant Professor</a:t>
            </a:r>
          </a:p>
          <a:p>
            <a:pPr marL="12687">
              <a:spcBef>
                <a:spcPts val="100"/>
              </a:spcBef>
            </a:pPr>
            <a:endParaRPr lang="en-US" sz="1998" b="1" spc="-10" dirty="0">
              <a:solidFill>
                <a:srgbClr val="006E89"/>
              </a:solidFill>
              <a:latin typeface="Calibri"/>
              <a:cs typeface="Calibri"/>
            </a:endParaRPr>
          </a:p>
          <a:p>
            <a:pPr marL="12687">
              <a:spcBef>
                <a:spcPts val="100"/>
              </a:spcBef>
            </a:pPr>
            <a:r>
              <a:rPr lang="en-US" sz="1998" b="1" spc="-10" dirty="0">
                <a:solidFill>
                  <a:srgbClr val="006E89"/>
                </a:solidFill>
                <a:latin typeface="Calibri"/>
                <a:cs typeface="Calibri"/>
              </a:rPr>
              <a:t>Department of Biostatistics and Epidemiology</a:t>
            </a:r>
          </a:p>
          <a:p>
            <a:pPr marL="12687">
              <a:spcBef>
                <a:spcPts val="100"/>
              </a:spcBef>
            </a:pPr>
            <a:endParaRPr lang="en-US" sz="1998" b="1" spc="-10" dirty="0">
              <a:solidFill>
                <a:srgbClr val="006E89"/>
              </a:solidFill>
              <a:latin typeface="Calibri"/>
              <a:cs typeface="Calibri"/>
            </a:endParaRPr>
          </a:p>
          <a:p>
            <a:pPr marL="12687">
              <a:spcBef>
                <a:spcPts val="100"/>
              </a:spcBef>
            </a:pPr>
            <a:r>
              <a:rPr lang="en-US" sz="1998" b="1" spc="-10" dirty="0">
                <a:solidFill>
                  <a:srgbClr val="006E89"/>
                </a:solidFill>
                <a:latin typeface="Calibri"/>
                <a:cs typeface="Calibri"/>
              </a:rPr>
              <a:t>Hudson College of Public Health – OUHSC</a:t>
            </a:r>
          </a:p>
          <a:p>
            <a:pPr marL="12687">
              <a:spcBef>
                <a:spcPts val="100"/>
              </a:spcBef>
            </a:pPr>
            <a:endParaRPr lang="en-US" sz="1998" b="1" spc="-10" dirty="0">
              <a:solidFill>
                <a:srgbClr val="006E89"/>
              </a:solidFill>
              <a:latin typeface="Calibri"/>
              <a:cs typeface="Calibri"/>
            </a:endParaRPr>
          </a:p>
          <a:p>
            <a:pPr marL="12687">
              <a:spcBef>
                <a:spcPts val="100"/>
              </a:spcBef>
            </a:pPr>
            <a:r>
              <a:rPr lang="en-US" sz="1998" b="1" spc="-10" dirty="0">
                <a:solidFill>
                  <a:srgbClr val="006E89"/>
                </a:solidFill>
                <a:latin typeface="Calibri"/>
                <a:cs typeface="Calibri"/>
              </a:rPr>
              <a:t>Funded by OSCTR</a:t>
            </a:r>
            <a:endParaRPr sz="1998" dirty="0">
              <a:latin typeface="Calibri"/>
              <a:cs typeface="Calibri"/>
            </a:endParaRPr>
          </a:p>
        </p:txBody>
      </p:sp>
      <p:sp>
        <p:nvSpPr>
          <p:cNvPr id="4" name="object 4"/>
          <p:cNvSpPr txBox="1">
            <a:spLocks noGrp="1"/>
          </p:cNvSpPr>
          <p:nvPr>
            <p:ph type="title"/>
          </p:nvPr>
        </p:nvSpPr>
        <p:spPr>
          <a:xfrm>
            <a:off x="632682" y="442250"/>
            <a:ext cx="10111517" cy="504805"/>
          </a:xfrm>
          <a:prstGeom prst="rect">
            <a:avLst/>
          </a:prstGeom>
        </p:spPr>
        <p:txBody>
          <a:bodyPr vert="horz" wrap="square" lIns="0" tIns="12687" rIns="0" bIns="0" rtlCol="0" anchor="t">
            <a:spAutoFit/>
          </a:bodyPr>
          <a:lstStyle/>
          <a:p>
            <a:pPr marL="12687">
              <a:spcBef>
                <a:spcPts val="100"/>
              </a:spcBef>
            </a:pPr>
            <a:r>
              <a:rPr sz="3197" dirty="0">
                <a:latin typeface="Calibri" panose="020F0502020204030204" pitchFamily="34" charset="0"/>
                <a:cs typeface="Calibri" panose="020F0502020204030204" pitchFamily="34" charset="0"/>
              </a:rPr>
              <a:t>Selection</a:t>
            </a:r>
            <a:r>
              <a:rPr sz="3197" spc="-60" dirty="0">
                <a:latin typeface="Calibri" panose="020F0502020204030204" pitchFamily="34" charset="0"/>
                <a:cs typeface="Calibri" panose="020F0502020204030204" pitchFamily="34" charset="0"/>
              </a:rPr>
              <a:t> </a:t>
            </a:r>
            <a:r>
              <a:rPr lang="en-US" sz="3197" dirty="0">
                <a:latin typeface="Calibri" panose="020F0502020204030204" pitchFamily="34" charset="0"/>
                <a:cs typeface="Calibri" panose="020F0502020204030204" pitchFamily="34" charset="0"/>
              </a:rPr>
              <a:t>B</a:t>
            </a:r>
            <a:r>
              <a:rPr sz="3197" dirty="0">
                <a:latin typeface="Calibri" panose="020F0502020204030204" pitchFamily="34" charset="0"/>
                <a:cs typeface="Calibri" panose="020F0502020204030204" pitchFamily="34" charset="0"/>
              </a:rPr>
              <a:t>ias</a:t>
            </a:r>
            <a:r>
              <a:rPr sz="3197" spc="-55" dirty="0">
                <a:latin typeface="Calibri" panose="020F0502020204030204" pitchFamily="34" charset="0"/>
                <a:cs typeface="Calibri" panose="020F0502020204030204" pitchFamily="34" charset="0"/>
              </a:rPr>
              <a:t> </a:t>
            </a:r>
            <a:r>
              <a:rPr sz="3197" dirty="0">
                <a:latin typeface="Calibri" panose="020F0502020204030204" pitchFamily="34" charset="0"/>
                <a:cs typeface="Calibri" panose="020F0502020204030204" pitchFamily="34" charset="0"/>
              </a:rPr>
              <a:t>and</a:t>
            </a:r>
            <a:r>
              <a:rPr sz="3197" spc="-55" dirty="0">
                <a:latin typeface="Calibri" panose="020F0502020204030204" pitchFamily="34" charset="0"/>
                <a:cs typeface="Calibri" panose="020F0502020204030204" pitchFamily="34" charset="0"/>
              </a:rPr>
              <a:t> </a:t>
            </a:r>
            <a:r>
              <a:rPr sz="3197" dirty="0">
                <a:latin typeface="Calibri" panose="020F0502020204030204" pitchFamily="34" charset="0"/>
                <a:cs typeface="Calibri" panose="020F0502020204030204" pitchFamily="34" charset="0"/>
              </a:rPr>
              <a:t>Heckman</a:t>
            </a:r>
            <a:r>
              <a:rPr sz="3197" spc="-60" dirty="0">
                <a:latin typeface="Calibri" panose="020F0502020204030204" pitchFamily="34" charset="0"/>
                <a:cs typeface="Calibri" panose="020F0502020204030204" pitchFamily="34" charset="0"/>
              </a:rPr>
              <a:t> </a:t>
            </a:r>
            <a:r>
              <a:rPr lang="en-US" sz="3197" spc="-30" dirty="0">
                <a:latin typeface="Calibri" panose="020F0502020204030204" pitchFamily="34" charset="0"/>
                <a:cs typeface="Calibri" panose="020F0502020204030204" pitchFamily="34" charset="0"/>
              </a:rPr>
              <a:t>T</a:t>
            </a:r>
            <a:r>
              <a:rPr sz="3197" spc="-30" dirty="0">
                <a:latin typeface="Calibri" panose="020F0502020204030204" pitchFamily="34" charset="0"/>
                <a:cs typeface="Calibri" panose="020F0502020204030204" pitchFamily="34" charset="0"/>
              </a:rPr>
              <a:t>wo-</a:t>
            </a:r>
            <a:r>
              <a:rPr lang="en-US" sz="3197" dirty="0">
                <a:latin typeface="Calibri" panose="020F0502020204030204" pitchFamily="34" charset="0"/>
                <a:cs typeface="Calibri" panose="020F0502020204030204" pitchFamily="34" charset="0"/>
              </a:rPr>
              <a:t>S</a:t>
            </a:r>
            <a:r>
              <a:rPr sz="3197" dirty="0">
                <a:latin typeface="Calibri" panose="020F0502020204030204" pitchFamily="34" charset="0"/>
                <a:cs typeface="Calibri" panose="020F0502020204030204" pitchFamily="34" charset="0"/>
              </a:rPr>
              <a:t>tage</a:t>
            </a:r>
            <a:r>
              <a:rPr sz="3197" spc="-55" dirty="0">
                <a:latin typeface="Calibri" panose="020F0502020204030204" pitchFamily="34" charset="0"/>
                <a:cs typeface="Calibri" panose="020F0502020204030204" pitchFamily="34" charset="0"/>
              </a:rPr>
              <a:t> </a:t>
            </a:r>
            <a:r>
              <a:rPr lang="en-US" sz="3197" spc="-10" dirty="0">
                <a:latin typeface="Calibri" panose="020F0502020204030204" pitchFamily="34" charset="0"/>
                <a:cs typeface="Calibri" panose="020F0502020204030204" pitchFamily="34" charset="0"/>
              </a:rPr>
              <a:t>E</a:t>
            </a:r>
            <a:r>
              <a:rPr sz="3197" spc="-10" dirty="0">
                <a:latin typeface="Calibri" panose="020F0502020204030204" pitchFamily="34" charset="0"/>
                <a:cs typeface="Calibri" panose="020F0502020204030204" pitchFamily="34" charset="0"/>
              </a:rPr>
              <a:t>stimation</a:t>
            </a:r>
            <a:endParaRPr sz="3197" dirty="0">
              <a:latin typeface="Calibri" panose="020F0502020204030204" pitchFamily="34" charset="0"/>
              <a:cs typeface="Calibri" panose="020F0502020204030204" pitchFamily="34" charset="0"/>
            </a:endParaRPr>
          </a:p>
        </p:txBody>
      </p:sp>
      <p:pic>
        <p:nvPicPr>
          <p:cNvPr id="6" name="Picture 5" descr="A red and black logo&#10;&#10;AI-generated content may be incorrect.">
            <a:extLst>
              <a:ext uri="{FF2B5EF4-FFF2-40B4-BE49-F238E27FC236}">
                <a16:creationId xmlns:a16="http://schemas.microsoft.com/office/drawing/2014/main" id="{3F1F45FA-B30A-C515-6A8F-BF8895C948FE}"/>
              </a:ext>
            </a:extLst>
          </p:cNvPr>
          <p:cNvPicPr>
            <a:picLocks noChangeAspect="1"/>
          </p:cNvPicPr>
          <p:nvPr/>
        </p:nvPicPr>
        <p:blipFill>
          <a:blip r:embed="rId2"/>
          <a:stretch>
            <a:fillRect/>
          </a:stretch>
        </p:blipFill>
        <p:spPr>
          <a:xfrm>
            <a:off x="9472628" y="5845387"/>
            <a:ext cx="2405193" cy="80039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a:extLst>
              <a:ext uri="{FF2B5EF4-FFF2-40B4-BE49-F238E27FC236}">
                <a16:creationId xmlns:a16="http://schemas.microsoft.com/office/drawing/2014/main" id="{1F80D509-8CD4-171F-257B-30659DBE3008}"/>
              </a:ext>
            </a:extLst>
          </p:cNvPr>
          <p:cNvSpPr>
            <a:spLocks noGrp="1" noChangeArrowheads="1"/>
          </p:cNvSpPr>
          <p:nvPr>
            <p:ph type="title"/>
          </p:nvPr>
        </p:nvSpPr>
        <p:spPr>
          <a:xfrm>
            <a:off x="677334" y="609600"/>
            <a:ext cx="9444440" cy="714033"/>
          </a:xfrm>
        </p:spPr>
        <p:txBody>
          <a:bodyPr/>
          <a:lstStyle/>
          <a:p>
            <a:pPr eaLnBrk="1" hangingPunct="1"/>
            <a:r>
              <a:rPr lang="en-US" altLang="en-US" dirty="0"/>
              <a:t>Model Assumptions – General Formulation</a:t>
            </a:r>
          </a:p>
        </p:txBody>
      </p:sp>
      <p:sp>
        <p:nvSpPr>
          <p:cNvPr id="5124" name="Rectangle 3">
            <a:extLst>
              <a:ext uri="{FF2B5EF4-FFF2-40B4-BE49-F238E27FC236}">
                <a16:creationId xmlns:a16="http://schemas.microsoft.com/office/drawing/2014/main" id="{C80CC0C8-495F-4774-303F-9AAED94EA551}"/>
              </a:ext>
            </a:extLst>
          </p:cNvPr>
          <p:cNvSpPr>
            <a:spLocks noGrp="1" noChangeArrowheads="1"/>
          </p:cNvSpPr>
          <p:nvPr>
            <p:ph sz="half" idx="1"/>
          </p:nvPr>
        </p:nvSpPr>
        <p:spPr>
          <a:xfrm>
            <a:off x="677334" y="1653595"/>
            <a:ext cx="4184035" cy="3880772"/>
          </a:xfrm>
        </p:spPr>
        <p:txBody>
          <a:bodyPr>
            <a:normAutofit fontScale="70000" lnSpcReduction="20000"/>
          </a:bodyPr>
          <a:lstStyle/>
          <a:p>
            <a:pPr eaLnBrk="1" hangingPunct="1">
              <a:lnSpc>
                <a:spcPct val="90000"/>
              </a:lnSpc>
              <a:buFont typeface="Wingdings" panose="05000000000000000000" pitchFamily="2" charset="2"/>
              <a:buChar char="§"/>
            </a:pPr>
            <a:r>
              <a:rPr lang="el-GR" altLang="en-US" sz="3200" dirty="0">
                <a:latin typeface="Calibri" panose="020F0502020204030204" pitchFamily="34" charset="0"/>
                <a:cs typeface="Calibri" panose="020F0502020204030204" pitchFamily="34" charset="0"/>
              </a:rPr>
              <a:t>ε</a:t>
            </a:r>
            <a:r>
              <a:rPr lang="en-US" altLang="en-US" sz="3200" baseline="-25000" dirty="0">
                <a:latin typeface="Calibri" panose="020F0502020204030204" pitchFamily="34" charset="0"/>
                <a:cs typeface="Calibri" panose="020F0502020204030204" pitchFamily="34" charset="0"/>
              </a:rPr>
              <a:t>i</a:t>
            </a:r>
            <a:r>
              <a:rPr lang="en-US" altLang="en-US" sz="3200" dirty="0">
                <a:latin typeface="Calibri" panose="020F0502020204030204" pitchFamily="34" charset="0"/>
                <a:cs typeface="Calibri" panose="020F0502020204030204" pitchFamily="34" charset="0"/>
              </a:rPr>
              <a:t> and v</a:t>
            </a:r>
            <a:r>
              <a:rPr lang="en-US" altLang="en-US" sz="3200" baseline="-25000" dirty="0">
                <a:latin typeface="Calibri" panose="020F0502020204030204" pitchFamily="34" charset="0"/>
                <a:cs typeface="Calibri" panose="020F0502020204030204" pitchFamily="34" charset="0"/>
              </a:rPr>
              <a:t>i</a:t>
            </a:r>
            <a:r>
              <a:rPr lang="en-US" altLang="en-US" sz="3200" dirty="0">
                <a:latin typeface="Calibri" panose="020F0502020204030204" pitchFamily="34" charset="0"/>
                <a:cs typeface="Calibri" panose="020F0502020204030204" pitchFamily="34" charset="0"/>
              </a:rPr>
              <a:t> are assumed to be bivariate normal</a:t>
            </a:r>
          </a:p>
          <a:p>
            <a:pPr eaLnBrk="1" hangingPunct="1">
              <a:lnSpc>
                <a:spcPct val="90000"/>
              </a:lnSpc>
              <a:buFont typeface="Wingdings" panose="05000000000000000000" pitchFamily="2" charset="2"/>
              <a:buChar char="§"/>
            </a:pPr>
            <a:r>
              <a:rPr lang="en-US" altLang="en-US" sz="3200" dirty="0">
                <a:latin typeface="Calibri" panose="020F0502020204030204" pitchFamily="34" charset="0"/>
                <a:cs typeface="Calibri" panose="020F0502020204030204" pitchFamily="34" charset="0"/>
              </a:rPr>
              <a:t>E(</a:t>
            </a:r>
            <a:r>
              <a:rPr lang="el-GR" altLang="en-US" sz="3200" dirty="0">
                <a:latin typeface="Calibri" panose="020F0502020204030204" pitchFamily="34" charset="0"/>
                <a:cs typeface="Calibri" panose="020F0502020204030204" pitchFamily="34" charset="0"/>
              </a:rPr>
              <a:t>ε</a:t>
            </a:r>
            <a:r>
              <a:rPr lang="en-US" altLang="en-US" sz="3200" baseline="-25000" dirty="0">
                <a:latin typeface="Calibri" panose="020F0502020204030204" pitchFamily="34" charset="0"/>
                <a:cs typeface="Calibri" panose="020F0502020204030204" pitchFamily="34" charset="0"/>
              </a:rPr>
              <a:t>i</a:t>
            </a:r>
            <a:r>
              <a:rPr lang="en-US" altLang="en-US" sz="3200" dirty="0">
                <a:latin typeface="Calibri" panose="020F0502020204030204" pitchFamily="34" charset="0"/>
                <a:cs typeface="Calibri" panose="020F0502020204030204" pitchFamily="34" charset="0"/>
              </a:rPr>
              <a:t>) = E(v</a:t>
            </a:r>
            <a:r>
              <a:rPr lang="en-US" altLang="en-US" sz="3200" baseline="-25000" dirty="0">
                <a:latin typeface="Calibri" panose="020F0502020204030204" pitchFamily="34" charset="0"/>
                <a:cs typeface="Calibri" panose="020F0502020204030204" pitchFamily="34" charset="0"/>
              </a:rPr>
              <a:t>i</a:t>
            </a:r>
            <a:r>
              <a:rPr lang="en-US" altLang="en-US" sz="3200" dirty="0">
                <a:latin typeface="Calibri" panose="020F0502020204030204" pitchFamily="34" charset="0"/>
                <a:cs typeface="Calibri" panose="020F0502020204030204" pitchFamily="34" charset="0"/>
              </a:rPr>
              <a:t>) =0</a:t>
            </a:r>
          </a:p>
          <a:p>
            <a:pPr eaLnBrk="1" hangingPunct="1">
              <a:lnSpc>
                <a:spcPct val="90000"/>
              </a:lnSpc>
              <a:buFont typeface="Wingdings" panose="05000000000000000000" pitchFamily="2" charset="2"/>
              <a:buChar char="§"/>
            </a:pPr>
            <a:r>
              <a:rPr lang="en-US" altLang="en-US" sz="3200" dirty="0">
                <a:latin typeface="Calibri" panose="020F0502020204030204" pitchFamily="34" charset="0"/>
                <a:cs typeface="Calibri" panose="020F0502020204030204" pitchFamily="34" charset="0"/>
              </a:rPr>
              <a:t>Var(</a:t>
            </a:r>
            <a:r>
              <a:rPr lang="el-GR" altLang="en-US" sz="3200" dirty="0">
                <a:latin typeface="Calibri" panose="020F0502020204030204" pitchFamily="34" charset="0"/>
                <a:cs typeface="Calibri" panose="020F0502020204030204" pitchFamily="34" charset="0"/>
              </a:rPr>
              <a:t>ε</a:t>
            </a:r>
            <a:r>
              <a:rPr lang="en-US" altLang="en-US" sz="3200" baseline="-25000" dirty="0">
                <a:latin typeface="Calibri" panose="020F0502020204030204" pitchFamily="34" charset="0"/>
                <a:cs typeface="Calibri" panose="020F0502020204030204" pitchFamily="34" charset="0"/>
              </a:rPr>
              <a:t>i</a:t>
            </a:r>
            <a:r>
              <a:rPr lang="en-US" altLang="en-US" sz="3200" dirty="0">
                <a:latin typeface="Calibri" panose="020F0502020204030204" pitchFamily="34" charset="0"/>
                <a:cs typeface="Calibri" panose="020F0502020204030204" pitchFamily="34" charset="0"/>
              </a:rPr>
              <a:t>) = </a:t>
            </a:r>
            <a:r>
              <a:rPr lang="el-GR" altLang="en-US" sz="3200" dirty="0">
                <a:latin typeface="Calibri" panose="020F0502020204030204" pitchFamily="34" charset="0"/>
                <a:cs typeface="Calibri" panose="020F0502020204030204" pitchFamily="34" charset="0"/>
              </a:rPr>
              <a:t>σ</a:t>
            </a:r>
            <a:r>
              <a:rPr lang="en-US" altLang="en-US" sz="3200" baseline="30000" dirty="0">
                <a:latin typeface="Calibri" panose="020F0502020204030204" pitchFamily="34" charset="0"/>
                <a:cs typeface="Calibri" panose="020F0502020204030204" pitchFamily="34" charset="0"/>
              </a:rPr>
              <a:t>2</a:t>
            </a:r>
            <a:r>
              <a:rPr lang="en-US" altLang="en-US" sz="3200" dirty="0">
                <a:latin typeface="Calibri" panose="020F0502020204030204" pitchFamily="34" charset="0"/>
                <a:cs typeface="Calibri" panose="020F0502020204030204" pitchFamily="34" charset="0"/>
              </a:rPr>
              <a:t> </a:t>
            </a:r>
          </a:p>
          <a:p>
            <a:pPr eaLnBrk="1" hangingPunct="1">
              <a:lnSpc>
                <a:spcPct val="90000"/>
              </a:lnSpc>
              <a:buFont typeface="Wingdings" panose="05000000000000000000" pitchFamily="2" charset="2"/>
              <a:buChar char="§"/>
            </a:pPr>
            <a:r>
              <a:rPr lang="en-US" altLang="en-US" sz="3200" dirty="0">
                <a:latin typeface="Calibri" panose="020F0502020204030204" pitchFamily="34" charset="0"/>
                <a:cs typeface="Calibri" panose="020F0502020204030204" pitchFamily="34" charset="0"/>
              </a:rPr>
              <a:t>Var(v</a:t>
            </a:r>
            <a:r>
              <a:rPr lang="en-US" altLang="en-US" sz="3200" baseline="-25000" dirty="0">
                <a:latin typeface="Calibri" panose="020F0502020204030204" pitchFamily="34" charset="0"/>
                <a:cs typeface="Calibri" panose="020F0502020204030204" pitchFamily="34" charset="0"/>
              </a:rPr>
              <a:t>i</a:t>
            </a:r>
            <a:r>
              <a:rPr lang="en-US" altLang="en-US" sz="3200" dirty="0">
                <a:latin typeface="Calibri" panose="020F0502020204030204" pitchFamily="34" charset="0"/>
                <a:cs typeface="Calibri" panose="020F0502020204030204" pitchFamily="34" charset="0"/>
              </a:rPr>
              <a:t>) = 1</a:t>
            </a:r>
          </a:p>
          <a:p>
            <a:pPr eaLnBrk="1" hangingPunct="1">
              <a:lnSpc>
                <a:spcPct val="90000"/>
              </a:lnSpc>
              <a:buFont typeface="Wingdings" panose="05000000000000000000" pitchFamily="2" charset="2"/>
              <a:buChar char="§"/>
            </a:pPr>
            <a:r>
              <a:rPr lang="en-US" altLang="en-US" sz="3200" dirty="0">
                <a:latin typeface="Calibri" panose="020F0502020204030204" pitchFamily="34" charset="0"/>
                <a:cs typeface="Calibri" panose="020F0502020204030204" pitchFamily="34" charset="0"/>
              </a:rPr>
              <a:t>Cov(</a:t>
            </a:r>
            <a:r>
              <a:rPr lang="el-GR" altLang="en-US" sz="3200" dirty="0">
                <a:latin typeface="Calibri" panose="020F0502020204030204" pitchFamily="34" charset="0"/>
                <a:cs typeface="Calibri" panose="020F0502020204030204" pitchFamily="34" charset="0"/>
              </a:rPr>
              <a:t>ε</a:t>
            </a:r>
            <a:r>
              <a:rPr lang="en-US" altLang="en-US" sz="3200" baseline="-25000" dirty="0">
                <a:latin typeface="Calibri" panose="020F0502020204030204" pitchFamily="34" charset="0"/>
                <a:cs typeface="Calibri" panose="020F0502020204030204" pitchFamily="34" charset="0"/>
              </a:rPr>
              <a:t>i</a:t>
            </a:r>
            <a:r>
              <a:rPr lang="en-US" altLang="en-US" sz="3200" dirty="0">
                <a:latin typeface="Calibri" panose="020F0502020204030204" pitchFamily="34" charset="0"/>
                <a:cs typeface="Calibri" panose="020F0502020204030204" pitchFamily="34" charset="0"/>
              </a:rPr>
              <a:t>,v</a:t>
            </a:r>
            <a:r>
              <a:rPr lang="en-US" altLang="en-US" sz="3200" baseline="-25000" dirty="0">
                <a:latin typeface="Calibri" panose="020F0502020204030204" pitchFamily="34" charset="0"/>
                <a:cs typeface="Calibri" panose="020F0502020204030204" pitchFamily="34" charset="0"/>
              </a:rPr>
              <a:t>i</a:t>
            </a:r>
            <a:r>
              <a:rPr lang="en-US" altLang="en-US" sz="3200" dirty="0">
                <a:latin typeface="Calibri" panose="020F0502020204030204" pitchFamily="34" charset="0"/>
                <a:cs typeface="Calibri" panose="020F0502020204030204" pitchFamily="34" charset="0"/>
              </a:rPr>
              <a:t>) = </a:t>
            </a:r>
            <a:r>
              <a:rPr lang="el-GR" altLang="en-US" sz="3200" dirty="0">
                <a:latin typeface="Calibri" panose="020F0502020204030204" pitchFamily="34" charset="0"/>
                <a:cs typeface="Calibri" panose="020F0502020204030204" pitchFamily="34" charset="0"/>
              </a:rPr>
              <a:t>ρ σ</a:t>
            </a:r>
            <a:r>
              <a:rPr lang="en-US" altLang="en-US" sz="3200" dirty="0">
                <a:latin typeface="Calibri" panose="020F0502020204030204" pitchFamily="34" charset="0"/>
                <a:cs typeface="Calibri" panose="020F0502020204030204" pitchFamily="34" charset="0"/>
              </a:rPr>
              <a:t> =0.6</a:t>
            </a:r>
          </a:p>
          <a:p>
            <a:pPr marL="0" indent="0" eaLnBrk="1" hangingPunct="1">
              <a:lnSpc>
                <a:spcPct val="90000"/>
              </a:lnSpc>
              <a:buNone/>
            </a:pPr>
            <a:r>
              <a:rPr lang="en-US" altLang="en-US" sz="3200" dirty="0">
                <a:latin typeface="Calibri" panose="020F0502020204030204" pitchFamily="34" charset="0"/>
                <a:cs typeface="Calibri" panose="020F0502020204030204" pitchFamily="34" charset="0"/>
              </a:rPr>
              <a:t>(these parameters can be tweaked to observe changes to estimates)</a:t>
            </a:r>
          </a:p>
          <a:p>
            <a:pPr marL="0" indent="0" eaLnBrk="1" hangingPunct="1">
              <a:lnSpc>
                <a:spcPct val="90000"/>
              </a:lnSpc>
              <a:buNone/>
            </a:pPr>
            <a:endParaRPr lang="en-US" altLang="en-US" sz="3200" dirty="0">
              <a:cs typeface="Arial" panose="020B0604020202020204" pitchFamily="34" charset="0"/>
            </a:endParaRPr>
          </a:p>
          <a:p>
            <a:pPr marL="0" indent="0" eaLnBrk="1" hangingPunct="1">
              <a:lnSpc>
                <a:spcPct val="90000"/>
              </a:lnSpc>
              <a:buNone/>
            </a:pPr>
            <a:endParaRPr lang="en-US" altLang="en-US" sz="3200" dirty="0">
              <a:cs typeface="Arial" panose="020B0604020202020204" pitchFamily="34" charset="0"/>
            </a:endParaRPr>
          </a:p>
          <a:p>
            <a:pPr eaLnBrk="1" hangingPunct="1">
              <a:lnSpc>
                <a:spcPct val="90000"/>
              </a:lnSpc>
              <a:buFont typeface="Wingdings" panose="05000000000000000000" pitchFamily="2" charset="2"/>
              <a:buChar char="§"/>
            </a:pPr>
            <a:endParaRPr lang="el-GR" altLang="en-US" dirty="0">
              <a:cs typeface="Arial" panose="020B0604020202020204" pitchFamily="34" charset="0"/>
            </a:endParaRPr>
          </a:p>
        </p:txBody>
      </p:sp>
      <p:sp>
        <p:nvSpPr>
          <p:cNvPr id="2" name="Content Placeholder 1">
            <a:extLst>
              <a:ext uri="{FF2B5EF4-FFF2-40B4-BE49-F238E27FC236}">
                <a16:creationId xmlns:a16="http://schemas.microsoft.com/office/drawing/2014/main" id="{B0F11CC3-2E73-ACF9-754E-4A1B43477358}"/>
              </a:ext>
            </a:extLst>
          </p:cNvPr>
          <p:cNvSpPr>
            <a:spLocks noGrp="1"/>
          </p:cNvSpPr>
          <p:nvPr>
            <p:ph sz="half" idx="2"/>
          </p:nvPr>
        </p:nvSpPr>
        <p:spPr>
          <a:xfrm>
            <a:off x="5234826" y="1653594"/>
            <a:ext cx="6424696" cy="3742271"/>
          </a:xfrm>
        </p:spPr>
        <p:txBody>
          <a:bodyPr>
            <a:normAutofit fontScale="70000" lnSpcReduction="20000"/>
          </a:bodyPr>
          <a:lstStyle/>
          <a:p>
            <a:pPr eaLnBrk="1" hangingPunct="1">
              <a:buFont typeface="Wingdings" panose="05000000000000000000" pitchFamily="2" charset="2"/>
              <a:buChar char="§"/>
            </a:pPr>
            <a:r>
              <a:rPr lang="en-US" altLang="en-US" sz="3200" dirty="0">
                <a:latin typeface="Calibri" panose="020F0502020204030204" pitchFamily="34" charset="0"/>
                <a:cs typeface="Calibri" panose="020F0502020204030204" pitchFamily="34" charset="0"/>
              </a:rPr>
              <a:t>Proposed Model: Y</a:t>
            </a:r>
            <a:r>
              <a:rPr lang="en-US" altLang="en-US" sz="3200" baseline="-25000" dirty="0">
                <a:latin typeface="Calibri" panose="020F0502020204030204" pitchFamily="34" charset="0"/>
                <a:cs typeface="Calibri" panose="020F0502020204030204" pitchFamily="34" charset="0"/>
              </a:rPr>
              <a:t>i </a:t>
            </a:r>
            <a:r>
              <a:rPr lang="en-US" altLang="en-US" sz="3200" dirty="0">
                <a:latin typeface="Calibri" panose="020F0502020204030204" pitchFamily="34" charset="0"/>
                <a:cs typeface="Calibri" panose="020F0502020204030204" pitchFamily="34" charset="0"/>
              </a:rPr>
              <a:t>= </a:t>
            </a:r>
            <a:r>
              <a:rPr lang="el-GR" altLang="en-US" sz="3200" dirty="0">
                <a:latin typeface="Calibri" panose="020F0502020204030204" pitchFamily="34" charset="0"/>
                <a:cs typeface="Calibri" panose="020F0502020204030204" pitchFamily="34" charset="0"/>
              </a:rPr>
              <a:t>β</a:t>
            </a:r>
            <a:r>
              <a:rPr lang="en-US" altLang="en-US" sz="3200" baseline="-25000" dirty="0">
                <a:latin typeface="Calibri" panose="020F0502020204030204" pitchFamily="34" charset="0"/>
                <a:cs typeface="Calibri" panose="020F0502020204030204" pitchFamily="34" charset="0"/>
              </a:rPr>
              <a:t>0</a:t>
            </a:r>
            <a:r>
              <a:rPr lang="en-US" altLang="en-US" sz="3200" dirty="0">
                <a:latin typeface="Calibri" panose="020F0502020204030204" pitchFamily="34" charset="0"/>
                <a:cs typeface="Calibri" panose="020F0502020204030204" pitchFamily="34" charset="0"/>
              </a:rPr>
              <a:t> + </a:t>
            </a:r>
            <a:r>
              <a:rPr lang="el-GR" altLang="en-US" sz="3200" dirty="0">
                <a:latin typeface="Calibri" panose="020F0502020204030204" pitchFamily="34" charset="0"/>
                <a:cs typeface="Calibri" panose="020F0502020204030204" pitchFamily="34" charset="0"/>
              </a:rPr>
              <a:t>β</a:t>
            </a:r>
            <a:r>
              <a:rPr lang="en-US" altLang="en-US" sz="3200" baseline="-25000" dirty="0">
                <a:latin typeface="Calibri" panose="020F0502020204030204" pitchFamily="34" charset="0"/>
                <a:cs typeface="Calibri" panose="020F0502020204030204" pitchFamily="34" charset="0"/>
              </a:rPr>
              <a:t>1</a:t>
            </a:r>
            <a:r>
              <a:rPr lang="en-US" altLang="en-US" sz="3200" dirty="0">
                <a:latin typeface="Calibri" panose="020F0502020204030204" pitchFamily="34" charset="0"/>
                <a:cs typeface="Calibri" panose="020F0502020204030204" pitchFamily="34" charset="0"/>
              </a:rPr>
              <a:t>educ</a:t>
            </a:r>
            <a:r>
              <a:rPr lang="en-US" altLang="en-US" sz="3200" baseline="-25000" dirty="0">
                <a:latin typeface="Calibri" panose="020F0502020204030204" pitchFamily="34" charset="0"/>
                <a:cs typeface="Calibri" panose="020F0502020204030204" pitchFamily="34" charset="0"/>
              </a:rPr>
              <a:t>i</a:t>
            </a:r>
            <a:r>
              <a:rPr lang="en-US" altLang="en-US" sz="3200" dirty="0">
                <a:latin typeface="Calibri" panose="020F0502020204030204" pitchFamily="34" charset="0"/>
                <a:cs typeface="Calibri" panose="020F0502020204030204" pitchFamily="34" charset="0"/>
              </a:rPr>
              <a:t> + </a:t>
            </a:r>
            <a:r>
              <a:rPr lang="el-GR" altLang="en-US" sz="3200" dirty="0">
                <a:latin typeface="Calibri" panose="020F0502020204030204" pitchFamily="34" charset="0"/>
                <a:cs typeface="Calibri" panose="020F0502020204030204" pitchFamily="34" charset="0"/>
              </a:rPr>
              <a:t>β</a:t>
            </a:r>
            <a:r>
              <a:rPr lang="en-US" altLang="en-US" sz="3200" baseline="-25000" dirty="0">
                <a:latin typeface="Calibri" panose="020F0502020204030204" pitchFamily="34" charset="0"/>
                <a:cs typeface="Calibri" panose="020F0502020204030204" pitchFamily="34" charset="0"/>
              </a:rPr>
              <a:t>2</a:t>
            </a:r>
            <a:r>
              <a:rPr lang="en-US" altLang="en-US" sz="3200" dirty="0">
                <a:latin typeface="Calibri" panose="020F0502020204030204" pitchFamily="34" charset="0"/>
                <a:cs typeface="Calibri" panose="020F0502020204030204" pitchFamily="34" charset="0"/>
              </a:rPr>
              <a:t>age</a:t>
            </a:r>
            <a:r>
              <a:rPr lang="en-US" altLang="en-US" sz="3200" baseline="-25000" dirty="0">
                <a:latin typeface="Calibri" panose="020F0502020204030204" pitchFamily="34" charset="0"/>
                <a:cs typeface="Calibri" panose="020F0502020204030204" pitchFamily="34" charset="0"/>
              </a:rPr>
              <a:t>i</a:t>
            </a:r>
            <a:r>
              <a:rPr lang="en-US" altLang="en-US" sz="3200" dirty="0">
                <a:latin typeface="Calibri" panose="020F0502020204030204" pitchFamily="34" charset="0"/>
                <a:cs typeface="Calibri" panose="020F0502020204030204" pitchFamily="34" charset="0"/>
              </a:rPr>
              <a:t> + </a:t>
            </a:r>
            <a:r>
              <a:rPr lang="el-GR" altLang="en-US" sz="3200" dirty="0">
                <a:latin typeface="Calibri" panose="020F0502020204030204" pitchFamily="34" charset="0"/>
                <a:cs typeface="Calibri" panose="020F0502020204030204" pitchFamily="34" charset="0"/>
              </a:rPr>
              <a:t>ε</a:t>
            </a:r>
            <a:r>
              <a:rPr lang="en-US" altLang="en-US" sz="3200" baseline="-25000" dirty="0">
                <a:latin typeface="Calibri" panose="020F0502020204030204" pitchFamily="34" charset="0"/>
                <a:cs typeface="Calibri" panose="020F0502020204030204" pitchFamily="34" charset="0"/>
              </a:rPr>
              <a:t>i</a:t>
            </a:r>
          </a:p>
          <a:p>
            <a:pPr eaLnBrk="1" hangingPunct="1">
              <a:buFont typeface="Wingdings" panose="05000000000000000000" pitchFamily="2" charset="2"/>
              <a:buChar char="§"/>
            </a:pPr>
            <a:r>
              <a:rPr lang="en-US" altLang="en-US" sz="3200" dirty="0">
                <a:latin typeface="Calibri" panose="020F0502020204030204" pitchFamily="34" charset="0"/>
                <a:cs typeface="Calibri" panose="020F0502020204030204" pitchFamily="34" charset="0"/>
              </a:rPr>
              <a:t>E[Y</a:t>
            </a:r>
            <a:r>
              <a:rPr lang="en-US" altLang="en-US" sz="3200" baseline="-25000" dirty="0">
                <a:latin typeface="Calibri" panose="020F0502020204030204" pitchFamily="34" charset="0"/>
                <a:cs typeface="Calibri" panose="020F0502020204030204" pitchFamily="34" charset="0"/>
              </a:rPr>
              <a:t>i </a:t>
            </a:r>
            <a:r>
              <a:rPr lang="en-US" altLang="en-US" sz="3200" dirty="0">
                <a:latin typeface="Calibri" panose="020F0502020204030204" pitchFamily="34" charset="0"/>
                <a:cs typeface="Calibri" panose="020F0502020204030204" pitchFamily="34" charset="0"/>
              </a:rPr>
              <a:t>| SSR] = </a:t>
            </a:r>
            <a:r>
              <a:rPr lang="el-GR" altLang="en-US" sz="3200" dirty="0">
                <a:latin typeface="Calibri" panose="020F0502020204030204" pitchFamily="34" charset="0"/>
                <a:cs typeface="Calibri" panose="020F0502020204030204" pitchFamily="34" charset="0"/>
              </a:rPr>
              <a:t>β</a:t>
            </a:r>
            <a:r>
              <a:rPr lang="en-US" altLang="en-US" sz="3200" baseline="-25000" dirty="0">
                <a:latin typeface="Calibri" panose="020F0502020204030204" pitchFamily="34" charset="0"/>
                <a:cs typeface="Calibri" panose="020F0502020204030204" pitchFamily="34" charset="0"/>
              </a:rPr>
              <a:t>0</a:t>
            </a:r>
            <a:r>
              <a:rPr lang="en-US" altLang="en-US" sz="3200" dirty="0">
                <a:latin typeface="Calibri" panose="020F0502020204030204" pitchFamily="34" charset="0"/>
                <a:cs typeface="Calibri" panose="020F0502020204030204" pitchFamily="34" charset="0"/>
              </a:rPr>
              <a:t> + </a:t>
            </a:r>
            <a:r>
              <a:rPr lang="el-GR" altLang="en-US" sz="3200" dirty="0">
                <a:latin typeface="Calibri" panose="020F0502020204030204" pitchFamily="34" charset="0"/>
                <a:cs typeface="Calibri" panose="020F0502020204030204" pitchFamily="34" charset="0"/>
              </a:rPr>
              <a:t>β</a:t>
            </a:r>
            <a:r>
              <a:rPr lang="en-US" altLang="en-US" sz="3200" baseline="-25000" dirty="0">
                <a:latin typeface="Calibri" panose="020F0502020204030204" pitchFamily="34" charset="0"/>
                <a:cs typeface="Calibri" panose="020F0502020204030204" pitchFamily="34" charset="0"/>
              </a:rPr>
              <a:t>1</a:t>
            </a:r>
            <a:r>
              <a:rPr lang="en-US" altLang="en-US" sz="3200" dirty="0">
                <a:latin typeface="Calibri" panose="020F0502020204030204" pitchFamily="34" charset="0"/>
                <a:cs typeface="Calibri" panose="020F0502020204030204" pitchFamily="34" charset="0"/>
              </a:rPr>
              <a:t>educ</a:t>
            </a:r>
            <a:r>
              <a:rPr lang="en-US" altLang="en-US" sz="3200" baseline="-25000" dirty="0">
                <a:latin typeface="Calibri" panose="020F0502020204030204" pitchFamily="34" charset="0"/>
                <a:cs typeface="Calibri" panose="020F0502020204030204" pitchFamily="34" charset="0"/>
              </a:rPr>
              <a:t>i</a:t>
            </a:r>
            <a:r>
              <a:rPr lang="en-US" altLang="en-US" sz="3200" dirty="0">
                <a:latin typeface="Calibri" panose="020F0502020204030204" pitchFamily="34" charset="0"/>
                <a:cs typeface="Calibri" panose="020F0502020204030204" pitchFamily="34" charset="0"/>
              </a:rPr>
              <a:t> + </a:t>
            </a:r>
            <a:r>
              <a:rPr lang="el-GR" altLang="en-US" sz="3200" dirty="0">
                <a:latin typeface="Calibri" panose="020F0502020204030204" pitchFamily="34" charset="0"/>
                <a:cs typeface="Calibri" panose="020F0502020204030204" pitchFamily="34" charset="0"/>
              </a:rPr>
              <a:t>β</a:t>
            </a:r>
            <a:r>
              <a:rPr lang="en-US" altLang="en-US" sz="3200" baseline="-25000" dirty="0">
                <a:latin typeface="Calibri" panose="020F0502020204030204" pitchFamily="34" charset="0"/>
                <a:cs typeface="Calibri" panose="020F0502020204030204" pitchFamily="34" charset="0"/>
              </a:rPr>
              <a:t>2</a:t>
            </a:r>
            <a:r>
              <a:rPr lang="en-US" altLang="en-US" sz="3200" dirty="0">
                <a:latin typeface="Calibri" panose="020F0502020204030204" pitchFamily="34" charset="0"/>
                <a:cs typeface="Calibri" panose="020F0502020204030204" pitchFamily="34" charset="0"/>
              </a:rPr>
              <a:t>age</a:t>
            </a:r>
            <a:r>
              <a:rPr lang="en-US" altLang="en-US" sz="3200" baseline="-25000" dirty="0">
                <a:latin typeface="Calibri" panose="020F0502020204030204" pitchFamily="34" charset="0"/>
                <a:cs typeface="Calibri" panose="020F0502020204030204" pitchFamily="34" charset="0"/>
              </a:rPr>
              <a:t>i</a:t>
            </a:r>
            <a:r>
              <a:rPr lang="en-US" altLang="en-US" sz="3200" dirty="0">
                <a:latin typeface="Calibri" panose="020F0502020204030204" pitchFamily="34" charset="0"/>
                <a:cs typeface="Calibri" panose="020F0502020204030204" pitchFamily="34" charset="0"/>
              </a:rPr>
              <a:t> + </a:t>
            </a:r>
          </a:p>
          <a:p>
            <a:pPr marL="0" indent="0" eaLnBrk="1" hangingPunct="1">
              <a:buNone/>
            </a:pPr>
            <a:r>
              <a:rPr lang="en-US" altLang="en-US" sz="3200" dirty="0">
                <a:latin typeface="Calibri" panose="020F0502020204030204" pitchFamily="34" charset="0"/>
                <a:cs typeface="Calibri" panose="020F0502020204030204" pitchFamily="34" charset="0"/>
              </a:rPr>
              <a:t>			E[</a:t>
            </a:r>
            <a:r>
              <a:rPr lang="el-GR" altLang="en-US" sz="3200" dirty="0">
                <a:latin typeface="Calibri" panose="020F0502020204030204" pitchFamily="34" charset="0"/>
                <a:cs typeface="Calibri" panose="020F0502020204030204" pitchFamily="34" charset="0"/>
              </a:rPr>
              <a:t>ε</a:t>
            </a:r>
            <a:r>
              <a:rPr lang="en-US" altLang="en-US" sz="3200" baseline="-25000" dirty="0">
                <a:latin typeface="Calibri" panose="020F0502020204030204" pitchFamily="34" charset="0"/>
                <a:cs typeface="Calibri" panose="020F0502020204030204" pitchFamily="34" charset="0"/>
              </a:rPr>
              <a:t>i</a:t>
            </a:r>
            <a:r>
              <a:rPr lang="en-US" altLang="en-US" sz="3200" dirty="0">
                <a:latin typeface="Calibri" panose="020F0502020204030204" pitchFamily="34" charset="0"/>
                <a:cs typeface="Calibri" panose="020F0502020204030204" pitchFamily="34" charset="0"/>
              </a:rPr>
              <a:t> | SSR]</a:t>
            </a:r>
          </a:p>
          <a:p>
            <a:pPr eaLnBrk="1" hangingPunct="1">
              <a:buFont typeface="Wingdings" panose="05000000000000000000" pitchFamily="2" charset="2"/>
              <a:buChar char="§"/>
            </a:pPr>
            <a:endParaRPr lang="en-US" altLang="en-US" sz="3200" baseline="-25000" dirty="0">
              <a:latin typeface="Calibri" panose="020F0502020204030204" pitchFamily="34" charset="0"/>
              <a:cs typeface="Calibri" panose="020F0502020204030204" pitchFamily="34" charset="0"/>
            </a:endParaRPr>
          </a:p>
          <a:p>
            <a:pPr eaLnBrk="1" hangingPunct="1">
              <a:buFont typeface="Wingdings" panose="05000000000000000000" pitchFamily="2" charset="2"/>
              <a:buChar char="§"/>
            </a:pPr>
            <a:r>
              <a:rPr lang="en-US" altLang="en-US" sz="3200" dirty="0">
                <a:latin typeface="Calibri" panose="020F0502020204030204" pitchFamily="34" charset="0"/>
                <a:cs typeface="Calibri" panose="020F0502020204030204" pitchFamily="34" charset="0"/>
              </a:rPr>
              <a:t>E[</a:t>
            </a:r>
            <a:r>
              <a:rPr lang="el-GR" altLang="en-US" sz="3200" dirty="0">
                <a:latin typeface="Calibri" panose="020F0502020204030204" pitchFamily="34" charset="0"/>
                <a:cs typeface="Calibri" panose="020F0502020204030204" pitchFamily="34" charset="0"/>
              </a:rPr>
              <a:t>ε</a:t>
            </a:r>
            <a:r>
              <a:rPr lang="en-US" altLang="en-US" sz="3200" baseline="-25000" dirty="0">
                <a:latin typeface="Calibri" panose="020F0502020204030204" pitchFamily="34" charset="0"/>
                <a:cs typeface="Calibri" panose="020F0502020204030204" pitchFamily="34" charset="0"/>
              </a:rPr>
              <a:t>i</a:t>
            </a:r>
            <a:r>
              <a:rPr lang="en-US" altLang="en-US" sz="3200" dirty="0">
                <a:latin typeface="Calibri" panose="020F0502020204030204" pitchFamily="34" charset="0"/>
                <a:cs typeface="Calibri" panose="020F0502020204030204" pitchFamily="34" charset="0"/>
              </a:rPr>
              <a:t> | SSR] = E[</a:t>
            </a:r>
            <a:r>
              <a:rPr lang="el-GR" altLang="en-US" sz="3200" dirty="0">
                <a:latin typeface="Calibri" panose="020F0502020204030204" pitchFamily="34" charset="0"/>
                <a:cs typeface="Calibri" panose="020F0502020204030204" pitchFamily="34" charset="0"/>
              </a:rPr>
              <a:t>ε</a:t>
            </a:r>
            <a:r>
              <a:rPr lang="en-US" altLang="en-US" sz="3200" baseline="-25000" dirty="0">
                <a:latin typeface="Calibri" panose="020F0502020204030204" pitchFamily="34" charset="0"/>
                <a:cs typeface="Calibri" panose="020F0502020204030204" pitchFamily="34" charset="0"/>
              </a:rPr>
              <a:t>i</a:t>
            </a:r>
            <a:r>
              <a:rPr lang="en-US" altLang="en-US" sz="3200" dirty="0">
                <a:latin typeface="Calibri" panose="020F0502020204030204" pitchFamily="34" charset="0"/>
                <a:cs typeface="Calibri" panose="020F0502020204030204" pitchFamily="34" charset="0"/>
              </a:rPr>
              <a:t> | v</a:t>
            </a:r>
            <a:r>
              <a:rPr lang="en-US" altLang="en-US" sz="3200" baseline="-25000" dirty="0">
                <a:latin typeface="Calibri" panose="020F0502020204030204" pitchFamily="34" charset="0"/>
                <a:cs typeface="Calibri" panose="020F0502020204030204" pitchFamily="34" charset="0"/>
              </a:rPr>
              <a:t>i</a:t>
            </a:r>
            <a:r>
              <a:rPr lang="en-US" altLang="en-US" sz="3200" dirty="0">
                <a:latin typeface="Calibri" panose="020F0502020204030204" pitchFamily="34" charset="0"/>
                <a:cs typeface="Calibri" panose="020F0502020204030204" pitchFamily="34" charset="0"/>
              </a:rPr>
              <a:t>&lt;-w</a:t>
            </a:r>
            <a:r>
              <a:rPr lang="en-US" altLang="en-US" sz="3200" baseline="-25000" dirty="0">
                <a:latin typeface="Calibri" panose="020F0502020204030204" pitchFamily="34" charset="0"/>
                <a:cs typeface="Calibri" panose="020F0502020204030204" pitchFamily="34" charset="0"/>
              </a:rPr>
              <a:t>i</a:t>
            </a:r>
            <a:r>
              <a:rPr lang="el-GR" altLang="en-US" sz="3200" dirty="0">
                <a:latin typeface="Calibri" panose="020F0502020204030204" pitchFamily="34" charset="0"/>
                <a:cs typeface="Calibri" panose="020F0502020204030204" pitchFamily="34" charset="0"/>
              </a:rPr>
              <a:t>γ</a:t>
            </a:r>
            <a:r>
              <a:rPr lang="en-US" altLang="en-US" sz="3200" dirty="0">
                <a:latin typeface="Calibri" panose="020F0502020204030204" pitchFamily="34" charset="0"/>
                <a:cs typeface="Calibri" panose="020F0502020204030204" pitchFamily="34" charset="0"/>
              </a:rPr>
              <a:t>] = </a:t>
            </a:r>
            <a:r>
              <a:rPr lang="el-GR" altLang="en-US" sz="3200" dirty="0">
                <a:latin typeface="Calibri" panose="020F0502020204030204" pitchFamily="34" charset="0"/>
                <a:cs typeface="Calibri" panose="020F0502020204030204" pitchFamily="34" charset="0"/>
              </a:rPr>
              <a:t>ρ σ φ</a:t>
            </a:r>
            <a:r>
              <a:rPr lang="en-US" altLang="en-US" sz="3200" dirty="0">
                <a:latin typeface="Calibri" panose="020F0502020204030204" pitchFamily="34" charset="0"/>
                <a:cs typeface="Calibri" panose="020F0502020204030204" pitchFamily="34" charset="0"/>
              </a:rPr>
              <a:t>(w</a:t>
            </a:r>
            <a:r>
              <a:rPr lang="en-US" altLang="en-US" sz="3200" baseline="-25000" dirty="0">
                <a:latin typeface="Calibri" panose="020F0502020204030204" pitchFamily="34" charset="0"/>
                <a:cs typeface="Calibri" panose="020F0502020204030204" pitchFamily="34" charset="0"/>
              </a:rPr>
              <a:t>i</a:t>
            </a:r>
            <a:r>
              <a:rPr lang="el-GR" altLang="en-US" sz="3200" dirty="0">
                <a:latin typeface="Calibri" panose="020F0502020204030204" pitchFamily="34" charset="0"/>
                <a:cs typeface="Calibri" panose="020F0502020204030204" pitchFamily="34" charset="0"/>
              </a:rPr>
              <a:t>γ</a:t>
            </a:r>
            <a:r>
              <a:rPr lang="en-US" altLang="en-US" sz="3200" dirty="0">
                <a:latin typeface="Calibri" panose="020F0502020204030204" pitchFamily="34" charset="0"/>
                <a:cs typeface="Calibri" panose="020F0502020204030204" pitchFamily="34" charset="0"/>
              </a:rPr>
              <a:t>)/</a:t>
            </a:r>
            <a:r>
              <a:rPr lang="el-GR" altLang="en-US" sz="3200" dirty="0">
                <a:latin typeface="Calibri" panose="020F0502020204030204" pitchFamily="34" charset="0"/>
                <a:cs typeface="Calibri" panose="020F0502020204030204" pitchFamily="34" charset="0"/>
              </a:rPr>
              <a:t>Φ</a:t>
            </a:r>
            <a:r>
              <a:rPr lang="en-US" altLang="en-US" sz="3200" dirty="0">
                <a:latin typeface="Calibri" panose="020F0502020204030204" pitchFamily="34" charset="0"/>
                <a:cs typeface="Calibri" panose="020F0502020204030204" pitchFamily="34" charset="0"/>
              </a:rPr>
              <a:t>(w</a:t>
            </a:r>
            <a:r>
              <a:rPr lang="en-US" altLang="en-US" sz="3200" baseline="-25000" dirty="0">
                <a:latin typeface="Calibri" panose="020F0502020204030204" pitchFamily="34" charset="0"/>
                <a:cs typeface="Calibri" panose="020F0502020204030204" pitchFamily="34" charset="0"/>
              </a:rPr>
              <a:t>i</a:t>
            </a:r>
            <a:r>
              <a:rPr lang="el-GR" altLang="en-US" sz="3200" dirty="0">
                <a:latin typeface="Calibri" panose="020F0502020204030204" pitchFamily="34" charset="0"/>
                <a:cs typeface="Calibri" panose="020F0502020204030204" pitchFamily="34" charset="0"/>
              </a:rPr>
              <a:t>γ</a:t>
            </a:r>
            <a:r>
              <a:rPr lang="en-US" altLang="en-US" sz="3200" dirty="0">
                <a:latin typeface="Calibri" panose="020F0502020204030204" pitchFamily="34" charset="0"/>
                <a:cs typeface="Calibri" panose="020F0502020204030204" pitchFamily="34" charset="0"/>
              </a:rPr>
              <a:t>)</a:t>
            </a:r>
          </a:p>
          <a:p>
            <a:pPr marL="457200" lvl="1" indent="0">
              <a:buNone/>
            </a:pPr>
            <a:r>
              <a:rPr lang="en-US" altLang="en-US" sz="3200" dirty="0">
                <a:latin typeface="Calibri" panose="020F0502020204030204" pitchFamily="34" charset="0"/>
                <a:cs typeface="Calibri" panose="020F0502020204030204" pitchFamily="34" charset="0"/>
              </a:rPr>
              <a:t>**So given the selection rule we can see that the traditional estimate is “altered” by </a:t>
            </a:r>
            <a:r>
              <a:rPr lang="el-GR" altLang="en-US" sz="3200" dirty="0">
                <a:latin typeface="Calibri" panose="020F0502020204030204" pitchFamily="34" charset="0"/>
                <a:cs typeface="Calibri" panose="020F0502020204030204" pitchFamily="34" charset="0"/>
              </a:rPr>
              <a:t>φ</a:t>
            </a:r>
            <a:r>
              <a:rPr lang="en-US" altLang="en-US" sz="3200" dirty="0">
                <a:latin typeface="Calibri" panose="020F0502020204030204" pitchFamily="34" charset="0"/>
                <a:cs typeface="Calibri" panose="020F0502020204030204" pitchFamily="34" charset="0"/>
              </a:rPr>
              <a:t>(w</a:t>
            </a:r>
            <a:r>
              <a:rPr lang="en-US" altLang="en-US" sz="3200" baseline="-25000" dirty="0">
                <a:latin typeface="Calibri" panose="020F0502020204030204" pitchFamily="34" charset="0"/>
                <a:cs typeface="Calibri" panose="020F0502020204030204" pitchFamily="34" charset="0"/>
              </a:rPr>
              <a:t>i</a:t>
            </a:r>
            <a:r>
              <a:rPr lang="el-GR" altLang="en-US" sz="3200" dirty="0">
                <a:latin typeface="Calibri" panose="020F0502020204030204" pitchFamily="34" charset="0"/>
                <a:cs typeface="Calibri" panose="020F0502020204030204" pitchFamily="34" charset="0"/>
              </a:rPr>
              <a:t>γ</a:t>
            </a:r>
            <a:r>
              <a:rPr lang="en-US" altLang="en-US" sz="3200" dirty="0">
                <a:latin typeface="Calibri" panose="020F0502020204030204" pitchFamily="34" charset="0"/>
                <a:cs typeface="Calibri" panose="020F0502020204030204" pitchFamily="34" charset="0"/>
              </a:rPr>
              <a:t>)/</a:t>
            </a:r>
            <a:r>
              <a:rPr lang="el-GR" altLang="en-US" sz="3200" dirty="0">
                <a:latin typeface="Calibri" panose="020F0502020204030204" pitchFamily="34" charset="0"/>
                <a:cs typeface="Calibri" panose="020F0502020204030204" pitchFamily="34" charset="0"/>
              </a:rPr>
              <a:t>Φ</a:t>
            </a:r>
            <a:r>
              <a:rPr lang="en-US" altLang="en-US" sz="3200" dirty="0">
                <a:latin typeface="Calibri" panose="020F0502020204030204" pitchFamily="34" charset="0"/>
                <a:cs typeface="Calibri" panose="020F0502020204030204" pitchFamily="34" charset="0"/>
              </a:rPr>
              <a:t>(w</a:t>
            </a:r>
            <a:r>
              <a:rPr lang="en-US" altLang="en-US" sz="3200" baseline="-25000" dirty="0">
                <a:latin typeface="Calibri" panose="020F0502020204030204" pitchFamily="34" charset="0"/>
                <a:cs typeface="Calibri" panose="020F0502020204030204" pitchFamily="34" charset="0"/>
              </a:rPr>
              <a:t>i</a:t>
            </a:r>
            <a:r>
              <a:rPr lang="el-GR" altLang="en-US" sz="3200" dirty="0">
                <a:latin typeface="Calibri" panose="020F0502020204030204" pitchFamily="34" charset="0"/>
                <a:cs typeface="Calibri" panose="020F0502020204030204" pitchFamily="34" charset="0"/>
              </a:rPr>
              <a:t>γ</a:t>
            </a:r>
            <a:r>
              <a:rPr lang="en-US" altLang="en-US" sz="3200" dirty="0">
                <a:latin typeface="Calibri" panose="020F0502020204030204" pitchFamily="34" charset="0"/>
                <a:cs typeface="Calibri" panose="020F0502020204030204" pitchFamily="34" charset="0"/>
              </a:rPr>
              <a:t>)</a:t>
            </a:r>
          </a:p>
          <a:p>
            <a:pPr marL="457200" lvl="1" indent="0">
              <a:buNone/>
            </a:pPr>
            <a:r>
              <a:rPr lang="en-US" altLang="en-US" sz="3200" dirty="0">
                <a:latin typeface="Calibri" panose="020F0502020204030204" pitchFamily="34" charset="0"/>
                <a:cs typeface="Calibri" panose="020F0502020204030204" pitchFamily="34" charset="0"/>
              </a:rPr>
              <a:t>**So this means we MUST adjust our regression estimated to get unbiased results.  If not, there will be this bias based on the selection rule used.</a:t>
            </a:r>
          </a:p>
          <a:p>
            <a:pPr lvl="1" eaLnBrk="1" hangingPunct="1">
              <a:buFontTx/>
              <a:buNone/>
            </a:pPr>
            <a:endParaRPr lang="el-GR" altLang="en-US" sz="3200" dirty="0">
              <a:cs typeface="Arial" panose="020B0604020202020204" pitchFamily="34" charset="0"/>
            </a:endParaRP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9B880-780D-7BFB-061F-9693658A6FF9}"/>
              </a:ext>
            </a:extLst>
          </p:cNvPr>
          <p:cNvSpPr>
            <a:spLocks noGrp="1"/>
          </p:cNvSpPr>
          <p:nvPr>
            <p:ph type="title"/>
          </p:nvPr>
        </p:nvSpPr>
        <p:spPr>
          <a:xfrm>
            <a:off x="677334" y="609600"/>
            <a:ext cx="8596668" cy="920436"/>
          </a:xfrm>
        </p:spPr>
        <p:txBody>
          <a:bodyPr/>
          <a:lstStyle/>
          <a:p>
            <a:r>
              <a:rPr lang="en-US" dirty="0"/>
              <a:t>Regression Formulations</a:t>
            </a:r>
          </a:p>
        </p:txBody>
      </p:sp>
      <p:sp>
        <p:nvSpPr>
          <p:cNvPr id="7172" name="Rectangle 3">
            <a:extLst>
              <a:ext uri="{FF2B5EF4-FFF2-40B4-BE49-F238E27FC236}">
                <a16:creationId xmlns:a16="http://schemas.microsoft.com/office/drawing/2014/main" id="{1004BE9A-17ED-8131-BBA3-098B8A21E96B}"/>
              </a:ext>
            </a:extLst>
          </p:cNvPr>
          <p:cNvSpPr>
            <a:spLocks noGrp="1" noChangeArrowheads="1"/>
          </p:cNvSpPr>
          <p:nvPr>
            <p:ph sz="half" idx="1"/>
          </p:nvPr>
        </p:nvSpPr>
        <p:spPr>
          <a:xfrm>
            <a:off x="677334" y="1662648"/>
            <a:ext cx="10938262" cy="3244330"/>
          </a:xfrm>
        </p:spPr>
        <p:txBody>
          <a:bodyPr>
            <a:normAutofit lnSpcReduction="10000"/>
          </a:bodyPr>
          <a:lstStyle/>
          <a:p>
            <a:pPr eaLnBrk="1" hangingPunct="1">
              <a:lnSpc>
                <a:spcPct val="90000"/>
              </a:lnSpc>
            </a:pPr>
            <a:r>
              <a:rPr lang="el-GR" altLang="en-US" sz="2400" dirty="0">
                <a:latin typeface="Calibri" panose="020F0502020204030204" pitchFamily="34" charset="0"/>
                <a:cs typeface="Calibri" panose="020F0502020204030204" pitchFamily="34" charset="0"/>
              </a:rPr>
              <a:t>λ</a:t>
            </a:r>
            <a:r>
              <a:rPr lang="en-US" altLang="en-US" sz="2400" baseline="-25000" dirty="0">
                <a:latin typeface="Calibri" panose="020F0502020204030204" pitchFamily="34" charset="0"/>
                <a:cs typeface="Calibri" panose="020F0502020204030204" pitchFamily="34" charset="0"/>
              </a:rPr>
              <a:t>i</a:t>
            </a:r>
            <a:r>
              <a:rPr lang="en-US" altLang="en-US" sz="2400" dirty="0">
                <a:latin typeface="Calibri" panose="020F0502020204030204" pitchFamily="34" charset="0"/>
                <a:cs typeface="Calibri" panose="020F0502020204030204" pitchFamily="34" charset="0"/>
              </a:rPr>
              <a:t> = </a:t>
            </a:r>
            <a:r>
              <a:rPr lang="el-GR" altLang="en-US" sz="2400" dirty="0">
                <a:latin typeface="Calibri" panose="020F0502020204030204" pitchFamily="34" charset="0"/>
                <a:cs typeface="Calibri" panose="020F0502020204030204" pitchFamily="34" charset="0"/>
              </a:rPr>
              <a:t>φ</a:t>
            </a:r>
            <a:r>
              <a:rPr lang="en-US" altLang="en-US" sz="2400" dirty="0">
                <a:latin typeface="Calibri" panose="020F0502020204030204" pitchFamily="34" charset="0"/>
                <a:cs typeface="Calibri" panose="020F0502020204030204" pitchFamily="34" charset="0"/>
              </a:rPr>
              <a:t>(w</a:t>
            </a:r>
            <a:r>
              <a:rPr lang="en-US" altLang="en-US" sz="2400" baseline="-25000" dirty="0">
                <a:latin typeface="Calibri" panose="020F0502020204030204" pitchFamily="34" charset="0"/>
                <a:cs typeface="Calibri" panose="020F0502020204030204" pitchFamily="34" charset="0"/>
              </a:rPr>
              <a:t>i</a:t>
            </a:r>
            <a:r>
              <a:rPr lang="el-GR" altLang="en-US" sz="2400" dirty="0">
                <a:latin typeface="Calibri" panose="020F0502020204030204" pitchFamily="34" charset="0"/>
                <a:cs typeface="Calibri" panose="020F0502020204030204" pitchFamily="34" charset="0"/>
              </a:rPr>
              <a:t>γ</a:t>
            </a:r>
            <a:r>
              <a:rPr lang="en-US" altLang="en-US" sz="2400" dirty="0">
                <a:latin typeface="Calibri" panose="020F0502020204030204" pitchFamily="34" charset="0"/>
                <a:cs typeface="Calibri" panose="020F0502020204030204" pitchFamily="34" charset="0"/>
              </a:rPr>
              <a:t>)/</a:t>
            </a:r>
            <a:r>
              <a:rPr lang="el-GR" altLang="en-US" sz="2400" dirty="0">
                <a:latin typeface="Calibri" panose="020F0502020204030204" pitchFamily="34" charset="0"/>
                <a:cs typeface="Calibri" panose="020F0502020204030204" pitchFamily="34" charset="0"/>
              </a:rPr>
              <a:t>Φ</a:t>
            </a:r>
            <a:r>
              <a:rPr lang="en-US" altLang="en-US" sz="2400" dirty="0">
                <a:latin typeface="Calibri" panose="020F0502020204030204" pitchFamily="34" charset="0"/>
                <a:cs typeface="Calibri" panose="020F0502020204030204" pitchFamily="34" charset="0"/>
              </a:rPr>
              <a:t>(w</a:t>
            </a:r>
            <a:r>
              <a:rPr lang="en-US" altLang="en-US" sz="2400" baseline="-25000" dirty="0">
                <a:latin typeface="Calibri" panose="020F0502020204030204" pitchFamily="34" charset="0"/>
                <a:cs typeface="Calibri" panose="020F0502020204030204" pitchFamily="34" charset="0"/>
              </a:rPr>
              <a:t>i</a:t>
            </a:r>
            <a:r>
              <a:rPr lang="el-GR" altLang="en-US" sz="2400" dirty="0">
                <a:latin typeface="Calibri" panose="020F0502020204030204" pitchFamily="34" charset="0"/>
                <a:cs typeface="Calibri" panose="020F0502020204030204" pitchFamily="34" charset="0"/>
              </a:rPr>
              <a:t>γ</a:t>
            </a:r>
            <a:r>
              <a:rPr lang="en-US" altLang="en-US" sz="2400" dirty="0">
                <a:latin typeface="Calibri" panose="020F0502020204030204" pitchFamily="34" charset="0"/>
                <a:cs typeface="Calibri" panose="020F0502020204030204" pitchFamily="34" charset="0"/>
              </a:rPr>
              <a:t>) </a:t>
            </a:r>
          </a:p>
          <a:p>
            <a:pPr eaLnBrk="1" hangingPunct="1">
              <a:lnSpc>
                <a:spcPct val="90000"/>
              </a:lnSpc>
            </a:pPr>
            <a:r>
              <a:rPr lang="en-US" altLang="en-US" sz="2400" dirty="0">
                <a:latin typeface="Calibri" panose="020F0502020204030204" pitchFamily="34" charset="0"/>
                <a:cs typeface="Calibri" panose="020F0502020204030204" pitchFamily="34" charset="0"/>
              </a:rPr>
              <a:t>w</a:t>
            </a:r>
            <a:r>
              <a:rPr lang="en-US" altLang="en-US" sz="2400" baseline="-25000" dirty="0">
                <a:latin typeface="Calibri" panose="020F0502020204030204" pitchFamily="34" charset="0"/>
                <a:cs typeface="Calibri" panose="020F0502020204030204" pitchFamily="34" charset="0"/>
              </a:rPr>
              <a:t>i</a:t>
            </a:r>
            <a:r>
              <a:rPr lang="el-GR" altLang="en-US" sz="2400" dirty="0">
                <a:latin typeface="Calibri" panose="020F0502020204030204" pitchFamily="34" charset="0"/>
                <a:cs typeface="Calibri" panose="020F0502020204030204" pitchFamily="34" charset="0"/>
              </a:rPr>
              <a:t>γ</a:t>
            </a:r>
            <a:r>
              <a:rPr lang="en-US" altLang="en-US" sz="2400" dirty="0">
                <a:latin typeface="Calibri" panose="020F0502020204030204" pitchFamily="34" charset="0"/>
                <a:cs typeface="Calibri" panose="020F0502020204030204" pitchFamily="34" charset="0"/>
              </a:rPr>
              <a:t> = </a:t>
            </a:r>
            <a:r>
              <a:rPr lang="el-GR" altLang="en-US" sz="2400" dirty="0">
                <a:latin typeface="Calibri" panose="020F0502020204030204" pitchFamily="34" charset="0"/>
                <a:cs typeface="Calibri" panose="020F0502020204030204" pitchFamily="34" charset="0"/>
              </a:rPr>
              <a:t>γ</a:t>
            </a:r>
            <a:r>
              <a:rPr lang="en-US" altLang="en-US" sz="2400" baseline="-25000" dirty="0">
                <a:latin typeface="Calibri" panose="020F0502020204030204" pitchFamily="34" charset="0"/>
                <a:cs typeface="Calibri" panose="020F0502020204030204" pitchFamily="34" charset="0"/>
              </a:rPr>
              <a:t>0</a:t>
            </a:r>
            <a:r>
              <a:rPr lang="en-US" altLang="en-US" sz="2400" dirty="0">
                <a:latin typeface="Calibri" panose="020F0502020204030204" pitchFamily="34" charset="0"/>
                <a:cs typeface="Calibri" panose="020F0502020204030204" pitchFamily="34" charset="0"/>
              </a:rPr>
              <a:t>+educ </a:t>
            </a:r>
            <a:r>
              <a:rPr lang="el-GR" altLang="en-US" sz="2400" dirty="0">
                <a:latin typeface="Calibri" panose="020F0502020204030204" pitchFamily="34" charset="0"/>
                <a:cs typeface="Calibri" panose="020F0502020204030204" pitchFamily="34" charset="0"/>
              </a:rPr>
              <a:t>γ</a:t>
            </a:r>
            <a:r>
              <a:rPr lang="en-US" altLang="en-US" sz="2400" baseline="-25000" dirty="0">
                <a:latin typeface="Calibri" panose="020F0502020204030204" pitchFamily="34" charset="0"/>
                <a:cs typeface="Calibri" panose="020F0502020204030204" pitchFamily="34" charset="0"/>
              </a:rPr>
              <a:t>1</a:t>
            </a:r>
            <a:r>
              <a:rPr lang="en-US" altLang="en-US" sz="2400" dirty="0">
                <a:latin typeface="Calibri" panose="020F0502020204030204" pitchFamily="34" charset="0"/>
                <a:cs typeface="Calibri" panose="020F0502020204030204" pitchFamily="34" charset="0"/>
              </a:rPr>
              <a:t>+age </a:t>
            </a:r>
            <a:r>
              <a:rPr lang="el-GR" altLang="en-US" sz="2400" dirty="0">
                <a:latin typeface="Calibri" panose="020F0502020204030204" pitchFamily="34" charset="0"/>
                <a:cs typeface="Calibri" panose="020F0502020204030204" pitchFamily="34" charset="0"/>
              </a:rPr>
              <a:t>γ</a:t>
            </a:r>
            <a:r>
              <a:rPr lang="en-US" altLang="en-US" sz="2400" baseline="-25000" dirty="0">
                <a:latin typeface="Calibri" panose="020F0502020204030204" pitchFamily="34" charset="0"/>
                <a:cs typeface="Calibri" panose="020F0502020204030204" pitchFamily="34" charset="0"/>
              </a:rPr>
              <a:t>2</a:t>
            </a:r>
            <a:endParaRPr lang="en-US" altLang="en-US" sz="2400" dirty="0">
              <a:latin typeface="Calibri" panose="020F0502020204030204" pitchFamily="34" charset="0"/>
              <a:cs typeface="Calibri" panose="020F0502020204030204" pitchFamily="34" charset="0"/>
            </a:endParaRPr>
          </a:p>
          <a:p>
            <a:pPr eaLnBrk="1" hangingPunct="1">
              <a:lnSpc>
                <a:spcPct val="90000"/>
              </a:lnSpc>
            </a:pPr>
            <a:r>
              <a:rPr lang="el-GR" altLang="en-US" sz="2400" dirty="0">
                <a:latin typeface="Calibri" panose="020F0502020204030204" pitchFamily="34" charset="0"/>
                <a:cs typeface="Calibri" panose="020F0502020204030204" pitchFamily="34" charset="0"/>
              </a:rPr>
              <a:t>γ</a:t>
            </a:r>
            <a:r>
              <a:rPr lang="en-US" altLang="en-US" sz="2400" baseline="-25000" dirty="0">
                <a:latin typeface="Calibri" panose="020F0502020204030204" pitchFamily="34" charset="0"/>
                <a:cs typeface="Calibri" panose="020F0502020204030204" pitchFamily="34" charset="0"/>
              </a:rPr>
              <a:t>2</a:t>
            </a:r>
            <a:r>
              <a:rPr lang="en-US" altLang="en-US" sz="2400" dirty="0">
                <a:latin typeface="Calibri" panose="020F0502020204030204" pitchFamily="34" charset="0"/>
                <a:cs typeface="Calibri" panose="020F0502020204030204" pitchFamily="34" charset="0"/>
              </a:rPr>
              <a:t> and </a:t>
            </a:r>
            <a:r>
              <a:rPr lang="el-GR" altLang="en-US" sz="2400" dirty="0">
                <a:latin typeface="Calibri" panose="020F0502020204030204" pitchFamily="34" charset="0"/>
                <a:cs typeface="Calibri" panose="020F0502020204030204" pitchFamily="34" charset="0"/>
              </a:rPr>
              <a:t>γ</a:t>
            </a:r>
            <a:r>
              <a:rPr lang="en-US" altLang="en-US" sz="2400" baseline="-25000" dirty="0">
                <a:latin typeface="Calibri" panose="020F0502020204030204" pitchFamily="34" charset="0"/>
                <a:cs typeface="Calibri" panose="020F0502020204030204" pitchFamily="34" charset="0"/>
              </a:rPr>
              <a:t>3</a:t>
            </a:r>
            <a:r>
              <a:rPr lang="en-US" altLang="en-US" sz="2400" dirty="0">
                <a:latin typeface="Calibri" panose="020F0502020204030204" pitchFamily="34" charset="0"/>
                <a:cs typeface="Calibri" panose="020F0502020204030204" pitchFamily="34" charset="0"/>
              </a:rPr>
              <a:t> are both constructed as the observed coefficient multiplied by </a:t>
            </a:r>
            <a:r>
              <a:rPr lang="el-GR" altLang="en-US" sz="2400" dirty="0">
                <a:latin typeface="Calibri" panose="020F0502020204030204" pitchFamily="34" charset="0"/>
                <a:cs typeface="Calibri" panose="020F0502020204030204" pitchFamily="34" charset="0"/>
              </a:rPr>
              <a:t>λ</a:t>
            </a:r>
            <a:r>
              <a:rPr lang="en-US" altLang="en-US" sz="2400" baseline="-25000" dirty="0">
                <a:latin typeface="Calibri" panose="020F0502020204030204" pitchFamily="34" charset="0"/>
                <a:cs typeface="Calibri" panose="020F0502020204030204" pitchFamily="34" charset="0"/>
              </a:rPr>
              <a:t>i</a:t>
            </a:r>
          </a:p>
          <a:p>
            <a:pPr>
              <a:lnSpc>
                <a:spcPct val="90000"/>
              </a:lnSpc>
            </a:pPr>
            <a:r>
              <a:rPr lang="en-US" altLang="en-US" sz="2400" dirty="0">
                <a:latin typeface="Calibri" panose="020F0502020204030204" pitchFamily="34" charset="0"/>
                <a:cs typeface="Calibri" panose="020F0502020204030204" pitchFamily="34" charset="0"/>
              </a:rPr>
              <a:t>The omitted variable </a:t>
            </a:r>
            <a:r>
              <a:rPr lang="el-GR" altLang="en-US" sz="2400" dirty="0">
                <a:latin typeface="Calibri" panose="020F0502020204030204" pitchFamily="34" charset="0"/>
                <a:cs typeface="Calibri" panose="020F0502020204030204" pitchFamily="34" charset="0"/>
              </a:rPr>
              <a:t>λ</a:t>
            </a:r>
            <a:r>
              <a:rPr lang="en-US" altLang="en-US" sz="2400" baseline="-25000" dirty="0">
                <a:latin typeface="Calibri" panose="020F0502020204030204" pitchFamily="34" charset="0"/>
                <a:cs typeface="Calibri" panose="020F0502020204030204" pitchFamily="34" charset="0"/>
              </a:rPr>
              <a:t>i</a:t>
            </a:r>
            <a:r>
              <a:rPr lang="en-US" altLang="en-US" sz="2400" dirty="0">
                <a:latin typeface="Calibri" panose="020F0502020204030204" pitchFamily="34" charset="0"/>
                <a:cs typeface="Calibri" panose="020F0502020204030204" pitchFamily="34" charset="0"/>
              </a:rPr>
              <a:t> may be positively correlated with what is observed in the model or negatively associated with the observation depending on the cov(educ, </a:t>
            </a:r>
            <a:r>
              <a:rPr lang="el-GR" altLang="en-US" sz="2400" dirty="0">
                <a:latin typeface="Calibri" panose="020F0502020204030204" pitchFamily="34" charset="0"/>
                <a:cs typeface="Calibri" panose="020F0502020204030204" pitchFamily="34" charset="0"/>
              </a:rPr>
              <a:t>λ</a:t>
            </a:r>
            <a:r>
              <a:rPr lang="en-US" altLang="en-US" sz="2400" baseline="-25000" dirty="0">
                <a:latin typeface="Calibri" panose="020F0502020204030204" pitchFamily="34" charset="0"/>
                <a:cs typeface="Calibri" panose="020F0502020204030204" pitchFamily="34" charset="0"/>
              </a:rPr>
              <a:t>i</a:t>
            </a:r>
            <a:r>
              <a:rPr lang="en-US" altLang="en-US" sz="2400" dirty="0">
                <a:latin typeface="Calibri" panose="020F0502020204030204" pitchFamily="34" charset="0"/>
                <a:cs typeface="Calibri" panose="020F0502020204030204" pitchFamily="34" charset="0"/>
              </a:rPr>
              <a:t>)  and cov(age, </a:t>
            </a:r>
            <a:r>
              <a:rPr lang="el-GR" altLang="en-US" sz="2400" dirty="0">
                <a:latin typeface="Calibri" panose="020F0502020204030204" pitchFamily="34" charset="0"/>
                <a:cs typeface="Calibri" panose="020F0502020204030204" pitchFamily="34" charset="0"/>
              </a:rPr>
              <a:t>λ</a:t>
            </a:r>
            <a:r>
              <a:rPr lang="en-US" altLang="en-US" sz="2400" baseline="-25000" dirty="0">
                <a:latin typeface="Calibri" panose="020F0502020204030204" pitchFamily="34" charset="0"/>
                <a:cs typeface="Calibri" panose="020F0502020204030204" pitchFamily="34" charset="0"/>
              </a:rPr>
              <a:t>i</a:t>
            </a:r>
            <a:r>
              <a:rPr lang="en-US" altLang="en-US" sz="2400" dirty="0">
                <a:latin typeface="Calibri" panose="020F0502020204030204" pitchFamily="34" charset="0"/>
                <a:cs typeface="Calibri" panose="020F0502020204030204" pitchFamily="34" charset="0"/>
              </a:rPr>
              <a:t>) </a:t>
            </a:r>
          </a:p>
          <a:p>
            <a:pPr eaLnBrk="1" hangingPunct="1"/>
            <a:r>
              <a:rPr lang="en-US" altLang="en-US" sz="2400" dirty="0">
                <a:latin typeface="Calibri" panose="020F0502020204030204" pitchFamily="34" charset="0"/>
                <a:cs typeface="Calibri" panose="020F0502020204030204" pitchFamily="34" charset="0"/>
              </a:rPr>
              <a:t>Therefore, the coefficients on educ and age in the selected sample can be either too low or too high based on this formulation.</a:t>
            </a:r>
          </a:p>
          <a:p>
            <a:pPr eaLnBrk="1" hangingPunct="1">
              <a:lnSpc>
                <a:spcPct val="90000"/>
              </a:lnSpc>
            </a:pPr>
            <a:endParaRPr lang="el-GR" altLang="en-US" sz="2400" dirty="0">
              <a:latin typeface="Calibri" panose="020F0502020204030204" pitchFamily="34" charset="0"/>
              <a:cs typeface="Calibri" panose="020F0502020204030204" pitchFamily="34" charset="0"/>
            </a:endParaRPr>
          </a:p>
        </p:txBody>
      </p:sp>
      <p:sp>
        <p:nvSpPr>
          <p:cNvPr id="7170" name="Slide Number Placeholder 5">
            <a:extLst>
              <a:ext uri="{FF2B5EF4-FFF2-40B4-BE49-F238E27FC236}">
                <a16:creationId xmlns:a16="http://schemas.microsoft.com/office/drawing/2014/main" id="{1F372DB0-F701-C18E-3574-56BF3AABF39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fld id="{86764DB2-E592-44E2-9B06-F7B7B06DA528}" type="slidenum">
              <a:rPr lang="en-US" altLang="en-US" b="0"/>
              <a:pPr eaLnBrk="1" hangingPunct="1"/>
              <a:t>11</a:t>
            </a:fld>
            <a:endParaRPr lang="en-US" altLang="en-US" b="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0824" y="479222"/>
            <a:ext cx="11029054" cy="984196"/>
          </a:xfrm>
        </p:spPr>
        <p:txBody>
          <a:bodyPr/>
          <a:lstStyle/>
          <a:p>
            <a:r>
              <a:rPr lang="en-US" sz="3200" dirty="0"/>
              <a:t>Methods Based-Solutions to Selection Bias</a:t>
            </a:r>
          </a:p>
        </p:txBody>
      </p:sp>
      <p:sp>
        <p:nvSpPr>
          <p:cNvPr id="3" name="Content Placeholder 2"/>
          <p:cNvSpPr>
            <a:spLocks noGrp="1"/>
          </p:cNvSpPr>
          <p:nvPr>
            <p:ph idx="1"/>
          </p:nvPr>
        </p:nvSpPr>
        <p:spPr>
          <a:xfrm>
            <a:off x="534714" y="1305690"/>
            <a:ext cx="10915164" cy="4875695"/>
          </a:xfrm>
        </p:spPr>
        <p:txBody>
          <a:bodyPr>
            <a:normAutofit/>
          </a:bodyPr>
          <a:lstStyle/>
          <a:p>
            <a:pPr marL="0" indent="0">
              <a:buNone/>
            </a:pPr>
            <a:r>
              <a:rPr lang="en-US" b="1" dirty="0"/>
              <a:t>Study Set Up </a:t>
            </a:r>
            <a:r>
              <a:rPr lang="en-US" dirty="0"/>
              <a:t>– In general on can employ a more robust sampling procedure to ensure that members of the entire target population is represented.</a:t>
            </a:r>
          </a:p>
          <a:p>
            <a:pPr marL="0" indent="0">
              <a:buNone/>
            </a:pPr>
            <a:r>
              <a:rPr lang="en-US" dirty="0"/>
              <a:t>In some cases, where the selection is induced as in our example, this is not entirely possible.  So, what might you do?</a:t>
            </a:r>
          </a:p>
          <a:p>
            <a:pPr marL="0" indent="0">
              <a:buNone/>
            </a:pPr>
            <a:r>
              <a:rPr lang="en-US" b="1" dirty="0"/>
              <a:t>A: </a:t>
            </a:r>
            <a:r>
              <a:rPr lang="en-US" dirty="0"/>
              <a:t>Consider stratum specific procedures to try and capture the entire population. </a:t>
            </a:r>
          </a:p>
          <a:p>
            <a:pPr>
              <a:buFont typeface="Wingdings" panose="05000000000000000000" pitchFamily="2" charset="2"/>
              <a:buChar char="§"/>
            </a:pPr>
            <a:endParaRPr lang="en-US" dirty="0"/>
          </a:p>
          <a:p>
            <a:pPr marL="0" indent="0">
              <a:buNone/>
            </a:pPr>
            <a:r>
              <a:rPr lang="en-US" b="1" dirty="0"/>
              <a:t>Analysis Phase</a:t>
            </a:r>
          </a:p>
          <a:p>
            <a:pPr>
              <a:buFont typeface="Wingdings" panose="05000000000000000000" pitchFamily="2" charset="2"/>
              <a:buChar char="§"/>
            </a:pPr>
            <a:r>
              <a:rPr lang="en-US" dirty="0"/>
              <a:t>Complete Case Analysis  - just run the regression on what you can observe (see regression results and formulation on prior slides where )</a:t>
            </a:r>
          </a:p>
          <a:p>
            <a:pPr>
              <a:buFont typeface="Wingdings" panose="05000000000000000000" pitchFamily="2" charset="2"/>
              <a:buChar char="§"/>
            </a:pPr>
            <a:r>
              <a:rPr lang="en-US" dirty="0"/>
              <a:t>Use Heckman 2-Step Procedure to adjust regression estimates – We will focus on how to do this</a:t>
            </a:r>
          </a:p>
          <a:p>
            <a:pPr>
              <a:buFont typeface="Wingdings" panose="05000000000000000000" pitchFamily="2" charset="2"/>
              <a:buChar char="§"/>
            </a:pPr>
            <a:r>
              <a:rPr lang="en-US" dirty="0"/>
              <a:t>Multiple Imputation (will do briefly to compare findings)</a:t>
            </a:r>
          </a:p>
          <a:p>
            <a:pPr>
              <a:buFont typeface="Wingdings" panose="05000000000000000000" pitchFamily="2" charset="2"/>
              <a:buChar char="§"/>
            </a:pPr>
            <a:endParaRPr lang="en-US" dirty="0"/>
          </a:p>
        </p:txBody>
      </p:sp>
    </p:spTree>
    <p:extLst>
      <p:ext uri="{BB962C8B-B14F-4D97-AF65-F5344CB8AC3E}">
        <p14:creationId xmlns:p14="http://schemas.microsoft.com/office/powerpoint/2010/main" val="10192945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1098083"/>
            <a:ext cx="12191366" cy="17127"/>
          </a:xfrm>
          <a:custGeom>
            <a:avLst/>
            <a:gdLst/>
            <a:ahLst/>
            <a:cxnLst/>
            <a:rect l="l" t="t" r="r" b="b"/>
            <a:pathLst>
              <a:path w="12204065" h="17144">
                <a:moveTo>
                  <a:pt x="12204000" y="0"/>
                </a:moveTo>
                <a:lnTo>
                  <a:pt x="0" y="0"/>
                </a:lnTo>
                <a:lnTo>
                  <a:pt x="0" y="16918"/>
                </a:lnTo>
                <a:lnTo>
                  <a:pt x="12204000" y="16918"/>
                </a:lnTo>
                <a:lnTo>
                  <a:pt x="12204000" y="0"/>
                </a:lnTo>
                <a:close/>
              </a:path>
            </a:pathLst>
          </a:custGeom>
          <a:solidFill>
            <a:srgbClr val="006E89"/>
          </a:solidFill>
        </p:spPr>
        <p:txBody>
          <a:bodyPr wrap="square" lIns="0" tIns="0" rIns="0" bIns="0" rtlCol="0"/>
          <a:lstStyle/>
          <a:p>
            <a:endParaRPr sz="1798" dirty="0"/>
          </a:p>
        </p:txBody>
      </p:sp>
      <p:sp>
        <p:nvSpPr>
          <p:cNvPr id="4" name="object 4"/>
          <p:cNvSpPr txBox="1">
            <a:spLocks noGrp="1"/>
          </p:cNvSpPr>
          <p:nvPr>
            <p:ph type="title"/>
          </p:nvPr>
        </p:nvSpPr>
        <p:spPr>
          <a:xfrm>
            <a:off x="676629" y="612534"/>
            <a:ext cx="8587722" cy="566232"/>
          </a:xfrm>
          <a:prstGeom prst="rect">
            <a:avLst/>
          </a:prstGeom>
        </p:spPr>
        <p:txBody>
          <a:bodyPr vert="horz" wrap="square" lIns="0" tIns="12687" rIns="0" bIns="0" rtlCol="0" anchor="t">
            <a:spAutoFit/>
          </a:bodyPr>
          <a:lstStyle/>
          <a:p>
            <a:pPr marL="12687">
              <a:spcBef>
                <a:spcPts val="100"/>
              </a:spcBef>
            </a:pPr>
            <a:r>
              <a:rPr spc="-10" dirty="0"/>
              <a:t>Methodology</a:t>
            </a:r>
          </a:p>
        </p:txBody>
      </p:sp>
      <p:sp>
        <p:nvSpPr>
          <p:cNvPr id="6" name="object 6"/>
          <p:cNvSpPr txBox="1"/>
          <p:nvPr/>
        </p:nvSpPr>
        <p:spPr>
          <a:xfrm>
            <a:off x="346937" y="1125587"/>
            <a:ext cx="11404461" cy="4753270"/>
          </a:xfrm>
          <a:prstGeom prst="rect">
            <a:avLst/>
          </a:prstGeom>
        </p:spPr>
        <p:txBody>
          <a:bodyPr vert="horz" wrap="square" lIns="0" tIns="140189" rIns="0" bIns="0" rtlCol="0">
            <a:spAutoFit/>
          </a:bodyPr>
          <a:lstStyle/>
          <a:p>
            <a:pPr marL="297517" indent="-284830">
              <a:spcBef>
                <a:spcPts val="1104"/>
              </a:spcBef>
              <a:buFont typeface="Arial"/>
              <a:buChar char="■"/>
              <a:tabLst>
                <a:tab pos="297517" algn="l"/>
              </a:tabLst>
            </a:pPr>
            <a:r>
              <a:rPr sz="2400" b="1" dirty="0">
                <a:solidFill>
                  <a:srgbClr val="58585A"/>
                </a:solidFill>
                <a:latin typeface="Calibri"/>
                <a:cs typeface="Calibri"/>
              </a:rPr>
              <a:t>The</a:t>
            </a:r>
            <a:r>
              <a:rPr sz="2400" b="1" spc="-55" dirty="0">
                <a:solidFill>
                  <a:srgbClr val="58585A"/>
                </a:solidFill>
                <a:latin typeface="Calibri"/>
                <a:cs typeface="Calibri"/>
              </a:rPr>
              <a:t> </a:t>
            </a:r>
            <a:r>
              <a:rPr sz="2400" b="1" dirty="0">
                <a:solidFill>
                  <a:srgbClr val="58585A"/>
                </a:solidFill>
                <a:latin typeface="Calibri"/>
                <a:cs typeface="Calibri"/>
              </a:rPr>
              <a:t>Heckman</a:t>
            </a:r>
            <a:r>
              <a:rPr sz="2400" b="1" spc="-60" dirty="0">
                <a:solidFill>
                  <a:srgbClr val="58585A"/>
                </a:solidFill>
                <a:latin typeface="Calibri"/>
                <a:cs typeface="Calibri"/>
              </a:rPr>
              <a:t> </a:t>
            </a:r>
            <a:r>
              <a:rPr sz="2400" b="1" spc="-20" dirty="0">
                <a:solidFill>
                  <a:srgbClr val="58585A"/>
                </a:solidFill>
                <a:latin typeface="Calibri"/>
                <a:cs typeface="Calibri"/>
              </a:rPr>
              <a:t>two-</a:t>
            </a:r>
            <a:r>
              <a:rPr sz="2400" b="1" dirty="0">
                <a:solidFill>
                  <a:srgbClr val="58585A"/>
                </a:solidFill>
                <a:latin typeface="Calibri"/>
                <a:cs typeface="Calibri"/>
              </a:rPr>
              <a:t>stage</a:t>
            </a:r>
            <a:r>
              <a:rPr sz="2400" b="1" spc="-55" dirty="0">
                <a:solidFill>
                  <a:srgbClr val="58585A"/>
                </a:solidFill>
                <a:latin typeface="Calibri"/>
                <a:cs typeface="Calibri"/>
              </a:rPr>
              <a:t> </a:t>
            </a:r>
            <a:r>
              <a:rPr sz="2400" b="1" dirty="0">
                <a:solidFill>
                  <a:srgbClr val="58585A"/>
                </a:solidFill>
                <a:latin typeface="Calibri"/>
                <a:cs typeface="Calibri"/>
              </a:rPr>
              <a:t>estimation</a:t>
            </a:r>
            <a:r>
              <a:rPr sz="2400" b="1" spc="-60" dirty="0">
                <a:solidFill>
                  <a:srgbClr val="58585A"/>
                </a:solidFill>
                <a:latin typeface="Calibri"/>
                <a:cs typeface="Calibri"/>
              </a:rPr>
              <a:t> </a:t>
            </a:r>
            <a:r>
              <a:rPr sz="2400" dirty="0">
                <a:solidFill>
                  <a:srgbClr val="58585A"/>
                </a:solidFill>
                <a:latin typeface="Calibri"/>
                <a:cs typeface="Calibri"/>
              </a:rPr>
              <a:t>supports</a:t>
            </a:r>
            <a:r>
              <a:rPr sz="2400" spc="-55" dirty="0">
                <a:solidFill>
                  <a:srgbClr val="58585A"/>
                </a:solidFill>
                <a:latin typeface="Calibri"/>
                <a:cs typeface="Calibri"/>
              </a:rPr>
              <a:t> </a:t>
            </a:r>
            <a:r>
              <a:rPr sz="2400" b="1" u="sng" dirty="0">
                <a:solidFill>
                  <a:srgbClr val="006E89"/>
                </a:solidFill>
                <a:latin typeface="Calibri"/>
                <a:cs typeface="Calibri"/>
              </a:rPr>
              <a:t>identifying</a:t>
            </a:r>
            <a:r>
              <a:rPr sz="2400" b="1" spc="-60" dirty="0">
                <a:solidFill>
                  <a:srgbClr val="006E89"/>
                </a:solidFill>
                <a:latin typeface="Calibri"/>
                <a:cs typeface="Calibri"/>
              </a:rPr>
              <a:t> </a:t>
            </a:r>
            <a:r>
              <a:rPr sz="2400" b="1" dirty="0">
                <a:solidFill>
                  <a:srgbClr val="006E89"/>
                </a:solidFill>
                <a:latin typeface="Calibri"/>
                <a:cs typeface="Calibri"/>
              </a:rPr>
              <a:t>and</a:t>
            </a:r>
            <a:r>
              <a:rPr sz="2400" b="1" spc="-55" dirty="0">
                <a:solidFill>
                  <a:srgbClr val="006E89"/>
                </a:solidFill>
                <a:latin typeface="Calibri"/>
                <a:cs typeface="Calibri"/>
              </a:rPr>
              <a:t> </a:t>
            </a:r>
            <a:r>
              <a:rPr sz="2400" b="1" spc="-10" dirty="0">
                <a:solidFill>
                  <a:srgbClr val="006E89"/>
                </a:solidFill>
                <a:latin typeface="Calibri"/>
                <a:cs typeface="Calibri"/>
              </a:rPr>
              <a:t>mitigating</a:t>
            </a:r>
            <a:r>
              <a:rPr sz="2400" b="1" spc="-60" dirty="0">
                <a:solidFill>
                  <a:srgbClr val="006E89"/>
                </a:solidFill>
                <a:latin typeface="Calibri"/>
                <a:cs typeface="Calibri"/>
              </a:rPr>
              <a:t> </a:t>
            </a:r>
            <a:r>
              <a:rPr sz="2400" b="1" dirty="0">
                <a:solidFill>
                  <a:srgbClr val="006E89"/>
                </a:solidFill>
                <a:latin typeface="Calibri"/>
                <a:cs typeface="Calibri"/>
              </a:rPr>
              <a:t>a</a:t>
            </a:r>
            <a:r>
              <a:rPr sz="2400" b="1" spc="-60" dirty="0">
                <a:solidFill>
                  <a:srgbClr val="006E89"/>
                </a:solidFill>
                <a:latin typeface="Calibri"/>
                <a:cs typeface="Calibri"/>
              </a:rPr>
              <a:t> </a:t>
            </a:r>
            <a:r>
              <a:rPr sz="2400" b="1" dirty="0">
                <a:solidFill>
                  <a:srgbClr val="006E89"/>
                </a:solidFill>
                <a:latin typeface="Calibri"/>
                <a:cs typeface="Calibri"/>
              </a:rPr>
              <a:t>potential</a:t>
            </a:r>
            <a:r>
              <a:rPr sz="2400" b="1" spc="-65" dirty="0">
                <a:solidFill>
                  <a:srgbClr val="006E89"/>
                </a:solidFill>
                <a:latin typeface="Calibri"/>
                <a:cs typeface="Calibri"/>
              </a:rPr>
              <a:t> </a:t>
            </a:r>
            <a:r>
              <a:rPr sz="2400" b="1" dirty="0">
                <a:solidFill>
                  <a:srgbClr val="006E89"/>
                </a:solidFill>
                <a:latin typeface="Calibri"/>
                <a:cs typeface="Calibri"/>
              </a:rPr>
              <a:t>selection</a:t>
            </a:r>
            <a:r>
              <a:rPr sz="2400" b="1" spc="-55" dirty="0">
                <a:solidFill>
                  <a:srgbClr val="006E89"/>
                </a:solidFill>
                <a:latin typeface="Calibri"/>
                <a:cs typeface="Calibri"/>
              </a:rPr>
              <a:t> </a:t>
            </a:r>
            <a:r>
              <a:rPr sz="2400" b="1" spc="-20" dirty="0">
                <a:solidFill>
                  <a:srgbClr val="006E89"/>
                </a:solidFill>
                <a:latin typeface="Calibri"/>
                <a:cs typeface="Calibri"/>
              </a:rPr>
              <a:t>bias</a:t>
            </a:r>
            <a:endParaRPr sz="2400" dirty="0">
              <a:latin typeface="Calibri"/>
              <a:cs typeface="Calibri"/>
            </a:endParaRPr>
          </a:p>
          <a:p>
            <a:pPr marL="298152" marR="293077" indent="-285464">
              <a:lnSpc>
                <a:spcPct val="121000"/>
              </a:lnSpc>
              <a:spcBef>
                <a:spcPts val="504"/>
              </a:spcBef>
              <a:buFont typeface="Arial"/>
              <a:buChar char="■"/>
              <a:tabLst>
                <a:tab pos="298152" algn="l"/>
              </a:tabLst>
            </a:pPr>
            <a:r>
              <a:rPr sz="2400" dirty="0">
                <a:solidFill>
                  <a:srgbClr val="58585A"/>
                </a:solidFill>
                <a:latin typeface="Calibri"/>
                <a:cs typeface="Calibri"/>
              </a:rPr>
              <a:t>This</a:t>
            </a:r>
            <a:r>
              <a:rPr sz="2400" spc="-50" dirty="0">
                <a:solidFill>
                  <a:srgbClr val="58585A"/>
                </a:solidFill>
                <a:latin typeface="Calibri"/>
                <a:cs typeface="Calibri"/>
              </a:rPr>
              <a:t> </a:t>
            </a:r>
            <a:r>
              <a:rPr sz="2400" spc="-10" dirty="0">
                <a:solidFill>
                  <a:srgbClr val="58585A"/>
                </a:solidFill>
                <a:latin typeface="Calibri"/>
                <a:cs typeface="Calibri"/>
              </a:rPr>
              <a:t>technique</a:t>
            </a:r>
            <a:r>
              <a:rPr sz="2400" spc="-50" dirty="0">
                <a:solidFill>
                  <a:srgbClr val="58585A"/>
                </a:solidFill>
                <a:latin typeface="Calibri"/>
                <a:cs typeface="Calibri"/>
              </a:rPr>
              <a:t> </a:t>
            </a:r>
            <a:r>
              <a:rPr sz="2400" b="1" dirty="0">
                <a:solidFill>
                  <a:srgbClr val="006E89"/>
                </a:solidFill>
                <a:latin typeface="Calibri"/>
                <a:cs typeface="Calibri"/>
              </a:rPr>
              <a:t>consists</a:t>
            </a:r>
            <a:r>
              <a:rPr sz="2400" b="1" spc="-50" dirty="0">
                <a:solidFill>
                  <a:srgbClr val="006E89"/>
                </a:solidFill>
                <a:latin typeface="Calibri"/>
                <a:cs typeface="Calibri"/>
              </a:rPr>
              <a:t> </a:t>
            </a:r>
            <a:r>
              <a:rPr sz="2400" b="1" dirty="0">
                <a:solidFill>
                  <a:srgbClr val="006E89"/>
                </a:solidFill>
                <a:latin typeface="Calibri"/>
                <a:cs typeface="Calibri"/>
              </a:rPr>
              <a:t>of</a:t>
            </a:r>
            <a:r>
              <a:rPr sz="2400" b="1" spc="-45" dirty="0">
                <a:solidFill>
                  <a:srgbClr val="006E89"/>
                </a:solidFill>
                <a:latin typeface="Calibri"/>
                <a:cs typeface="Calibri"/>
              </a:rPr>
              <a:t> </a:t>
            </a:r>
            <a:r>
              <a:rPr sz="2400" b="1" dirty="0">
                <a:solidFill>
                  <a:srgbClr val="006E89"/>
                </a:solidFill>
                <a:latin typeface="Calibri"/>
                <a:cs typeface="Calibri"/>
              </a:rPr>
              <a:t>two</a:t>
            </a:r>
            <a:r>
              <a:rPr sz="2400" b="1" spc="-50" dirty="0">
                <a:solidFill>
                  <a:srgbClr val="006E89"/>
                </a:solidFill>
                <a:latin typeface="Calibri"/>
                <a:cs typeface="Calibri"/>
              </a:rPr>
              <a:t> </a:t>
            </a:r>
            <a:r>
              <a:rPr sz="2400" b="1" spc="-10" dirty="0">
                <a:solidFill>
                  <a:srgbClr val="006E89"/>
                </a:solidFill>
                <a:latin typeface="Calibri"/>
                <a:cs typeface="Calibri"/>
              </a:rPr>
              <a:t>consecutively</a:t>
            </a:r>
            <a:r>
              <a:rPr sz="2400" b="1" spc="-50" dirty="0">
                <a:solidFill>
                  <a:srgbClr val="006E89"/>
                </a:solidFill>
                <a:latin typeface="Calibri"/>
                <a:cs typeface="Calibri"/>
              </a:rPr>
              <a:t> </a:t>
            </a:r>
            <a:r>
              <a:rPr sz="2400" b="1" dirty="0">
                <a:solidFill>
                  <a:srgbClr val="006E89"/>
                </a:solidFill>
                <a:latin typeface="Calibri"/>
                <a:cs typeface="Calibri"/>
              </a:rPr>
              <a:t>applied</a:t>
            </a:r>
            <a:r>
              <a:rPr sz="2400" b="1" spc="-50" dirty="0">
                <a:solidFill>
                  <a:srgbClr val="006E89"/>
                </a:solidFill>
                <a:latin typeface="Calibri"/>
                <a:cs typeface="Calibri"/>
              </a:rPr>
              <a:t> </a:t>
            </a:r>
            <a:r>
              <a:rPr sz="2400" b="1" spc="-10" dirty="0">
                <a:solidFill>
                  <a:srgbClr val="006E89"/>
                </a:solidFill>
                <a:latin typeface="Calibri"/>
                <a:cs typeface="Calibri"/>
              </a:rPr>
              <a:t>stages</a:t>
            </a:r>
            <a:r>
              <a:rPr sz="2400" b="1" spc="-50" dirty="0">
                <a:solidFill>
                  <a:srgbClr val="006E89"/>
                </a:solidFill>
                <a:latin typeface="Calibri"/>
                <a:cs typeface="Calibri"/>
              </a:rPr>
              <a:t> </a:t>
            </a:r>
            <a:r>
              <a:rPr sz="2400" dirty="0">
                <a:solidFill>
                  <a:srgbClr val="58585A"/>
                </a:solidFill>
                <a:latin typeface="Calibri"/>
                <a:cs typeface="Calibri"/>
              </a:rPr>
              <a:t>that</a:t>
            </a:r>
            <a:r>
              <a:rPr sz="2400" spc="-45" dirty="0">
                <a:solidFill>
                  <a:srgbClr val="58585A"/>
                </a:solidFill>
                <a:latin typeface="Calibri"/>
                <a:cs typeface="Calibri"/>
              </a:rPr>
              <a:t> </a:t>
            </a:r>
            <a:r>
              <a:rPr sz="2400" spc="-10" dirty="0">
                <a:solidFill>
                  <a:srgbClr val="58585A"/>
                </a:solidFill>
                <a:latin typeface="Calibri"/>
                <a:cs typeface="Calibri"/>
              </a:rPr>
              <a:t>separate</a:t>
            </a:r>
            <a:r>
              <a:rPr sz="2400" spc="-45" dirty="0">
                <a:solidFill>
                  <a:srgbClr val="58585A"/>
                </a:solidFill>
                <a:latin typeface="Calibri"/>
                <a:cs typeface="Calibri"/>
              </a:rPr>
              <a:t> </a:t>
            </a:r>
            <a:r>
              <a:rPr sz="2400" dirty="0">
                <a:solidFill>
                  <a:srgbClr val="58585A"/>
                </a:solidFill>
                <a:latin typeface="Calibri"/>
                <a:cs typeface="Calibri"/>
              </a:rPr>
              <a:t>the</a:t>
            </a:r>
            <a:r>
              <a:rPr sz="2400" spc="-45" dirty="0">
                <a:solidFill>
                  <a:srgbClr val="58585A"/>
                </a:solidFill>
                <a:latin typeface="Calibri"/>
                <a:cs typeface="Calibri"/>
              </a:rPr>
              <a:t> </a:t>
            </a:r>
            <a:r>
              <a:rPr sz="2400" dirty="0">
                <a:solidFill>
                  <a:srgbClr val="58585A"/>
                </a:solidFill>
                <a:latin typeface="Calibri"/>
                <a:cs typeface="Calibri"/>
              </a:rPr>
              <a:t>selection</a:t>
            </a:r>
            <a:r>
              <a:rPr sz="2400" spc="-50" dirty="0">
                <a:solidFill>
                  <a:srgbClr val="58585A"/>
                </a:solidFill>
                <a:latin typeface="Calibri"/>
                <a:cs typeface="Calibri"/>
              </a:rPr>
              <a:t> </a:t>
            </a:r>
            <a:r>
              <a:rPr sz="2400" dirty="0">
                <a:solidFill>
                  <a:srgbClr val="58585A"/>
                </a:solidFill>
                <a:latin typeface="Calibri"/>
                <a:cs typeface="Calibri"/>
              </a:rPr>
              <a:t>process</a:t>
            </a:r>
            <a:r>
              <a:rPr sz="2400" spc="-45" dirty="0">
                <a:solidFill>
                  <a:srgbClr val="58585A"/>
                </a:solidFill>
                <a:latin typeface="Calibri"/>
                <a:cs typeface="Calibri"/>
              </a:rPr>
              <a:t> </a:t>
            </a:r>
            <a:r>
              <a:rPr sz="2400" dirty="0">
                <a:solidFill>
                  <a:srgbClr val="58585A"/>
                </a:solidFill>
                <a:latin typeface="Calibri"/>
                <a:cs typeface="Calibri"/>
              </a:rPr>
              <a:t>from</a:t>
            </a:r>
            <a:r>
              <a:rPr sz="2400" spc="-45" dirty="0">
                <a:solidFill>
                  <a:srgbClr val="58585A"/>
                </a:solidFill>
                <a:latin typeface="Calibri"/>
                <a:cs typeface="Calibri"/>
              </a:rPr>
              <a:t> </a:t>
            </a:r>
            <a:r>
              <a:rPr sz="2400" spc="-25" dirty="0">
                <a:solidFill>
                  <a:srgbClr val="58585A"/>
                </a:solidFill>
                <a:latin typeface="Calibri"/>
                <a:cs typeface="Calibri"/>
              </a:rPr>
              <a:t>the </a:t>
            </a:r>
            <a:r>
              <a:rPr sz="2400" dirty="0">
                <a:solidFill>
                  <a:srgbClr val="58585A"/>
                </a:solidFill>
                <a:latin typeface="Calibri"/>
                <a:cs typeface="Calibri"/>
              </a:rPr>
              <a:t>primary</a:t>
            </a:r>
            <a:r>
              <a:rPr sz="2400" spc="-30" dirty="0">
                <a:solidFill>
                  <a:srgbClr val="58585A"/>
                </a:solidFill>
                <a:latin typeface="Calibri"/>
                <a:cs typeface="Calibri"/>
              </a:rPr>
              <a:t> </a:t>
            </a:r>
            <a:r>
              <a:rPr sz="2400" spc="-10" dirty="0">
                <a:solidFill>
                  <a:srgbClr val="58585A"/>
                </a:solidFill>
                <a:latin typeface="Calibri"/>
                <a:cs typeface="Calibri"/>
              </a:rPr>
              <a:t>relationship</a:t>
            </a:r>
            <a:r>
              <a:rPr sz="2400" spc="-25" dirty="0">
                <a:solidFill>
                  <a:srgbClr val="58585A"/>
                </a:solidFill>
                <a:latin typeface="Calibri"/>
                <a:cs typeface="Calibri"/>
              </a:rPr>
              <a:t> </a:t>
            </a:r>
            <a:r>
              <a:rPr sz="2400" dirty="0">
                <a:solidFill>
                  <a:srgbClr val="58585A"/>
                </a:solidFill>
                <a:latin typeface="Calibri"/>
                <a:cs typeface="Calibri"/>
              </a:rPr>
              <a:t>of</a:t>
            </a:r>
            <a:r>
              <a:rPr sz="2400" spc="-25" dirty="0">
                <a:solidFill>
                  <a:srgbClr val="58585A"/>
                </a:solidFill>
                <a:latin typeface="Calibri"/>
                <a:cs typeface="Calibri"/>
              </a:rPr>
              <a:t> </a:t>
            </a:r>
            <a:r>
              <a:rPr sz="2400" spc="-10" dirty="0">
                <a:solidFill>
                  <a:srgbClr val="58585A"/>
                </a:solidFill>
                <a:latin typeface="Calibri"/>
                <a:cs typeface="Calibri"/>
              </a:rPr>
              <a:t>interest</a:t>
            </a:r>
            <a:endParaRPr sz="2400" dirty="0">
              <a:latin typeface="Calibri"/>
              <a:cs typeface="Calibri"/>
            </a:endParaRPr>
          </a:p>
          <a:p>
            <a:pPr marL="820868" lvl="1" indent="-342557">
              <a:spcBef>
                <a:spcPts val="1104"/>
              </a:spcBef>
              <a:buFont typeface="Arial"/>
              <a:buChar char="•"/>
              <a:tabLst>
                <a:tab pos="820868" algn="l"/>
              </a:tabLst>
            </a:pPr>
            <a:r>
              <a:rPr sz="2400" dirty="0">
                <a:solidFill>
                  <a:srgbClr val="58585A"/>
                </a:solidFill>
                <a:latin typeface="Calibri"/>
                <a:cs typeface="Calibri"/>
              </a:rPr>
              <a:t>In</a:t>
            </a:r>
            <a:r>
              <a:rPr sz="2400" spc="-45" dirty="0">
                <a:solidFill>
                  <a:srgbClr val="58585A"/>
                </a:solidFill>
                <a:latin typeface="Calibri"/>
                <a:cs typeface="Calibri"/>
              </a:rPr>
              <a:t> </a:t>
            </a:r>
            <a:r>
              <a:rPr sz="2400" dirty="0">
                <a:solidFill>
                  <a:srgbClr val="58585A"/>
                </a:solidFill>
                <a:latin typeface="Calibri"/>
                <a:cs typeface="Calibri"/>
              </a:rPr>
              <a:t>the</a:t>
            </a:r>
            <a:r>
              <a:rPr sz="2400" spc="-35" dirty="0">
                <a:solidFill>
                  <a:srgbClr val="58585A"/>
                </a:solidFill>
                <a:latin typeface="Calibri"/>
                <a:cs typeface="Calibri"/>
              </a:rPr>
              <a:t> </a:t>
            </a:r>
            <a:r>
              <a:rPr sz="2400" b="1" dirty="0">
                <a:solidFill>
                  <a:srgbClr val="006E89"/>
                </a:solidFill>
                <a:latin typeface="Calibri"/>
                <a:cs typeface="Calibri"/>
              </a:rPr>
              <a:t>first</a:t>
            </a:r>
            <a:r>
              <a:rPr sz="2400" b="1" spc="-45" dirty="0">
                <a:solidFill>
                  <a:srgbClr val="006E89"/>
                </a:solidFill>
                <a:latin typeface="Calibri"/>
                <a:cs typeface="Calibri"/>
              </a:rPr>
              <a:t> </a:t>
            </a:r>
            <a:r>
              <a:rPr sz="2400" b="1" spc="-10" dirty="0">
                <a:solidFill>
                  <a:srgbClr val="006E89"/>
                </a:solidFill>
                <a:latin typeface="Calibri"/>
                <a:cs typeface="Calibri"/>
              </a:rPr>
              <a:t>stage</a:t>
            </a:r>
            <a:r>
              <a:rPr sz="2400" spc="-10" dirty="0">
                <a:solidFill>
                  <a:srgbClr val="58585A"/>
                </a:solidFill>
                <a:latin typeface="Calibri"/>
                <a:cs typeface="Calibri"/>
              </a:rPr>
              <a:t>,</a:t>
            </a:r>
            <a:r>
              <a:rPr sz="2400" spc="-40" dirty="0">
                <a:solidFill>
                  <a:srgbClr val="58585A"/>
                </a:solidFill>
                <a:latin typeface="Calibri"/>
                <a:cs typeface="Calibri"/>
              </a:rPr>
              <a:t> </a:t>
            </a:r>
            <a:r>
              <a:rPr sz="2400" dirty="0">
                <a:solidFill>
                  <a:srgbClr val="58585A"/>
                </a:solidFill>
                <a:latin typeface="Calibri"/>
                <a:cs typeface="Calibri"/>
              </a:rPr>
              <a:t>the</a:t>
            </a:r>
            <a:r>
              <a:rPr sz="2400" spc="-35" dirty="0">
                <a:solidFill>
                  <a:srgbClr val="58585A"/>
                </a:solidFill>
                <a:latin typeface="Calibri"/>
                <a:cs typeface="Calibri"/>
              </a:rPr>
              <a:t> </a:t>
            </a:r>
            <a:r>
              <a:rPr sz="2400" dirty="0">
                <a:solidFill>
                  <a:srgbClr val="58585A"/>
                </a:solidFill>
                <a:latin typeface="Calibri"/>
                <a:cs typeface="Calibri"/>
              </a:rPr>
              <a:t>selection</a:t>
            </a:r>
            <a:r>
              <a:rPr sz="2400" spc="-40" dirty="0">
                <a:solidFill>
                  <a:srgbClr val="58585A"/>
                </a:solidFill>
                <a:latin typeface="Calibri"/>
                <a:cs typeface="Calibri"/>
              </a:rPr>
              <a:t> </a:t>
            </a:r>
            <a:r>
              <a:rPr sz="2400" dirty="0">
                <a:solidFill>
                  <a:srgbClr val="58585A"/>
                </a:solidFill>
                <a:latin typeface="Calibri"/>
                <a:cs typeface="Calibri"/>
              </a:rPr>
              <a:t>process</a:t>
            </a:r>
            <a:r>
              <a:rPr sz="2400" spc="-35" dirty="0">
                <a:solidFill>
                  <a:srgbClr val="58585A"/>
                </a:solidFill>
                <a:latin typeface="Calibri"/>
                <a:cs typeface="Calibri"/>
              </a:rPr>
              <a:t> </a:t>
            </a:r>
            <a:r>
              <a:rPr sz="2400" dirty="0">
                <a:solidFill>
                  <a:srgbClr val="58585A"/>
                </a:solidFill>
                <a:latin typeface="Calibri"/>
                <a:cs typeface="Calibri"/>
              </a:rPr>
              <a:t>of</a:t>
            </a:r>
            <a:r>
              <a:rPr sz="2400" spc="-40" dirty="0">
                <a:solidFill>
                  <a:srgbClr val="58585A"/>
                </a:solidFill>
                <a:latin typeface="Calibri"/>
                <a:cs typeface="Calibri"/>
              </a:rPr>
              <a:t> </a:t>
            </a:r>
            <a:r>
              <a:rPr sz="2400" dirty="0">
                <a:solidFill>
                  <a:srgbClr val="58585A"/>
                </a:solidFill>
                <a:latin typeface="Calibri"/>
                <a:cs typeface="Calibri"/>
              </a:rPr>
              <a:t>the</a:t>
            </a:r>
            <a:r>
              <a:rPr sz="2400" spc="-35" dirty="0">
                <a:solidFill>
                  <a:srgbClr val="58585A"/>
                </a:solidFill>
                <a:latin typeface="Calibri"/>
                <a:cs typeface="Calibri"/>
              </a:rPr>
              <a:t> </a:t>
            </a:r>
            <a:r>
              <a:rPr sz="2400" dirty="0">
                <a:solidFill>
                  <a:srgbClr val="58585A"/>
                </a:solidFill>
                <a:latin typeface="Calibri"/>
                <a:cs typeface="Calibri"/>
              </a:rPr>
              <a:t>underlying</a:t>
            </a:r>
            <a:r>
              <a:rPr sz="2400" spc="-45" dirty="0">
                <a:solidFill>
                  <a:srgbClr val="58585A"/>
                </a:solidFill>
                <a:latin typeface="Calibri"/>
                <a:cs typeface="Calibri"/>
              </a:rPr>
              <a:t> </a:t>
            </a:r>
            <a:r>
              <a:rPr sz="2400" spc="-10" dirty="0">
                <a:solidFill>
                  <a:srgbClr val="58585A"/>
                </a:solidFill>
                <a:latin typeface="Calibri"/>
                <a:cs typeface="Calibri"/>
              </a:rPr>
              <a:t>relationship</a:t>
            </a:r>
            <a:r>
              <a:rPr sz="2400" spc="-40" dirty="0">
                <a:solidFill>
                  <a:srgbClr val="58585A"/>
                </a:solidFill>
                <a:latin typeface="Calibri"/>
                <a:cs typeface="Calibri"/>
              </a:rPr>
              <a:t> </a:t>
            </a:r>
            <a:r>
              <a:rPr sz="2400" dirty="0">
                <a:solidFill>
                  <a:srgbClr val="58585A"/>
                </a:solidFill>
                <a:latin typeface="Calibri"/>
                <a:cs typeface="Calibri"/>
              </a:rPr>
              <a:t>is</a:t>
            </a:r>
            <a:r>
              <a:rPr sz="2400" spc="-35" dirty="0">
                <a:solidFill>
                  <a:srgbClr val="58585A"/>
                </a:solidFill>
                <a:latin typeface="Calibri"/>
                <a:cs typeface="Calibri"/>
              </a:rPr>
              <a:t> </a:t>
            </a:r>
            <a:r>
              <a:rPr sz="2400" spc="-10" dirty="0">
                <a:solidFill>
                  <a:srgbClr val="58585A"/>
                </a:solidFill>
                <a:latin typeface="Calibri"/>
                <a:cs typeface="Calibri"/>
              </a:rPr>
              <a:t>estimated</a:t>
            </a:r>
            <a:endParaRPr sz="2400" dirty="0">
              <a:latin typeface="Calibri"/>
              <a:cs typeface="Calibri"/>
            </a:endParaRPr>
          </a:p>
          <a:p>
            <a:pPr marL="820868" lvl="1" indent="-342557">
              <a:spcBef>
                <a:spcPts val="1079"/>
              </a:spcBef>
              <a:buFont typeface="Arial"/>
              <a:buChar char="•"/>
              <a:tabLst>
                <a:tab pos="820868" algn="l"/>
              </a:tabLst>
            </a:pPr>
            <a:r>
              <a:rPr sz="2400" dirty="0">
                <a:solidFill>
                  <a:srgbClr val="58585A"/>
                </a:solidFill>
                <a:latin typeface="Calibri"/>
                <a:cs typeface="Calibri"/>
              </a:rPr>
              <a:t>The</a:t>
            </a:r>
            <a:r>
              <a:rPr sz="2400" spc="-45" dirty="0">
                <a:solidFill>
                  <a:srgbClr val="58585A"/>
                </a:solidFill>
                <a:latin typeface="Calibri"/>
                <a:cs typeface="Calibri"/>
              </a:rPr>
              <a:t> </a:t>
            </a:r>
            <a:r>
              <a:rPr sz="2400" b="1" dirty="0">
                <a:solidFill>
                  <a:srgbClr val="006E89"/>
                </a:solidFill>
                <a:latin typeface="Calibri"/>
                <a:cs typeface="Calibri"/>
              </a:rPr>
              <a:t>second</a:t>
            </a:r>
            <a:r>
              <a:rPr sz="2400" b="1" spc="-45" dirty="0">
                <a:solidFill>
                  <a:srgbClr val="006E89"/>
                </a:solidFill>
                <a:latin typeface="Calibri"/>
                <a:cs typeface="Calibri"/>
              </a:rPr>
              <a:t> </a:t>
            </a:r>
            <a:r>
              <a:rPr sz="2400" b="1" dirty="0">
                <a:solidFill>
                  <a:srgbClr val="006E89"/>
                </a:solidFill>
                <a:latin typeface="Calibri"/>
                <a:cs typeface="Calibri"/>
              </a:rPr>
              <a:t>stage</a:t>
            </a:r>
            <a:r>
              <a:rPr sz="2400" b="1" spc="-35" dirty="0">
                <a:solidFill>
                  <a:srgbClr val="006E89"/>
                </a:solidFill>
                <a:latin typeface="Calibri"/>
                <a:cs typeface="Calibri"/>
              </a:rPr>
              <a:t> </a:t>
            </a:r>
            <a:r>
              <a:rPr sz="2400" spc="-10" dirty="0">
                <a:solidFill>
                  <a:srgbClr val="58585A"/>
                </a:solidFill>
                <a:latin typeface="Calibri"/>
                <a:cs typeface="Calibri"/>
              </a:rPr>
              <a:t>analyzes</a:t>
            </a:r>
            <a:r>
              <a:rPr sz="2400" spc="-40" dirty="0">
                <a:solidFill>
                  <a:srgbClr val="58585A"/>
                </a:solidFill>
                <a:latin typeface="Calibri"/>
                <a:cs typeface="Calibri"/>
              </a:rPr>
              <a:t> </a:t>
            </a:r>
            <a:r>
              <a:rPr sz="2400" dirty="0">
                <a:solidFill>
                  <a:srgbClr val="58585A"/>
                </a:solidFill>
                <a:latin typeface="Calibri"/>
                <a:cs typeface="Calibri"/>
              </a:rPr>
              <a:t>the</a:t>
            </a:r>
            <a:r>
              <a:rPr sz="2400" spc="-45" dirty="0">
                <a:solidFill>
                  <a:srgbClr val="58585A"/>
                </a:solidFill>
                <a:latin typeface="Calibri"/>
                <a:cs typeface="Calibri"/>
              </a:rPr>
              <a:t> </a:t>
            </a:r>
            <a:r>
              <a:rPr sz="2400" dirty="0">
                <a:solidFill>
                  <a:srgbClr val="58585A"/>
                </a:solidFill>
                <a:latin typeface="Calibri"/>
                <a:cs typeface="Calibri"/>
              </a:rPr>
              <a:t>primary</a:t>
            </a:r>
            <a:r>
              <a:rPr sz="2400" spc="-50" dirty="0">
                <a:solidFill>
                  <a:srgbClr val="58585A"/>
                </a:solidFill>
                <a:latin typeface="Calibri"/>
                <a:cs typeface="Calibri"/>
              </a:rPr>
              <a:t> </a:t>
            </a:r>
            <a:r>
              <a:rPr sz="2400" spc="-10" dirty="0">
                <a:solidFill>
                  <a:srgbClr val="58585A"/>
                </a:solidFill>
                <a:latin typeface="Calibri"/>
                <a:cs typeface="Calibri"/>
              </a:rPr>
              <a:t>relationship</a:t>
            </a:r>
            <a:r>
              <a:rPr sz="2400" spc="-45" dirty="0">
                <a:solidFill>
                  <a:srgbClr val="58585A"/>
                </a:solidFill>
                <a:latin typeface="Calibri"/>
                <a:cs typeface="Calibri"/>
              </a:rPr>
              <a:t> </a:t>
            </a:r>
            <a:r>
              <a:rPr sz="2400" dirty="0">
                <a:solidFill>
                  <a:srgbClr val="58585A"/>
                </a:solidFill>
                <a:latin typeface="Calibri"/>
                <a:cs typeface="Calibri"/>
              </a:rPr>
              <a:t>of</a:t>
            </a:r>
            <a:r>
              <a:rPr sz="2400" spc="-40" dirty="0">
                <a:solidFill>
                  <a:srgbClr val="58585A"/>
                </a:solidFill>
                <a:latin typeface="Calibri"/>
                <a:cs typeface="Calibri"/>
              </a:rPr>
              <a:t> </a:t>
            </a:r>
            <a:r>
              <a:rPr sz="2400" spc="-10" dirty="0">
                <a:solidFill>
                  <a:srgbClr val="58585A"/>
                </a:solidFill>
                <a:latin typeface="Calibri"/>
                <a:cs typeface="Calibri"/>
              </a:rPr>
              <a:t>interest</a:t>
            </a:r>
            <a:endParaRPr sz="2400" dirty="0">
              <a:latin typeface="Calibri"/>
              <a:cs typeface="Calibri"/>
            </a:endParaRPr>
          </a:p>
          <a:p>
            <a:pPr marL="820868" marR="192847" lvl="1" indent="-342557">
              <a:lnSpc>
                <a:spcPct val="117000"/>
              </a:lnSpc>
              <a:spcBef>
                <a:spcPts val="694"/>
              </a:spcBef>
              <a:buFont typeface="Arial"/>
              <a:buChar char="•"/>
              <a:tabLst>
                <a:tab pos="820868" algn="l"/>
              </a:tabLst>
            </a:pPr>
            <a:r>
              <a:rPr sz="2400" dirty="0">
                <a:solidFill>
                  <a:srgbClr val="58585A"/>
                </a:solidFill>
                <a:latin typeface="Calibri"/>
                <a:cs typeface="Calibri"/>
              </a:rPr>
              <a:t>The</a:t>
            </a:r>
            <a:r>
              <a:rPr sz="2400" spc="-55" dirty="0">
                <a:solidFill>
                  <a:srgbClr val="58585A"/>
                </a:solidFill>
                <a:latin typeface="Calibri"/>
                <a:cs typeface="Calibri"/>
              </a:rPr>
              <a:t> </a:t>
            </a:r>
            <a:r>
              <a:rPr sz="2400" dirty="0">
                <a:solidFill>
                  <a:srgbClr val="58585A"/>
                </a:solidFill>
                <a:latin typeface="Calibri"/>
                <a:cs typeface="Calibri"/>
              </a:rPr>
              <a:t>connection</a:t>
            </a:r>
            <a:r>
              <a:rPr sz="2400" spc="-55" dirty="0">
                <a:solidFill>
                  <a:srgbClr val="58585A"/>
                </a:solidFill>
                <a:latin typeface="Calibri"/>
                <a:cs typeface="Calibri"/>
              </a:rPr>
              <a:t> </a:t>
            </a:r>
            <a:r>
              <a:rPr sz="2400" dirty="0">
                <a:solidFill>
                  <a:srgbClr val="58585A"/>
                </a:solidFill>
                <a:latin typeface="Calibri"/>
                <a:cs typeface="Calibri"/>
              </a:rPr>
              <a:t>between</a:t>
            </a:r>
            <a:r>
              <a:rPr sz="2400" spc="-55" dirty="0">
                <a:solidFill>
                  <a:srgbClr val="58585A"/>
                </a:solidFill>
                <a:latin typeface="Calibri"/>
                <a:cs typeface="Calibri"/>
              </a:rPr>
              <a:t> </a:t>
            </a:r>
            <a:r>
              <a:rPr sz="2400" dirty="0">
                <a:solidFill>
                  <a:srgbClr val="58585A"/>
                </a:solidFill>
                <a:latin typeface="Calibri"/>
                <a:cs typeface="Calibri"/>
              </a:rPr>
              <a:t>the</a:t>
            </a:r>
            <a:r>
              <a:rPr sz="2400" spc="-50" dirty="0">
                <a:solidFill>
                  <a:srgbClr val="58585A"/>
                </a:solidFill>
                <a:latin typeface="Calibri"/>
                <a:cs typeface="Calibri"/>
              </a:rPr>
              <a:t> </a:t>
            </a:r>
            <a:r>
              <a:rPr sz="2400" dirty="0">
                <a:solidFill>
                  <a:srgbClr val="58585A"/>
                </a:solidFill>
                <a:latin typeface="Calibri"/>
                <a:cs typeface="Calibri"/>
              </a:rPr>
              <a:t>two</a:t>
            </a:r>
            <a:r>
              <a:rPr sz="2400" spc="-60" dirty="0">
                <a:solidFill>
                  <a:srgbClr val="58585A"/>
                </a:solidFill>
                <a:latin typeface="Calibri"/>
                <a:cs typeface="Calibri"/>
              </a:rPr>
              <a:t> </a:t>
            </a:r>
            <a:r>
              <a:rPr sz="2400" dirty="0">
                <a:solidFill>
                  <a:srgbClr val="58585A"/>
                </a:solidFill>
                <a:latin typeface="Calibri"/>
                <a:cs typeface="Calibri"/>
              </a:rPr>
              <a:t>stages</a:t>
            </a:r>
            <a:r>
              <a:rPr sz="2400" spc="-50" dirty="0">
                <a:solidFill>
                  <a:srgbClr val="58585A"/>
                </a:solidFill>
                <a:latin typeface="Calibri"/>
                <a:cs typeface="Calibri"/>
              </a:rPr>
              <a:t> </a:t>
            </a:r>
            <a:r>
              <a:rPr sz="2400" dirty="0">
                <a:solidFill>
                  <a:srgbClr val="58585A"/>
                </a:solidFill>
                <a:latin typeface="Calibri"/>
                <a:cs typeface="Calibri"/>
              </a:rPr>
              <a:t>is</a:t>
            </a:r>
            <a:r>
              <a:rPr sz="2400" spc="-50" dirty="0">
                <a:solidFill>
                  <a:srgbClr val="58585A"/>
                </a:solidFill>
                <a:latin typeface="Calibri"/>
                <a:cs typeface="Calibri"/>
              </a:rPr>
              <a:t> </a:t>
            </a:r>
            <a:r>
              <a:rPr sz="2400" dirty="0">
                <a:solidFill>
                  <a:srgbClr val="58585A"/>
                </a:solidFill>
                <a:latin typeface="Calibri"/>
                <a:cs typeface="Calibri"/>
              </a:rPr>
              <a:t>a</a:t>
            </a:r>
            <a:r>
              <a:rPr sz="2400" spc="-60" dirty="0">
                <a:solidFill>
                  <a:srgbClr val="58585A"/>
                </a:solidFill>
                <a:latin typeface="Calibri"/>
                <a:cs typeface="Calibri"/>
              </a:rPr>
              <a:t> </a:t>
            </a:r>
            <a:r>
              <a:rPr sz="2400" b="1" dirty="0">
                <a:solidFill>
                  <a:srgbClr val="006E89"/>
                </a:solidFill>
                <a:latin typeface="Calibri"/>
                <a:cs typeface="Calibri"/>
              </a:rPr>
              <a:t>unique</a:t>
            </a:r>
            <a:r>
              <a:rPr sz="2400" b="1" spc="-50" dirty="0">
                <a:solidFill>
                  <a:srgbClr val="006E89"/>
                </a:solidFill>
                <a:latin typeface="Calibri"/>
                <a:cs typeface="Calibri"/>
              </a:rPr>
              <a:t> </a:t>
            </a:r>
            <a:r>
              <a:rPr sz="2400" b="1" dirty="0">
                <a:solidFill>
                  <a:srgbClr val="006E89"/>
                </a:solidFill>
                <a:latin typeface="Calibri"/>
                <a:cs typeface="Calibri"/>
              </a:rPr>
              <a:t>selection</a:t>
            </a:r>
            <a:r>
              <a:rPr sz="2400" b="1" spc="-60" dirty="0">
                <a:solidFill>
                  <a:srgbClr val="006E89"/>
                </a:solidFill>
                <a:latin typeface="Calibri"/>
                <a:cs typeface="Calibri"/>
              </a:rPr>
              <a:t> </a:t>
            </a:r>
            <a:r>
              <a:rPr sz="2400" b="1" spc="-10" dirty="0">
                <a:solidFill>
                  <a:srgbClr val="006E89"/>
                </a:solidFill>
                <a:latin typeface="Calibri"/>
                <a:cs typeface="Calibri"/>
              </a:rPr>
              <a:t>parameter</a:t>
            </a:r>
            <a:r>
              <a:rPr sz="2400" b="1" spc="-50" dirty="0">
                <a:solidFill>
                  <a:srgbClr val="006E89"/>
                </a:solidFill>
                <a:latin typeface="Calibri"/>
                <a:cs typeface="Calibri"/>
              </a:rPr>
              <a:t> </a:t>
            </a:r>
            <a:r>
              <a:rPr sz="2400" dirty="0">
                <a:solidFill>
                  <a:srgbClr val="58585A"/>
                </a:solidFill>
                <a:latin typeface="Calibri"/>
                <a:cs typeface="Calibri"/>
              </a:rPr>
              <a:t>induced</a:t>
            </a:r>
            <a:r>
              <a:rPr sz="2400" spc="-55" dirty="0">
                <a:solidFill>
                  <a:srgbClr val="58585A"/>
                </a:solidFill>
                <a:latin typeface="Calibri"/>
                <a:cs typeface="Calibri"/>
              </a:rPr>
              <a:t> </a:t>
            </a:r>
            <a:r>
              <a:rPr sz="2400" dirty="0">
                <a:solidFill>
                  <a:srgbClr val="58585A"/>
                </a:solidFill>
                <a:latin typeface="Calibri"/>
                <a:cs typeface="Calibri"/>
              </a:rPr>
              <a:t>from</a:t>
            </a:r>
            <a:r>
              <a:rPr sz="2400" spc="-50" dirty="0">
                <a:solidFill>
                  <a:srgbClr val="58585A"/>
                </a:solidFill>
                <a:latin typeface="Calibri"/>
                <a:cs typeface="Calibri"/>
              </a:rPr>
              <a:t> </a:t>
            </a:r>
            <a:r>
              <a:rPr sz="2400" dirty="0">
                <a:solidFill>
                  <a:srgbClr val="58585A"/>
                </a:solidFill>
                <a:latin typeface="Calibri"/>
                <a:cs typeface="Calibri"/>
              </a:rPr>
              <a:t>the</a:t>
            </a:r>
            <a:r>
              <a:rPr sz="2400" spc="-50" dirty="0">
                <a:solidFill>
                  <a:srgbClr val="58585A"/>
                </a:solidFill>
                <a:latin typeface="Calibri"/>
                <a:cs typeface="Calibri"/>
              </a:rPr>
              <a:t> </a:t>
            </a:r>
            <a:r>
              <a:rPr sz="2400" dirty="0">
                <a:solidFill>
                  <a:srgbClr val="58585A"/>
                </a:solidFill>
                <a:latin typeface="Calibri"/>
                <a:cs typeface="Calibri"/>
              </a:rPr>
              <a:t>first</a:t>
            </a:r>
            <a:r>
              <a:rPr sz="2400" spc="-50" dirty="0">
                <a:solidFill>
                  <a:srgbClr val="58585A"/>
                </a:solidFill>
                <a:latin typeface="Calibri"/>
                <a:cs typeface="Calibri"/>
              </a:rPr>
              <a:t> </a:t>
            </a:r>
            <a:r>
              <a:rPr sz="2400" spc="-10" dirty="0">
                <a:solidFill>
                  <a:srgbClr val="58585A"/>
                </a:solidFill>
                <a:latin typeface="Calibri"/>
                <a:cs typeface="Calibri"/>
              </a:rPr>
              <a:t>stage </a:t>
            </a:r>
            <a:r>
              <a:rPr sz="2400" dirty="0">
                <a:solidFill>
                  <a:srgbClr val="58585A"/>
                </a:solidFill>
                <a:latin typeface="Calibri"/>
                <a:cs typeface="Calibri"/>
              </a:rPr>
              <a:t>and</a:t>
            </a:r>
            <a:r>
              <a:rPr sz="2400" spc="-55" dirty="0">
                <a:solidFill>
                  <a:srgbClr val="58585A"/>
                </a:solidFill>
                <a:latin typeface="Calibri"/>
                <a:cs typeface="Calibri"/>
              </a:rPr>
              <a:t> </a:t>
            </a:r>
            <a:r>
              <a:rPr sz="2400" dirty="0">
                <a:solidFill>
                  <a:srgbClr val="58585A"/>
                </a:solidFill>
                <a:latin typeface="Calibri"/>
                <a:cs typeface="Calibri"/>
              </a:rPr>
              <a:t>inserted</a:t>
            </a:r>
            <a:r>
              <a:rPr sz="2400" spc="-45" dirty="0">
                <a:solidFill>
                  <a:srgbClr val="58585A"/>
                </a:solidFill>
                <a:latin typeface="Calibri"/>
                <a:cs typeface="Calibri"/>
              </a:rPr>
              <a:t> </a:t>
            </a:r>
            <a:r>
              <a:rPr sz="2400" dirty="0">
                <a:solidFill>
                  <a:srgbClr val="58585A"/>
                </a:solidFill>
                <a:latin typeface="Calibri"/>
                <a:cs typeface="Calibri"/>
              </a:rPr>
              <a:t>in</a:t>
            </a:r>
            <a:r>
              <a:rPr sz="2400" spc="-45" dirty="0">
                <a:solidFill>
                  <a:srgbClr val="58585A"/>
                </a:solidFill>
                <a:latin typeface="Calibri"/>
                <a:cs typeface="Calibri"/>
              </a:rPr>
              <a:t> </a:t>
            </a:r>
            <a:r>
              <a:rPr sz="2400" dirty="0">
                <a:solidFill>
                  <a:srgbClr val="58585A"/>
                </a:solidFill>
                <a:latin typeface="Calibri"/>
                <a:cs typeface="Calibri"/>
              </a:rPr>
              <a:t>the</a:t>
            </a:r>
            <a:r>
              <a:rPr sz="2400" spc="-40" dirty="0">
                <a:solidFill>
                  <a:srgbClr val="58585A"/>
                </a:solidFill>
                <a:latin typeface="Calibri"/>
                <a:cs typeface="Calibri"/>
              </a:rPr>
              <a:t> </a:t>
            </a:r>
            <a:r>
              <a:rPr sz="2400" spc="-10" dirty="0">
                <a:solidFill>
                  <a:srgbClr val="58585A"/>
                </a:solidFill>
                <a:latin typeface="Calibri"/>
                <a:cs typeface="Calibri"/>
              </a:rPr>
              <a:t>second-</a:t>
            </a:r>
            <a:r>
              <a:rPr sz="2400" dirty="0">
                <a:solidFill>
                  <a:srgbClr val="58585A"/>
                </a:solidFill>
                <a:latin typeface="Calibri"/>
                <a:cs typeface="Calibri"/>
              </a:rPr>
              <a:t>stage</a:t>
            </a:r>
            <a:r>
              <a:rPr sz="2400" spc="-40" dirty="0">
                <a:solidFill>
                  <a:srgbClr val="58585A"/>
                </a:solidFill>
                <a:latin typeface="Calibri"/>
                <a:cs typeface="Calibri"/>
              </a:rPr>
              <a:t> </a:t>
            </a:r>
            <a:r>
              <a:rPr sz="2400" spc="-10" dirty="0">
                <a:solidFill>
                  <a:srgbClr val="58585A"/>
                </a:solidFill>
                <a:latin typeface="Calibri"/>
                <a:cs typeface="Calibri"/>
              </a:rPr>
              <a:t>regression</a:t>
            </a:r>
            <a:r>
              <a:rPr lang="en-US" sz="2400" spc="-10" dirty="0">
                <a:solidFill>
                  <a:srgbClr val="58585A"/>
                </a:solidFill>
                <a:latin typeface="Calibri"/>
                <a:cs typeface="Calibri"/>
              </a:rPr>
              <a:t> (Inverse Mills Ratio)</a:t>
            </a:r>
            <a:endParaRPr sz="2400" dirty="0">
              <a:latin typeface="Calibri"/>
              <a:cs typeface="Calibri"/>
            </a:endParaRPr>
          </a:p>
          <a:p>
            <a:pPr marL="820868" marR="5075" lvl="1" indent="-342557">
              <a:lnSpc>
                <a:spcPct val="121000"/>
              </a:lnSpc>
              <a:spcBef>
                <a:spcPts val="599"/>
              </a:spcBef>
              <a:buFont typeface="Arial"/>
              <a:buChar char="•"/>
              <a:tabLst>
                <a:tab pos="820868" algn="l"/>
              </a:tabLst>
            </a:pPr>
            <a:r>
              <a:rPr sz="2400" dirty="0">
                <a:solidFill>
                  <a:srgbClr val="58585A"/>
                </a:solidFill>
                <a:latin typeface="Calibri"/>
                <a:cs typeface="Calibri"/>
              </a:rPr>
              <a:t>The</a:t>
            </a:r>
            <a:r>
              <a:rPr sz="2400" spc="-35" dirty="0">
                <a:solidFill>
                  <a:srgbClr val="58585A"/>
                </a:solidFill>
                <a:latin typeface="Calibri"/>
                <a:cs typeface="Calibri"/>
              </a:rPr>
              <a:t> </a:t>
            </a:r>
            <a:r>
              <a:rPr sz="2400" dirty="0">
                <a:solidFill>
                  <a:srgbClr val="58585A"/>
                </a:solidFill>
                <a:latin typeface="Calibri"/>
                <a:cs typeface="Calibri"/>
              </a:rPr>
              <a:t>selection</a:t>
            </a:r>
            <a:r>
              <a:rPr sz="2400" spc="-40" dirty="0">
                <a:solidFill>
                  <a:srgbClr val="58585A"/>
                </a:solidFill>
                <a:latin typeface="Calibri"/>
                <a:cs typeface="Calibri"/>
              </a:rPr>
              <a:t> </a:t>
            </a:r>
            <a:r>
              <a:rPr sz="2400" spc="-10" dirty="0">
                <a:solidFill>
                  <a:srgbClr val="58585A"/>
                </a:solidFill>
                <a:latin typeface="Calibri"/>
                <a:cs typeface="Calibri"/>
              </a:rPr>
              <a:t>parameter</a:t>
            </a:r>
            <a:r>
              <a:rPr sz="2400" spc="-40" dirty="0">
                <a:solidFill>
                  <a:srgbClr val="58585A"/>
                </a:solidFill>
                <a:latin typeface="Calibri"/>
                <a:cs typeface="Calibri"/>
              </a:rPr>
              <a:t> </a:t>
            </a:r>
            <a:r>
              <a:rPr sz="2400" b="1" spc="-10" dirty="0">
                <a:solidFill>
                  <a:srgbClr val="006E89"/>
                </a:solidFill>
                <a:latin typeface="Calibri"/>
                <a:cs typeface="Calibri"/>
              </a:rPr>
              <a:t>captures</a:t>
            </a:r>
            <a:r>
              <a:rPr sz="2400" b="1" spc="-35" dirty="0">
                <a:solidFill>
                  <a:srgbClr val="006E89"/>
                </a:solidFill>
                <a:latin typeface="Calibri"/>
                <a:cs typeface="Calibri"/>
              </a:rPr>
              <a:t> </a:t>
            </a:r>
            <a:r>
              <a:rPr sz="2400" b="1" spc="-10" dirty="0">
                <a:solidFill>
                  <a:srgbClr val="006E89"/>
                </a:solidFill>
                <a:latin typeface="Calibri"/>
                <a:cs typeface="Calibri"/>
              </a:rPr>
              <a:t>unobservable</a:t>
            </a:r>
            <a:r>
              <a:rPr sz="2400" b="1" spc="-35" dirty="0">
                <a:solidFill>
                  <a:srgbClr val="006E89"/>
                </a:solidFill>
                <a:latin typeface="Calibri"/>
                <a:cs typeface="Calibri"/>
              </a:rPr>
              <a:t> </a:t>
            </a:r>
            <a:r>
              <a:rPr sz="2400" b="1" spc="-10" dirty="0">
                <a:solidFill>
                  <a:srgbClr val="006E89"/>
                </a:solidFill>
                <a:latin typeface="Calibri"/>
                <a:cs typeface="Calibri"/>
              </a:rPr>
              <a:t>characteristics</a:t>
            </a:r>
            <a:r>
              <a:rPr sz="2400" b="1" spc="-50" dirty="0">
                <a:solidFill>
                  <a:srgbClr val="006E89"/>
                </a:solidFill>
                <a:latin typeface="Calibri"/>
                <a:cs typeface="Calibri"/>
              </a:rPr>
              <a:t> </a:t>
            </a:r>
            <a:r>
              <a:rPr sz="2400" dirty="0">
                <a:solidFill>
                  <a:srgbClr val="58585A"/>
                </a:solidFill>
                <a:latin typeface="Calibri"/>
                <a:cs typeface="Calibri"/>
              </a:rPr>
              <a:t>found</a:t>
            </a:r>
            <a:r>
              <a:rPr sz="2400" spc="-40" dirty="0">
                <a:solidFill>
                  <a:srgbClr val="58585A"/>
                </a:solidFill>
                <a:latin typeface="Calibri"/>
                <a:cs typeface="Calibri"/>
              </a:rPr>
              <a:t> </a:t>
            </a:r>
            <a:r>
              <a:rPr sz="2400" dirty="0">
                <a:solidFill>
                  <a:srgbClr val="58585A"/>
                </a:solidFill>
                <a:latin typeface="Calibri"/>
                <a:cs typeface="Calibri"/>
              </a:rPr>
              <a:t>in</a:t>
            </a:r>
            <a:r>
              <a:rPr sz="2400" spc="-35" dirty="0">
                <a:solidFill>
                  <a:srgbClr val="58585A"/>
                </a:solidFill>
                <a:latin typeface="Calibri"/>
                <a:cs typeface="Calibri"/>
              </a:rPr>
              <a:t> </a:t>
            </a:r>
            <a:r>
              <a:rPr sz="2400" dirty="0">
                <a:solidFill>
                  <a:srgbClr val="58585A"/>
                </a:solidFill>
                <a:latin typeface="Calibri"/>
                <a:cs typeface="Calibri"/>
              </a:rPr>
              <a:t>the</a:t>
            </a:r>
            <a:r>
              <a:rPr sz="2400" spc="-35" dirty="0">
                <a:solidFill>
                  <a:srgbClr val="58585A"/>
                </a:solidFill>
                <a:latin typeface="Calibri"/>
                <a:cs typeface="Calibri"/>
              </a:rPr>
              <a:t> </a:t>
            </a:r>
            <a:r>
              <a:rPr sz="2400" dirty="0">
                <a:solidFill>
                  <a:srgbClr val="58585A"/>
                </a:solidFill>
                <a:latin typeface="Calibri"/>
                <a:cs typeface="Calibri"/>
              </a:rPr>
              <a:t>primary</a:t>
            </a:r>
            <a:r>
              <a:rPr sz="2400" spc="-45" dirty="0">
                <a:solidFill>
                  <a:srgbClr val="58585A"/>
                </a:solidFill>
                <a:latin typeface="Calibri"/>
                <a:cs typeface="Calibri"/>
              </a:rPr>
              <a:t> </a:t>
            </a:r>
            <a:r>
              <a:rPr sz="2400" spc="-20" dirty="0">
                <a:solidFill>
                  <a:srgbClr val="58585A"/>
                </a:solidFill>
                <a:latin typeface="Calibri"/>
                <a:cs typeface="Calibri"/>
              </a:rPr>
              <a:t>regression’s</a:t>
            </a:r>
            <a:r>
              <a:rPr sz="2400" spc="-35" dirty="0">
                <a:solidFill>
                  <a:srgbClr val="58585A"/>
                </a:solidFill>
                <a:latin typeface="Calibri"/>
                <a:cs typeface="Calibri"/>
              </a:rPr>
              <a:t> </a:t>
            </a:r>
            <a:r>
              <a:rPr sz="2400" spc="-10" dirty="0">
                <a:solidFill>
                  <a:srgbClr val="58585A"/>
                </a:solidFill>
                <a:latin typeface="Calibri"/>
                <a:cs typeface="Calibri"/>
              </a:rPr>
              <a:t>error </a:t>
            </a:r>
            <a:r>
              <a:rPr sz="2400" dirty="0">
                <a:solidFill>
                  <a:srgbClr val="58585A"/>
                </a:solidFill>
                <a:latin typeface="Calibri"/>
                <a:cs typeface="Calibri"/>
              </a:rPr>
              <a:t>term</a:t>
            </a:r>
            <a:r>
              <a:rPr sz="2400" spc="-50" dirty="0">
                <a:solidFill>
                  <a:srgbClr val="58585A"/>
                </a:solidFill>
                <a:latin typeface="Calibri"/>
                <a:cs typeface="Calibri"/>
              </a:rPr>
              <a:t> </a:t>
            </a:r>
            <a:r>
              <a:rPr sz="2400" dirty="0">
                <a:solidFill>
                  <a:srgbClr val="58585A"/>
                </a:solidFill>
                <a:latin typeface="Calibri"/>
                <a:cs typeface="Calibri"/>
              </a:rPr>
              <a:t>that</a:t>
            </a:r>
            <a:r>
              <a:rPr sz="2400" spc="-50" dirty="0">
                <a:solidFill>
                  <a:srgbClr val="58585A"/>
                </a:solidFill>
                <a:latin typeface="Calibri"/>
                <a:cs typeface="Calibri"/>
              </a:rPr>
              <a:t> </a:t>
            </a:r>
            <a:r>
              <a:rPr sz="2400" dirty="0">
                <a:solidFill>
                  <a:srgbClr val="58585A"/>
                </a:solidFill>
                <a:latin typeface="Calibri"/>
                <a:cs typeface="Calibri"/>
              </a:rPr>
              <a:t>lead</a:t>
            </a:r>
            <a:r>
              <a:rPr sz="2400" spc="-55" dirty="0">
                <a:solidFill>
                  <a:srgbClr val="58585A"/>
                </a:solidFill>
                <a:latin typeface="Calibri"/>
                <a:cs typeface="Calibri"/>
              </a:rPr>
              <a:t> </a:t>
            </a:r>
            <a:r>
              <a:rPr sz="2400" dirty="0">
                <a:solidFill>
                  <a:srgbClr val="58585A"/>
                </a:solidFill>
                <a:latin typeface="Calibri"/>
                <a:cs typeface="Calibri"/>
              </a:rPr>
              <a:t>to</a:t>
            </a:r>
            <a:r>
              <a:rPr sz="2400" spc="-55" dirty="0">
                <a:solidFill>
                  <a:srgbClr val="58585A"/>
                </a:solidFill>
                <a:latin typeface="Calibri"/>
                <a:cs typeface="Calibri"/>
              </a:rPr>
              <a:t> </a:t>
            </a:r>
            <a:r>
              <a:rPr sz="2400" dirty="0">
                <a:solidFill>
                  <a:srgbClr val="58585A"/>
                </a:solidFill>
                <a:latin typeface="Calibri"/>
                <a:cs typeface="Calibri"/>
              </a:rPr>
              <a:t>endogenous</a:t>
            </a:r>
            <a:r>
              <a:rPr sz="2400" spc="-50" dirty="0">
                <a:solidFill>
                  <a:srgbClr val="58585A"/>
                </a:solidFill>
                <a:latin typeface="Calibri"/>
                <a:cs typeface="Calibri"/>
              </a:rPr>
              <a:t> </a:t>
            </a:r>
            <a:r>
              <a:rPr sz="2400" spc="-10" dirty="0">
                <a:solidFill>
                  <a:srgbClr val="58585A"/>
                </a:solidFill>
                <a:latin typeface="Calibri"/>
                <a:cs typeface="Calibri"/>
              </a:rPr>
              <a:t>covariates</a:t>
            </a:r>
            <a:endParaRPr sz="2400" dirty="0">
              <a:latin typeface="Calibri"/>
              <a:cs typeface="Calibri"/>
            </a:endParaRPr>
          </a:p>
        </p:txBody>
      </p:sp>
      <p:pic>
        <p:nvPicPr>
          <p:cNvPr id="2" name="Picture 1" descr="A red and black logo&#10;&#10;AI-generated content may be incorrect.">
            <a:extLst>
              <a:ext uri="{FF2B5EF4-FFF2-40B4-BE49-F238E27FC236}">
                <a16:creationId xmlns:a16="http://schemas.microsoft.com/office/drawing/2014/main" id="{498BAB15-0098-4FA2-6341-3181D4D1107B}"/>
              </a:ext>
            </a:extLst>
          </p:cNvPr>
          <p:cNvPicPr>
            <a:picLocks noChangeAspect="1"/>
          </p:cNvPicPr>
          <p:nvPr/>
        </p:nvPicPr>
        <p:blipFill>
          <a:blip r:embed="rId2"/>
          <a:stretch>
            <a:fillRect/>
          </a:stretch>
        </p:blipFill>
        <p:spPr>
          <a:xfrm>
            <a:off x="9472628" y="5845387"/>
            <a:ext cx="2405193" cy="800397"/>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305574"/>
            <a:ext cx="6553475" cy="804553"/>
          </a:xfrm>
        </p:spPr>
        <p:txBody>
          <a:bodyPr>
            <a:normAutofit fontScale="90000"/>
          </a:bodyPr>
          <a:lstStyle/>
          <a:p>
            <a:r>
              <a:rPr lang="en-US" b="1" dirty="0">
                <a:latin typeface="+mn-lt"/>
              </a:rPr>
              <a:t>Heckman Model – Classical Set Up</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646111" y="1110126"/>
                <a:ext cx="10899778" cy="5301183"/>
              </a:xfrm>
            </p:spPr>
            <p:txBody>
              <a:bodyPr>
                <a:normAutofit/>
              </a:bodyPr>
              <a:lstStyle/>
              <a:p>
                <a:pPr marL="0" indent="0">
                  <a:buNone/>
                </a:pPr>
                <a:r>
                  <a:rPr lang="en-US" sz="2400" dirty="0">
                    <a:latin typeface="Calibri" panose="020F0502020204030204" pitchFamily="34" charset="0"/>
                    <a:cs typeface="Calibri" panose="020F0502020204030204" pitchFamily="34" charset="0"/>
                  </a:rPr>
                  <a:t>Suppose we have a two-equation model</a:t>
                </a:r>
              </a:p>
              <a:p>
                <a:pPr marL="0" indent="0">
                  <a:buNone/>
                </a:pPr>
                <a:endParaRPr lang="en-US" sz="2400" dirty="0">
                  <a:latin typeface="Calibri" panose="020F0502020204030204" pitchFamily="34" charset="0"/>
                  <a:cs typeface="Calibri" panose="020F0502020204030204" pitchFamily="34" charset="0"/>
                </a:endParaRPr>
              </a:p>
              <a:p>
                <a:pPr marL="0" indent="0">
                  <a:buNone/>
                </a:pPr>
                <a14:m>
                  <m:oMathPara xmlns:m="http://schemas.openxmlformats.org/officeDocument/2006/math">
                    <m:oMathParaPr>
                      <m:jc m:val="left"/>
                    </m:oMathParaPr>
                    <m:oMath xmlns:m="http://schemas.openxmlformats.org/officeDocument/2006/math">
                      <m:d>
                        <m:dPr>
                          <m:ctrlPr>
                            <a:rPr lang="en-US" sz="2400" b="0" i="1" smtClean="0">
                              <a:latin typeface="Cambria Math" panose="02040503050406030204" pitchFamily="18" charset="0"/>
                            </a:rPr>
                          </m:ctrlPr>
                        </m:dPr>
                        <m:e>
                          <m:r>
                            <a:rPr lang="en-US" sz="2400" b="0" i="1" smtClean="0">
                              <a:latin typeface="Cambria Math" panose="02040503050406030204" pitchFamily="18" charset="0"/>
                            </a:rPr>
                            <m:t>1</m:t>
                          </m:r>
                        </m:e>
                      </m:d>
                      <m:r>
                        <a:rPr lang="en-US" sz="2400" b="0" i="1" smtClean="0">
                          <a:latin typeface="Cambria Math" panose="02040503050406030204" pitchFamily="18" charset="0"/>
                        </a:rPr>
                        <m:t> </m:t>
                      </m:r>
                      <m:sSubSup>
                        <m:sSubSupPr>
                          <m:ctrlPr>
                            <a:rPr lang="en-US" sz="2400" i="1">
                              <a:latin typeface="Cambria Math" panose="02040503050406030204" pitchFamily="18" charset="0"/>
                            </a:rPr>
                          </m:ctrlPr>
                        </m:sSubSupPr>
                        <m:e>
                          <m:r>
                            <a:rPr lang="en-US" sz="2400" i="1">
                              <a:latin typeface="Cambria Math" panose="02040503050406030204" pitchFamily="18" charset="0"/>
                            </a:rPr>
                            <m:t>𝑦</m:t>
                          </m:r>
                        </m:e>
                        <m:sub>
                          <m:r>
                            <a:rPr lang="en-US" sz="2400" i="1">
                              <a:latin typeface="Cambria Math" panose="02040503050406030204" pitchFamily="18" charset="0"/>
                            </a:rPr>
                            <m:t>1</m:t>
                          </m:r>
                          <m:r>
                            <a:rPr lang="en-US" sz="2400" i="1">
                              <a:latin typeface="Cambria Math" panose="02040503050406030204" pitchFamily="18" charset="0"/>
                            </a:rPr>
                            <m:t>𝑖</m:t>
                          </m:r>
                        </m:sub>
                        <m:sup>
                          <m:r>
                            <a:rPr lang="en-US" sz="2400" i="1">
                              <a:latin typeface="Cambria Math" panose="02040503050406030204" pitchFamily="18" charset="0"/>
                            </a:rPr>
                            <m:t>∗</m:t>
                          </m:r>
                        </m:sup>
                      </m:sSubSup>
                      <m:r>
                        <a:rPr lang="en-US" sz="2400" i="1">
                          <a:latin typeface="Cambria Math" panose="02040503050406030204" pitchFamily="18" charset="0"/>
                        </a:rPr>
                        <m:t>=</m:t>
                      </m:r>
                      <m:sSubSup>
                        <m:sSubSupPr>
                          <m:ctrlPr>
                            <a:rPr lang="en-US" sz="2400" i="1">
                              <a:latin typeface="Cambria Math" panose="02040503050406030204" pitchFamily="18" charset="0"/>
                            </a:rPr>
                          </m:ctrlPr>
                        </m:sSubSupPr>
                        <m:e>
                          <m:r>
                            <a:rPr lang="en-US" sz="2400" b="1" i="1">
                              <a:latin typeface="Cambria Math" panose="02040503050406030204" pitchFamily="18" charset="0"/>
                            </a:rPr>
                            <m:t>𝒙</m:t>
                          </m:r>
                        </m:e>
                        <m:sub>
                          <m:r>
                            <a:rPr lang="en-US" sz="2400" i="1">
                              <a:latin typeface="Cambria Math" panose="02040503050406030204" pitchFamily="18" charset="0"/>
                            </a:rPr>
                            <m:t>1</m:t>
                          </m:r>
                          <m:r>
                            <a:rPr lang="en-US" sz="2400" i="1">
                              <a:latin typeface="Cambria Math" panose="02040503050406030204" pitchFamily="18" charset="0"/>
                            </a:rPr>
                            <m:t>𝑖</m:t>
                          </m:r>
                        </m:sub>
                        <m:sup>
                          <m:r>
                            <a:rPr lang="en-US" sz="2400" i="1">
                              <a:latin typeface="Cambria Math" panose="02040503050406030204" pitchFamily="18" charset="0"/>
                            </a:rPr>
                            <m:t>𝑇</m:t>
                          </m:r>
                        </m:sup>
                      </m:sSubSup>
                      <m:sSub>
                        <m:sSubPr>
                          <m:ctrlPr>
                            <a:rPr lang="en-US" sz="2400" i="1">
                              <a:latin typeface="Cambria Math" panose="02040503050406030204" pitchFamily="18" charset="0"/>
                            </a:rPr>
                          </m:ctrlPr>
                        </m:sSubPr>
                        <m:e>
                          <m:r>
                            <a:rPr lang="en-US" sz="2400" i="1">
                              <a:latin typeface="Cambria Math" panose="02040503050406030204" pitchFamily="18" charset="0"/>
                            </a:rPr>
                            <m:t>𝛽</m:t>
                          </m:r>
                        </m:e>
                        <m:sub>
                          <m:r>
                            <a:rPr lang="en-US" sz="2400" i="1">
                              <a:latin typeface="Cambria Math" panose="02040503050406030204" pitchFamily="18" charset="0"/>
                            </a:rPr>
                            <m:t>1</m:t>
                          </m:r>
                        </m:sub>
                      </m:sSub>
                      <m:r>
                        <a:rPr lang="en-US" sz="2400" i="1">
                          <a:latin typeface="Cambria Math" panose="02040503050406030204" pitchFamily="18" charset="0"/>
                        </a:rPr>
                        <m:t>+</m:t>
                      </m:r>
                      <m:sSub>
                        <m:sSubPr>
                          <m:ctrlPr>
                            <a:rPr lang="en-US" sz="2400" i="1">
                              <a:latin typeface="Cambria Math" panose="02040503050406030204" pitchFamily="18" charset="0"/>
                            </a:rPr>
                          </m:ctrlPr>
                        </m:sSubPr>
                        <m:e>
                          <m:r>
                            <a:rPr lang="en-US" sz="2400" i="1">
                              <a:latin typeface="Cambria Math" panose="02040503050406030204" pitchFamily="18" charset="0"/>
                            </a:rPr>
                            <m:t>𝑒</m:t>
                          </m:r>
                        </m:e>
                        <m:sub>
                          <m:r>
                            <a:rPr lang="en-US" sz="2400" i="1">
                              <a:latin typeface="Cambria Math" panose="02040503050406030204" pitchFamily="18" charset="0"/>
                            </a:rPr>
                            <m:t>1</m:t>
                          </m:r>
                          <m:r>
                            <a:rPr lang="en-US" sz="2400" i="1">
                              <a:latin typeface="Cambria Math" panose="02040503050406030204" pitchFamily="18" charset="0"/>
                            </a:rPr>
                            <m:t>𝑖</m:t>
                          </m:r>
                        </m:sub>
                      </m:sSub>
                    </m:oMath>
                  </m:oMathPara>
                </a14:m>
                <a:endParaRPr lang="en-US" sz="2400" dirty="0">
                  <a:latin typeface="Calibri" panose="020F0502020204030204" pitchFamily="34" charset="0"/>
                  <a:cs typeface="Calibri" panose="020F0502020204030204" pitchFamily="34" charset="0"/>
                </a:endParaRPr>
              </a:p>
              <a:p>
                <a:pPr marL="0" indent="0">
                  <a:buNone/>
                </a:pPr>
                <a:endParaRPr lang="en-US" sz="2400" dirty="0">
                  <a:latin typeface="Calibri" panose="020F0502020204030204" pitchFamily="34" charset="0"/>
                  <a:cs typeface="Calibri" panose="020F0502020204030204" pitchFamily="34" charset="0"/>
                </a:endParaRPr>
              </a:p>
              <a:p>
                <a:pPr marL="0" indent="0">
                  <a:buNone/>
                </a:pPr>
                <a14:m>
                  <m:oMathPara xmlns:m="http://schemas.openxmlformats.org/officeDocument/2006/math">
                    <m:oMathParaPr>
                      <m:jc m:val="left"/>
                    </m:oMathParaPr>
                    <m:oMath xmlns:m="http://schemas.openxmlformats.org/officeDocument/2006/math">
                      <m:d>
                        <m:dPr>
                          <m:ctrlPr>
                            <a:rPr lang="en-US" sz="2400" b="0" i="1" smtClean="0">
                              <a:latin typeface="Cambria Math" panose="02040503050406030204" pitchFamily="18" charset="0"/>
                            </a:rPr>
                          </m:ctrlPr>
                        </m:dPr>
                        <m:e>
                          <m:r>
                            <a:rPr lang="en-US" sz="2400" b="0" i="1" smtClean="0">
                              <a:latin typeface="Cambria Math" panose="02040503050406030204" pitchFamily="18" charset="0"/>
                            </a:rPr>
                            <m:t>2</m:t>
                          </m:r>
                        </m:e>
                      </m:d>
                      <m:r>
                        <a:rPr lang="en-US" sz="2400" b="0" i="1" smtClean="0">
                          <a:latin typeface="Cambria Math" panose="02040503050406030204" pitchFamily="18" charset="0"/>
                        </a:rPr>
                        <m:t> </m:t>
                      </m:r>
                      <m:sSubSup>
                        <m:sSubSupPr>
                          <m:ctrlPr>
                            <a:rPr lang="en-US" sz="2400" i="1">
                              <a:latin typeface="Cambria Math" panose="02040503050406030204" pitchFamily="18" charset="0"/>
                            </a:rPr>
                          </m:ctrlPr>
                        </m:sSubSupPr>
                        <m:e>
                          <m:r>
                            <a:rPr lang="en-US" sz="2400" i="1">
                              <a:latin typeface="Cambria Math" panose="02040503050406030204" pitchFamily="18" charset="0"/>
                            </a:rPr>
                            <m:t>𝑦</m:t>
                          </m:r>
                        </m:e>
                        <m:sub>
                          <m:r>
                            <a:rPr lang="en-US" sz="2400" i="1">
                              <a:latin typeface="Cambria Math" panose="02040503050406030204" pitchFamily="18" charset="0"/>
                            </a:rPr>
                            <m:t>2</m:t>
                          </m:r>
                          <m:r>
                            <a:rPr lang="en-US" sz="2400" i="1">
                              <a:latin typeface="Cambria Math" panose="02040503050406030204" pitchFamily="18" charset="0"/>
                            </a:rPr>
                            <m:t>𝑖</m:t>
                          </m:r>
                        </m:sub>
                        <m:sup>
                          <m:r>
                            <a:rPr lang="en-US" sz="2400" i="1">
                              <a:latin typeface="Cambria Math" panose="02040503050406030204" pitchFamily="18" charset="0"/>
                            </a:rPr>
                            <m:t>∗</m:t>
                          </m:r>
                        </m:sup>
                      </m:sSubSup>
                      <m:r>
                        <a:rPr lang="en-US" sz="2400" i="1">
                          <a:latin typeface="Cambria Math" panose="02040503050406030204" pitchFamily="18" charset="0"/>
                        </a:rPr>
                        <m:t>=</m:t>
                      </m:r>
                      <m:sSubSup>
                        <m:sSubSupPr>
                          <m:ctrlPr>
                            <a:rPr lang="en-US" sz="2400" i="1">
                              <a:latin typeface="Cambria Math" panose="02040503050406030204" pitchFamily="18" charset="0"/>
                            </a:rPr>
                          </m:ctrlPr>
                        </m:sSubSupPr>
                        <m:e>
                          <m:r>
                            <a:rPr lang="en-US" sz="2400" b="1" i="1">
                              <a:latin typeface="Cambria Math" panose="02040503050406030204" pitchFamily="18" charset="0"/>
                            </a:rPr>
                            <m:t>𝒙</m:t>
                          </m:r>
                        </m:e>
                        <m:sub>
                          <m:r>
                            <a:rPr lang="en-US" sz="2400" i="1">
                              <a:latin typeface="Cambria Math" panose="02040503050406030204" pitchFamily="18" charset="0"/>
                            </a:rPr>
                            <m:t>2</m:t>
                          </m:r>
                          <m:r>
                            <a:rPr lang="en-US" sz="2400" i="1">
                              <a:latin typeface="Cambria Math" panose="02040503050406030204" pitchFamily="18" charset="0"/>
                            </a:rPr>
                            <m:t>𝑖</m:t>
                          </m:r>
                        </m:sub>
                        <m:sup>
                          <m:r>
                            <a:rPr lang="en-US" sz="2400" i="1">
                              <a:latin typeface="Cambria Math" panose="02040503050406030204" pitchFamily="18" charset="0"/>
                            </a:rPr>
                            <m:t>𝑇</m:t>
                          </m:r>
                        </m:sup>
                      </m:sSubSup>
                      <m:sSub>
                        <m:sSubPr>
                          <m:ctrlPr>
                            <a:rPr lang="en-US" sz="2400" i="1">
                              <a:latin typeface="Cambria Math" panose="02040503050406030204" pitchFamily="18" charset="0"/>
                            </a:rPr>
                          </m:ctrlPr>
                        </m:sSubPr>
                        <m:e>
                          <m:r>
                            <a:rPr lang="en-US" sz="2400" i="1">
                              <a:latin typeface="Cambria Math" panose="02040503050406030204" pitchFamily="18" charset="0"/>
                            </a:rPr>
                            <m:t>𝛽</m:t>
                          </m:r>
                        </m:e>
                        <m:sub>
                          <m:r>
                            <a:rPr lang="en-US" sz="2400" i="1">
                              <a:latin typeface="Cambria Math" panose="02040503050406030204" pitchFamily="18" charset="0"/>
                            </a:rPr>
                            <m:t>2</m:t>
                          </m:r>
                        </m:sub>
                      </m:sSub>
                      <m:r>
                        <a:rPr lang="en-US" sz="2400" i="1">
                          <a:latin typeface="Cambria Math" panose="02040503050406030204" pitchFamily="18" charset="0"/>
                        </a:rPr>
                        <m:t>+</m:t>
                      </m:r>
                      <m:sSub>
                        <m:sSubPr>
                          <m:ctrlPr>
                            <a:rPr lang="en-US" sz="2400" i="1">
                              <a:latin typeface="Cambria Math" panose="02040503050406030204" pitchFamily="18" charset="0"/>
                            </a:rPr>
                          </m:ctrlPr>
                        </m:sSubPr>
                        <m:e>
                          <m:r>
                            <a:rPr lang="en-US" sz="2400" i="1">
                              <a:latin typeface="Cambria Math" panose="02040503050406030204" pitchFamily="18" charset="0"/>
                            </a:rPr>
                            <m:t>𝑒</m:t>
                          </m:r>
                        </m:e>
                        <m:sub>
                          <m:r>
                            <a:rPr lang="en-US" sz="2400" i="1">
                              <a:latin typeface="Cambria Math" panose="02040503050406030204" pitchFamily="18" charset="0"/>
                            </a:rPr>
                            <m:t>2</m:t>
                          </m:r>
                          <m:r>
                            <a:rPr lang="en-US" sz="2400" i="1">
                              <a:latin typeface="Cambria Math" panose="02040503050406030204" pitchFamily="18" charset="0"/>
                            </a:rPr>
                            <m:t>𝑖</m:t>
                          </m:r>
                        </m:sub>
                      </m:sSub>
                    </m:oMath>
                  </m:oMathPara>
                </a14:m>
                <a:endParaRPr lang="en-US" sz="2400" dirty="0">
                  <a:latin typeface="Calibri" panose="020F0502020204030204" pitchFamily="34" charset="0"/>
                  <a:cs typeface="Calibri" panose="020F0502020204030204" pitchFamily="34" charset="0"/>
                </a:endParaRPr>
              </a:p>
              <a:p>
                <a:pPr marL="0" indent="0">
                  <a:buNone/>
                </a:pPr>
                <a:endParaRPr lang="en-US" sz="2400" dirty="0">
                  <a:latin typeface="Calibri" panose="020F0502020204030204" pitchFamily="34" charset="0"/>
                  <a:cs typeface="Calibri" panose="020F0502020204030204" pitchFamily="34" charset="0"/>
                </a:endParaRPr>
              </a:p>
              <a:p>
                <a:pPr marL="0" indent="0">
                  <a:buNone/>
                </a:pPr>
                <a14:m>
                  <m:oMath xmlns:m="http://schemas.openxmlformats.org/officeDocument/2006/math">
                    <m:sSubSup>
                      <m:sSubSupPr>
                        <m:ctrlPr>
                          <a:rPr lang="en-US" sz="2400" i="1">
                            <a:latin typeface="Cambria Math" panose="02040503050406030204" pitchFamily="18" charset="0"/>
                          </a:rPr>
                        </m:ctrlPr>
                      </m:sSubSupPr>
                      <m:e>
                        <m:r>
                          <a:rPr lang="en-US" sz="2400" i="1">
                            <a:latin typeface="Cambria Math" panose="02040503050406030204" pitchFamily="18" charset="0"/>
                          </a:rPr>
                          <m:t>𝑦</m:t>
                        </m:r>
                      </m:e>
                      <m:sub>
                        <m:r>
                          <a:rPr lang="en-US" sz="2400" i="1">
                            <a:latin typeface="Cambria Math" panose="02040503050406030204" pitchFamily="18" charset="0"/>
                          </a:rPr>
                          <m:t>1</m:t>
                        </m:r>
                        <m:r>
                          <a:rPr lang="en-US" sz="2400" i="1">
                            <a:latin typeface="Cambria Math" panose="02040503050406030204" pitchFamily="18" charset="0"/>
                          </a:rPr>
                          <m:t>𝑖</m:t>
                        </m:r>
                      </m:sub>
                      <m:sup>
                        <m:r>
                          <a:rPr lang="en-US" sz="2400" i="1">
                            <a:latin typeface="Cambria Math" panose="02040503050406030204" pitchFamily="18" charset="0"/>
                          </a:rPr>
                          <m:t>∗</m:t>
                        </m:r>
                      </m:sup>
                    </m:sSubSup>
                    <m:sSubSup>
                      <m:sSubSupPr>
                        <m:ctrlPr>
                          <a:rPr lang="en-US" sz="2400" i="1">
                            <a:latin typeface="Cambria Math" panose="02040503050406030204" pitchFamily="18" charset="0"/>
                          </a:rPr>
                        </m:ctrlPr>
                      </m:sSubSupPr>
                      <m:e>
                        <m:r>
                          <a:rPr lang="en-US" sz="2400" b="0" i="1" smtClean="0">
                            <a:latin typeface="Cambria Math" panose="02040503050406030204" pitchFamily="18" charset="0"/>
                          </a:rPr>
                          <m:t> &amp;  </m:t>
                        </m:r>
                        <m:r>
                          <a:rPr lang="en-US" sz="2400" i="1">
                            <a:latin typeface="Cambria Math" panose="02040503050406030204" pitchFamily="18" charset="0"/>
                          </a:rPr>
                          <m:t>𝑦</m:t>
                        </m:r>
                      </m:e>
                      <m:sub>
                        <m:r>
                          <a:rPr lang="en-US" sz="2400" i="1">
                            <a:latin typeface="Cambria Math" panose="02040503050406030204" pitchFamily="18" charset="0"/>
                          </a:rPr>
                          <m:t>2</m:t>
                        </m:r>
                        <m:r>
                          <a:rPr lang="en-US" sz="2400" i="1">
                            <a:latin typeface="Cambria Math" panose="02040503050406030204" pitchFamily="18" charset="0"/>
                          </a:rPr>
                          <m:t>𝑖</m:t>
                        </m:r>
                      </m:sub>
                      <m:sup>
                        <m:r>
                          <a:rPr lang="en-US" sz="2400" i="1">
                            <a:latin typeface="Cambria Math" panose="02040503050406030204" pitchFamily="18" charset="0"/>
                          </a:rPr>
                          <m:t>∗</m:t>
                        </m:r>
                      </m:sup>
                    </m:sSubSup>
                  </m:oMath>
                </a14:m>
                <a:r>
                  <a:rPr lang="en-US" sz="2400" dirty="0">
                    <a:latin typeface="Calibri" panose="020F0502020204030204" pitchFamily="34" charset="0"/>
                    <a:cs typeface="Calibri" panose="020F0502020204030204" pitchFamily="34" charset="0"/>
                  </a:rPr>
                  <a:t>= unobserved latent variables (quantitative variables)</a:t>
                </a:r>
              </a:p>
              <a:p>
                <a:pPr marL="0" indent="0">
                  <a:buNone/>
                </a:pPr>
                <a14:m>
                  <m:oMath xmlns:m="http://schemas.openxmlformats.org/officeDocument/2006/math">
                    <m:sSubSup>
                      <m:sSubSupPr>
                        <m:ctrlPr>
                          <a:rPr lang="en-US" sz="2400" i="1">
                            <a:latin typeface="Cambria Math" panose="02040503050406030204" pitchFamily="18" charset="0"/>
                          </a:rPr>
                        </m:ctrlPr>
                      </m:sSubSupPr>
                      <m:e>
                        <m:r>
                          <a:rPr lang="en-US" sz="2400" b="1" i="1">
                            <a:latin typeface="Cambria Math" panose="02040503050406030204" pitchFamily="18" charset="0"/>
                          </a:rPr>
                          <m:t>𝒙</m:t>
                        </m:r>
                      </m:e>
                      <m:sub>
                        <m:r>
                          <a:rPr lang="en-US" sz="2400" i="1">
                            <a:latin typeface="Cambria Math" panose="02040503050406030204" pitchFamily="18" charset="0"/>
                          </a:rPr>
                          <m:t>1</m:t>
                        </m:r>
                        <m:r>
                          <a:rPr lang="en-US" sz="2400" i="1">
                            <a:latin typeface="Cambria Math" panose="02040503050406030204" pitchFamily="18" charset="0"/>
                          </a:rPr>
                          <m:t>𝑖</m:t>
                        </m:r>
                      </m:sub>
                      <m:sup>
                        <m:r>
                          <a:rPr lang="en-US" sz="2400" i="1">
                            <a:latin typeface="Cambria Math" panose="02040503050406030204" pitchFamily="18" charset="0"/>
                          </a:rPr>
                          <m:t>𝑇</m:t>
                        </m:r>
                      </m:sup>
                    </m:sSubSup>
                  </m:oMath>
                </a14:m>
                <a:r>
                  <a:rPr lang="en-US" sz="2400" dirty="0">
                    <a:latin typeface="Calibri" panose="020F0502020204030204" pitchFamily="34" charset="0"/>
                    <a:cs typeface="Calibri" panose="020F0502020204030204" pitchFamily="34" charset="0"/>
                  </a:rPr>
                  <a:t> &amp; </a:t>
                </a:r>
                <a14:m>
                  <m:oMath xmlns:m="http://schemas.openxmlformats.org/officeDocument/2006/math">
                    <m:sSubSup>
                      <m:sSubSupPr>
                        <m:ctrlPr>
                          <a:rPr lang="en-US" sz="2400" i="1">
                            <a:latin typeface="Cambria Math" panose="02040503050406030204" pitchFamily="18" charset="0"/>
                          </a:rPr>
                        </m:ctrlPr>
                      </m:sSubSupPr>
                      <m:e>
                        <m:r>
                          <a:rPr lang="en-US" sz="2400" b="1" i="1">
                            <a:latin typeface="Cambria Math" panose="02040503050406030204" pitchFamily="18" charset="0"/>
                          </a:rPr>
                          <m:t>𝒙</m:t>
                        </m:r>
                      </m:e>
                      <m:sub>
                        <m:r>
                          <a:rPr lang="en-US" sz="2400" i="1">
                            <a:latin typeface="Cambria Math" panose="02040503050406030204" pitchFamily="18" charset="0"/>
                          </a:rPr>
                          <m:t>2</m:t>
                        </m:r>
                        <m:r>
                          <a:rPr lang="en-US" sz="2400" i="1">
                            <a:latin typeface="Cambria Math" panose="02040503050406030204" pitchFamily="18" charset="0"/>
                          </a:rPr>
                          <m:t>𝑖</m:t>
                        </m:r>
                      </m:sub>
                      <m:sup>
                        <m:r>
                          <a:rPr lang="en-US" sz="2400" i="1">
                            <a:latin typeface="Cambria Math" panose="02040503050406030204" pitchFamily="18" charset="0"/>
                          </a:rPr>
                          <m:t>𝑇</m:t>
                        </m:r>
                      </m:sup>
                    </m:sSubSup>
                  </m:oMath>
                </a14:m>
                <a:r>
                  <a:rPr lang="en-US" sz="2400" dirty="0">
                    <a:latin typeface="Calibri" panose="020F0502020204030204" pitchFamily="34" charset="0"/>
                    <a:cs typeface="Calibri" panose="020F0502020204030204" pitchFamily="34" charset="0"/>
                  </a:rPr>
                  <a:t> fully observed exogenous variables; </a:t>
                </a:r>
                <a14:m>
                  <m:oMath xmlns:m="http://schemas.openxmlformats.org/officeDocument/2006/math">
                    <m:r>
                      <m:rPr>
                        <m:sty m:val="p"/>
                      </m:rPr>
                      <a:rPr lang="en-US" sz="2400" b="0" i="0" smtClean="0">
                        <a:latin typeface="Cambria Math" panose="02040503050406030204" pitchFamily="18" charset="0"/>
                      </a:rPr>
                      <m:t>dimensions</m:t>
                    </m:r>
                    <m:r>
                      <a:rPr lang="en-US" sz="2400" b="0" i="0" smtClean="0">
                        <a:latin typeface="Cambria Math" panose="02040503050406030204" pitchFamily="18" charset="0"/>
                      </a:rPr>
                      <m:t> </m:t>
                    </m:r>
                    <m:sSub>
                      <m:sSubPr>
                        <m:ctrlPr>
                          <a:rPr lang="en-US" sz="2400" i="1">
                            <a:latin typeface="Cambria Math" panose="02040503050406030204" pitchFamily="18" charset="0"/>
                          </a:rPr>
                        </m:ctrlPr>
                      </m:sSubPr>
                      <m:e>
                        <m:r>
                          <a:rPr lang="en-US" sz="2400" i="1">
                            <a:latin typeface="Cambria Math" panose="02040503050406030204" pitchFamily="18" charset="0"/>
                          </a:rPr>
                          <m:t>𝑝</m:t>
                        </m:r>
                      </m:e>
                      <m:sub>
                        <m:r>
                          <a:rPr lang="en-US" sz="2400" i="1">
                            <a:latin typeface="Cambria Math" panose="02040503050406030204" pitchFamily="18" charset="0"/>
                          </a:rPr>
                          <m:t>1</m:t>
                        </m:r>
                      </m:sub>
                    </m:sSub>
                  </m:oMath>
                </a14:m>
                <a:r>
                  <a:rPr lang="en-US" sz="2400" dirty="0">
                    <a:latin typeface="Calibri" panose="020F0502020204030204" pitchFamily="34" charset="0"/>
                    <a:cs typeface="Calibri" panose="020F0502020204030204" pitchFamily="34" charset="0"/>
                  </a:rPr>
                  <a:t> and </a:t>
                </a:r>
                <a14:m>
                  <m:oMath xmlns:m="http://schemas.openxmlformats.org/officeDocument/2006/math">
                    <m:sSub>
                      <m:sSubPr>
                        <m:ctrlPr>
                          <a:rPr lang="en-US" sz="2400" i="1">
                            <a:latin typeface="Cambria Math" panose="02040503050406030204" pitchFamily="18" charset="0"/>
                          </a:rPr>
                        </m:ctrlPr>
                      </m:sSubPr>
                      <m:e>
                        <m:r>
                          <a:rPr lang="en-US" sz="2400" i="1">
                            <a:latin typeface="Cambria Math" panose="02040503050406030204" pitchFamily="18" charset="0"/>
                          </a:rPr>
                          <m:t>𝑝</m:t>
                        </m:r>
                      </m:e>
                      <m:sub>
                        <m:r>
                          <a:rPr lang="en-US" sz="2400" i="1">
                            <a:latin typeface="Cambria Math" panose="02040503050406030204" pitchFamily="18" charset="0"/>
                          </a:rPr>
                          <m:t>2</m:t>
                        </m:r>
                      </m:sub>
                    </m:sSub>
                  </m:oMath>
                </a14:m>
                <a:r>
                  <a:rPr lang="en-US" sz="2400" dirty="0">
                    <a:latin typeface="Calibri" panose="020F0502020204030204" pitchFamily="34" charset="0"/>
                    <a:cs typeface="Calibri" panose="020F0502020204030204" pitchFamily="34" charset="0"/>
                  </a:rPr>
                  <a:t> </a:t>
                </a:r>
              </a:p>
              <a:p>
                <a:pPr marL="0" indent="0">
                  <a:buNone/>
                </a:pPr>
                <a14:m>
                  <m:oMath xmlns:m="http://schemas.openxmlformats.org/officeDocument/2006/math">
                    <m:d>
                      <m:dPr>
                        <m:ctrlPr>
                          <a:rPr lang="en-US" sz="2400" i="1">
                            <a:latin typeface="Cambria Math" panose="02040503050406030204" pitchFamily="18" charset="0"/>
                          </a:rPr>
                        </m:ctrlPr>
                      </m:dPr>
                      <m:e>
                        <m:sSub>
                          <m:sSubPr>
                            <m:ctrlPr>
                              <a:rPr lang="en-US" sz="2400" i="1">
                                <a:latin typeface="Cambria Math" panose="02040503050406030204" pitchFamily="18" charset="0"/>
                              </a:rPr>
                            </m:ctrlPr>
                          </m:sSubPr>
                          <m:e>
                            <m:r>
                              <a:rPr lang="en-US" sz="2400" i="1">
                                <a:latin typeface="Cambria Math" panose="02040503050406030204" pitchFamily="18" charset="0"/>
                              </a:rPr>
                              <m:t>𝑒</m:t>
                            </m:r>
                          </m:e>
                          <m:sub>
                            <m:r>
                              <a:rPr lang="en-US" sz="2400" i="1">
                                <a:latin typeface="Cambria Math" panose="02040503050406030204" pitchFamily="18" charset="0"/>
                              </a:rPr>
                              <m:t>1</m:t>
                            </m:r>
                            <m:r>
                              <a:rPr lang="en-US" sz="2400" i="1">
                                <a:latin typeface="Cambria Math" panose="02040503050406030204" pitchFamily="18" charset="0"/>
                              </a:rPr>
                              <m:t>𝑖</m:t>
                            </m:r>
                          </m:sub>
                        </m:sSub>
                        <m:r>
                          <a:rPr lang="en-US" sz="2400" i="1">
                            <a:latin typeface="Cambria Math" panose="02040503050406030204" pitchFamily="18" charset="0"/>
                          </a:rPr>
                          <m:t>,</m:t>
                        </m:r>
                        <m:sSub>
                          <m:sSubPr>
                            <m:ctrlPr>
                              <a:rPr lang="en-US" sz="2400" i="1">
                                <a:latin typeface="Cambria Math" panose="02040503050406030204" pitchFamily="18" charset="0"/>
                              </a:rPr>
                            </m:ctrlPr>
                          </m:sSubPr>
                          <m:e>
                            <m:r>
                              <a:rPr lang="en-US" sz="2400" i="1">
                                <a:latin typeface="Cambria Math" panose="02040503050406030204" pitchFamily="18" charset="0"/>
                              </a:rPr>
                              <m:t>𝑒</m:t>
                            </m:r>
                          </m:e>
                          <m:sub>
                            <m:r>
                              <a:rPr lang="en-US" sz="2400" i="1">
                                <a:latin typeface="Cambria Math" panose="02040503050406030204" pitchFamily="18" charset="0"/>
                              </a:rPr>
                              <m:t>2</m:t>
                            </m:r>
                            <m:r>
                              <a:rPr lang="en-US" sz="2400" i="1">
                                <a:latin typeface="Cambria Math" panose="02040503050406030204" pitchFamily="18" charset="0"/>
                              </a:rPr>
                              <m:t>𝑖</m:t>
                            </m:r>
                          </m:sub>
                        </m:sSub>
                      </m:e>
                    </m:d>
                  </m:oMath>
                </a14:m>
                <a:r>
                  <a:rPr lang="en-US" sz="2400" dirty="0">
                    <a:latin typeface="Calibri" panose="020F0502020204030204" pitchFamily="34" charset="0"/>
                    <a:cs typeface="Calibri" panose="020F0502020204030204" pitchFamily="34" charset="0"/>
                  </a:rPr>
                  <a:t> ~ bivariate normal with </a:t>
                </a:r>
                <a14:m>
                  <m:oMath xmlns:m="http://schemas.openxmlformats.org/officeDocument/2006/math">
                    <m:sSubSup>
                      <m:sSubSupPr>
                        <m:ctrlPr>
                          <a:rPr lang="en-US" sz="2400" i="1">
                            <a:latin typeface="Cambria Math" panose="02040503050406030204" pitchFamily="18" charset="0"/>
                          </a:rPr>
                        </m:ctrlPr>
                      </m:sSubSupPr>
                      <m:e>
                        <m:r>
                          <a:rPr lang="en-US" sz="2400" i="1">
                            <a:latin typeface="Cambria Math" panose="02040503050406030204" pitchFamily="18" charset="0"/>
                          </a:rPr>
                          <m:t>𝜎</m:t>
                        </m:r>
                      </m:e>
                      <m:sub>
                        <m:r>
                          <a:rPr lang="en-US" sz="2400" i="1">
                            <a:latin typeface="Cambria Math" panose="02040503050406030204" pitchFamily="18" charset="0"/>
                          </a:rPr>
                          <m:t>1</m:t>
                        </m:r>
                      </m:sub>
                      <m:sup>
                        <m:r>
                          <a:rPr lang="en-US" sz="2400" i="1">
                            <a:latin typeface="Cambria Math" panose="02040503050406030204" pitchFamily="18" charset="0"/>
                          </a:rPr>
                          <m:t>2</m:t>
                        </m:r>
                      </m:sup>
                    </m:sSubSup>
                    <m:r>
                      <a:rPr lang="en-US" sz="2400" i="1">
                        <a:latin typeface="Cambria Math" panose="02040503050406030204" pitchFamily="18" charset="0"/>
                      </a:rPr>
                      <m:t>=1</m:t>
                    </m:r>
                  </m:oMath>
                </a14:m>
                <a:r>
                  <a:rPr lang="en-US" sz="2400" dirty="0">
                    <a:latin typeface="Calibri" panose="020F0502020204030204" pitchFamily="34" charset="0"/>
                    <a:cs typeface="Calibri" panose="020F0502020204030204" pitchFamily="34" charset="0"/>
                  </a:rPr>
                  <a:t>, </a:t>
                </a:r>
                <a14:m>
                  <m:oMath xmlns:m="http://schemas.openxmlformats.org/officeDocument/2006/math">
                    <m:sSubSup>
                      <m:sSubSupPr>
                        <m:ctrlPr>
                          <a:rPr lang="en-US" sz="2400" i="1">
                            <a:latin typeface="Cambria Math" panose="02040503050406030204" pitchFamily="18" charset="0"/>
                          </a:rPr>
                        </m:ctrlPr>
                      </m:sSubSupPr>
                      <m:e>
                        <m:r>
                          <a:rPr lang="en-US" sz="2400" i="1">
                            <a:latin typeface="Cambria Math" panose="02040503050406030204" pitchFamily="18" charset="0"/>
                          </a:rPr>
                          <m:t>𝜎</m:t>
                        </m:r>
                      </m:e>
                      <m:sub>
                        <m:r>
                          <a:rPr lang="en-US" sz="2400" i="1">
                            <a:latin typeface="Cambria Math" panose="02040503050406030204" pitchFamily="18" charset="0"/>
                          </a:rPr>
                          <m:t>2</m:t>
                        </m:r>
                      </m:sub>
                      <m:sup>
                        <m:r>
                          <a:rPr lang="en-US" sz="2400" i="1">
                            <a:latin typeface="Cambria Math" panose="02040503050406030204" pitchFamily="18" charset="0"/>
                          </a:rPr>
                          <m:t>2</m:t>
                        </m:r>
                      </m:sup>
                    </m:sSubSup>
                  </m:oMath>
                </a14:m>
                <a:r>
                  <a:rPr lang="en-US" sz="2400" dirty="0">
                    <a:latin typeface="Calibri" panose="020F0502020204030204" pitchFamily="34" charset="0"/>
                    <a:cs typeface="Calibri" panose="020F0502020204030204" pitchFamily="34" charset="0"/>
                  </a:rPr>
                  <a:t> and correlation </a:t>
                </a:r>
                <a14:m>
                  <m:oMath xmlns:m="http://schemas.openxmlformats.org/officeDocument/2006/math">
                    <m:r>
                      <a:rPr lang="en-US" sz="2400" i="1">
                        <a:latin typeface="Cambria Math" panose="02040503050406030204" pitchFamily="18" charset="0"/>
                      </a:rPr>
                      <m:t>𝜌</m:t>
                    </m:r>
                  </m:oMath>
                </a14:m>
                <a:r>
                  <a:rPr lang="en-US" sz="2400" dirty="0">
                    <a:latin typeface="Calibri" panose="020F0502020204030204" pitchFamily="34" charset="0"/>
                    <a:cs typeface="Calibri" panose="020F0502020204030204" pitchFamily="34" charset="0"/>
                  </a:rPr>
                  <a:t>. </a:t>
                </a:r>
              </a:p>
              <a:p>
                <a:pPr marL="0" indent="0">
                  <a:buNone/>
                </a:pPr>
                <a:endParaRPr lang="en-US" sz="2400" dirty="0">
                  <a:latin typeface="Calibri" panose="020F0502020204030204" pitchFamily="34" charset="0"/>
                  <a:cs typeface="Calibri" panose="020F0502020204030204" pitchFamily="34" charset="0"/>
                </a:endParaRPr>
              </a:p>
              <a:p>
                <a:pPr marL="0" indent="0">
                  <a:buNone/>
                </a:pPr>
                <a:r>
                  <a:rPr lang="en-US" sz="2400" dirty="0">
                    <a:latin typeface="Calibri" panose="020F0502020204030204" pitchFamily="34" charset="0"/>
                    <a:cs typeface="Calibri" panose="020F0502020204030204" pitchFamily="34" charset="0"/>
                  </a:rPr>
                  <a:t>We let </a:t>
                </a:r>
                <a14:m>
                  <m:oMath xmlns:m="http://schemas.openxmlformats.org/officeDocument/2006/math">
                    <m:sSubSup>
                      <m:sSubSupPr>
                        <m:ctrlPr>
                          <a:rPr lang="en-US" sz="2400" i="1">
                            <a:latin typeface="Cambria Math" panose="02040503050406030204" pitchFamily="18" charset="0"/>
                          </a:rPr>
                        </m:ctrlPr>
                      </m:sSubSupPr>
                      <m:e>
                        <m:r>
                          <a:rPr lang="en-US" sz="2400" i="1">
                            <a:latin typeface="Cambria Math" panose="02040503050406030204" pitchFamily="18" charset="0"/>
                          </a:rPr>
                          <m:t>𝜎</m:t>
                        </m:r>
                      </m:e>
                      <m:sub>
                        <m:r>
                          <a:rPr lang="en-US" sz="2400" i="1">
                            <a:latin typeface="Cambria Math" panose="02040503050406030204" pitchFamily="18" charset="0"/>
                          </a:rPr>
                          <m:t>1</m:t>
                        </m:r>
                      </m:sub>
                      <m:sup>
                        <m:r>
                          <a:rPr lang="en-US" sz="2400" i="1">
                            <a:latin typeface="Cambria Math" panose="02040503050406030204" pitchFamily="18" charset="0"/>
                          </a:rPr>
                          <m:t>2</m:t>
                        </m:r>
                      </m:sup>
                    </m:sSubSup>
                    <m:r>
                      <a:rPr lang="en-US" sz="2400" i="1">
                        <a:latin typeface="Cambria Math" panose="02040503050406030204" pitchFamily="18" charset="0"/>
                      </a:rPr>
                      <m:t>=1</m:t>
                    </m:r>
                  </m:oMath>
                </a14:m>
                <a:r>
                  <a:rPr lang="en-US" sz="2400" dirty="0">
                    <a:latin typeface="Calibri" panose="020F0502020204030204" pitchFamily="34" charset="0"/>
                    <a:cs typeface="Calibri" panose="020F0502020204030204" pitchFamily="34" charset="0"/>
                  </a:rPr>
                  <a:t> to ensure the joint likelihood is identifiable. </a:t>
                </a:r>
              </a:p>
              <a:p>
                <a:pPr marL="0" indent="0">
                  <a:buNone/>
                </a:pPr>
                <a:endParaRPr lang="en-US" dirty="0"/>
              </a:p>
              <a:p>
                <a:pPr marL="0" indent="0">
                  <a:buNone/>
                </a:pP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646111" y="1110126"/>
                <a:ext cx="10899778" cy="5301183"/>
              </a:xfrm>
              <a:blipFill>
                <a:blip r:embed="rId2"/>
                <a:stretch>
                  <a:fillRect l="-895" t="-920" b="-690"/>
                </a:stretch>
              </a:blipFill>
            </p:spPr>
            <p:txBody>
              <a:bodyPr/>
              <a:lstStyle/>
              <a:p>
                <a:r>
                  <a:rPr lang="en-US">
                    <a:noFill/>
                  </a:rPr>
                  <a:t> </a:t>
                </a:r>
              </a:p>
            </p:txBody>
          </p:sp>
        </mc:Fallback>
      </mc:AlternateContent>
    </p:spTree>
    <p:extLst>
      <p:ext uri="{BB962C8B-B14F-4D97-AF65-F5344CB8AC3E}">
        <p14:creationId xmlns:p14="http://schemas.microsoft.com/office/powerpoint/2010/main" val="19850205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98013"/>
          </a:xfrm>
        </p:spPr>
        <p:txBody>
          <a:bodyPr/>
          <a:lstStyle/>
          <a:p>
            <a:r>
              <a:rPr lang="en-US" b="1" dirty="0">
                <a:latin typeface="+mn-lt"/>
              </a:rPr>
              <a:t>Set Up</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646111" y="1367437"/>
                <a:ext cx="10498967" cy="2851591"/>
              </a:xfrm>
            </p:spPr>
            <p:txBody>
              <a:bodyPr>
                <a:normAutofit fontScale="92500" lnSpcReduction="20000"/>
              </a:bodyPr>
              <a:lstStyle/>
              <a:p>
                <a:pPr marL="0" indent="0">
                  <a:buNone/>
                </a:pPr>
                <a:r>
                  <a:rPr lang="en-US" sz="2600" dirty="0">
                    <a:latin typeface="Calibri" panose="020F0502020204030204" pitchFamily="34" charset="0"/>
                    <a:cs typeface="Calibri" panose="020F0502020204030204" pitchFamily="34" charset="0"/>
                  </a:rPr>
                  <a:t>Suppose we </a:t>
                </a:r>
                <a:r>
                  <a:rPr lang="en-US" sz="2600" b="1" dirty="0">
                    <a:latin typeface="Calibri" panose="020F0502020204030204" pitchFamily="34" charset="0"/>
                    <a:cs typeface="Calibri" panose="020F0502020204030204" pitchFamily="34" charset="0"/>
                  </a:rPr>
                  <a:t>observe</a:t>
                </a:r>
                <a:r>
                  <a:rPr lang="en-US" sz="2600" dirty="0">
                    <a:latin typeface="Calibri" panose="020F0502020204030204" pitchFamily="34" charset="0"/>
                    <a:cs typeface="Calibri" panose="020F0502020204030204" pitchFamily="34" charset="0"/>
                  </a:rPr>
                  <a:t> </a:t>
                </a:r>
                <a14:m>
                  <m:oMath xmlns:m="http://schemas.openxmlformats.org/officeDocument/2006/math">
                    <m:sSub>
                      <m:sSubPr>
                        <m:ctrlPr>
                          <a:rPr lang="en-US" sz="2600" b="1" i="1">
                            <a:latin typeface="Cambria Math" panose="02040503050406030204" pitchFamily="18" charset="0"/>
                          </a:rPr>
                        </m:ctrlPr>
                      </m:sSubPr>
                      <m:e>
                        <m:r>
                          <a:rPr lang="en-US" sz="2600" b="1" i="1">
                            <a:latin typeface="Cambria Math" panose="02040503050406030204" pitchFamily="18" charset="0"/>
                          </a:rPr>
                          <m:t>𝒚</m:t>
                        </m:r>
                      </m:e>
                      <m:sub>
                        <m:r>
                          <a:rPr lang="en-US" sz="2600" b="1" i="1">
                            <a:latin typeface="Cambria Math" panose="02040503050406030204" pitchFamily="18" charset="0"/>
                          </a:rPr>
                          <m:t>𝟏</m:t>
                        </m:r>
                        <m:r>
                          <a:rPr lang="en-US" sz="2600" b="1" i="1">
                            <a:latin typeface="Cambria Math" panose="02040503050406030204" pitchFamily="18" charset="0"/>
                          </a:rPr>
                          <m:t>𝒊</m:t>
                        </m:r>
                      </m:sub>
                    </m:sSub>
                  </m:oMath>
                </a14:m>
                <a:r>
                  <a:rPr lang="en-US" sz="2600" b="1" dirty="0">
                    <a:latin typeface="Calibri" panose="020F0502020204030204" pitchFamily="34" charset="0"/>
                    <a:cs typeface="Calibri" panose="020F0502020204030204" pitchFamily="34" charset="0"/>
                  </a:rPr>
                  <a:t> (indicator) and </a:t>
                </a:r>
                <a14:m>
                  <m:oMath xmlns:m="http://schemas.openxmlformats.org/officeDocument/2006/math">
                    <m:sSub>
                      <m:sSubPr>
                        <m:ctrlPr>
                          <a:rPr lang="en-US" sz="2600" b="1" i="1">
                            <a:latin typeface="Cambria Math" panose="02040503050406030204" pitchFamily="18" charset="0"/>
                          </a:rPr>
                        </m:ctrlPr>
                      </m:sSubPr>
                      <m:e>
                        <m:r>
                          <a:rPr lang="en-US" sz="2600" b="1" i="1">
                            <a:latin typeface="Cambria Math" panose="02040503050406030204" pitchFamily="18" charset="0"/>
                          </a:rPr>
                          <m:t>𝒚</m:t>
                        </m:r>
                      </m:e>
                      <m:sub>
                        <m:r>
                          <a:rPr lang="en-US" sz="2600" b="1" i="1">
                            <a:latin typeface="Cambria Math" panose="02040503050406030204" pitchFamily="18" charset="0"/>
                          </a:rPr>
                          <m:t>𝟐</m:t>
                        </m:r>
                        <m:r>
                          <a:rPr lang="en-US" sz="2600" b="1" i="1">
                            <a:latin typeface="Cambria Math" panose="02040503050406030204" pitchFamily="18" charset="0"/>
                          </a:rPr>
                          <m:t>𝒊</m:t>
                        </m:r>
                      </m:sub>
                    </m:sSub>
                  </m:oMath>
                </a14:m>
                <a:r>
                  <a:rPr lang="en-US" sz="2600" b="1" dirty="0">
                    <a:latin typeface="Calibri" panose="020F0502020204030204" pitchFamily="34" charset="0"/>
                    <a:cs typeface="Calibri" panose="020F0502020204030204" pitchFamily="34" charset="0"/>
                  </a:rPr>
                  <a:t> (outcome) </a:t>
                </a:r>
                <a:r>
                  <a:rPr lang="en-US" sz="2600" dirty="0">
                    <a:latin typeface="Calibri" panose="020F0502020204030204" pitchFamily="34" charset="0"/>
                    <a:cs typeface="Calibri" panose="020F0502020204030204" pitchFamily="34" charset="0"/>
                  </a:rPr>
                  <a:t>with:</a:t>
                </a:r>
              </a:p>
              <a:p>
                <a:pPr marL="0" indent="0">
                  <a:buNone/>
                </a:pPr>
                <a:endParaRPr lang="en-US" sz="2600" i="1" dirty="0">
                  <a:latin typeface="Calibri" panose="020F0502020204030204" pitchFamily="34" charset="0"/>
                  <a:cs typeface="Calibri" panose="020F0502020204030204" pitchFamily="34" charset="0"/>
                </a:endParaRPr>
              </a:p>
              <a:p>
                <a:pPr marL="0" indent="0">
                  <a:buNone/>
                </a:pPr>
                <a14:m>
                  <m:oMathPara xmlns:m="http://schemas.openxmlformats.org/officeDocument/2006/math">
                    <m:oMathParaPr>
                      <m:jc m:val="left"/>
                    </m:oMathParaPr>
                    <m:oMath xmlns:m="http://schemas.openxmlformats.org/officeDocument/2006/math">
                      <m:sSub>
                        <m:sSubPr>
                          <m:ctrlPr>
                            <a:rPr lang="en-US" sz="2600" i="1">
                              <a:latin typeface="Cambria Math" panose="02040503050406030204" pitchFamily="18" charset="0"/>
                            </a:rPr>
                          </m:ctrlPr>
                        </m:sSubPr>
                        <m:e>
                          <m:r>
                            <a:rPr lang="en-US" sz="2600" i="1">
                              <a:latin typeface="Cambria Math" panose="02040503050406030204" pitchFamily="18" charset="0"/>
                            </a:rPr>
                            <m:t>𝑦</m:t>
                          </m:r>
                        </m:e>
                        <m:sub>
                          <m:r>
                            <a:rPr lang="en-US" sz="2600" i="1">
                              <a:latin typeface="Cambria Math" panose="02040503050406030204" pitchFamily="18" charset="0"/>
                            </a:rPr>
                            <m:t>1</m:t>
                          </m:r>
                          <m:r>
                            <a:rPr lang="en-US" sz="2600" i="1">
                              <a:latin typeface="Cambria Math" panose="02040503050406030204" pitchFamily="18" charset="0"/>
                            </a:rPr>
                            <m:t>𝑖</m:t>
                          </m:r>
                        </m:sub>
                      </m:sSub>
                      <m:r>
                        <a:rPr lang="en-US" sz="2600" i="1">
                          <a:latin typeface="Cambria Math" panose="02040503050406030204" pitchFamily="18" charset="0"/>
                        </a:rPr>
                        <m:t>=</m:t>
                      </m:r>
                      <m:r>
                        <a:rPr lang="en-US" sz="2600" i="1">
                          <a:latin typeface="Cambria Math" panose="02040503050406030204" pitchFamily="18" charset="0"/>
                        </a:rPr>
                        <m:t>𝐼</m:t>
                      </m:r>
                      <m:r>
                        <a:rPr lang="en-US" sz="2600" i="1">
                          <a:latin typeface="Cambria Math" panose="02040503050406030204" pitchFamily="18" charset="0"/>
                        </a:rPr>
                        <m:t>(</m:t>
                      </m:r>
                      <m:sSubSup>
                        <m:sSubSupPr>
                          <m:ctrlPr>
                            <a:rPr lang="en-US" sz="2600" i="1">
                              <a:latin typeface="Cambria Math" panose="02040503050406030204" pitchFamily="18" charset="0"/>
                            </a:rPr>
                          </m:ctrlPr>
                        </m:sSubSupPr>
                        <m:e>
                          <m:r>
                            <a:rPr lang="en-US" sz="2600" i="1">
                              <a:latin typeface="Cambria Math" panose="02040503050406030204" pitchFamily="18" charset="0"/>
                            </a:rPr>
                            <m:t>𝑦</m:t>
                          </m:r>
                        </m:e>
                        <m:sub>
                          <m:r>
                            <a:rPr lang="en-US" sz="2600" i="1">
                              <a:latin typeface="Cambria Math" panose="02040503050406030204" pitchFamily="18" charset="0"/>
                            </a:rPr>
                            <m:t>1</m:t>
                          </m:r>
                          <m:r>
                            <a:rPr lang="en-US" sz="2600" i="1">
                              <a:latin typeface="Cambria Math" panose="02040503050406030204" pitchFamily="18" charset="0"/>
                            </a:rPr>
                            <m:t>𝑖</m:t>
                          </m:r>
                        </m:sub>
                        <m:sup>
                          <m:r>
                            <a:rPr lang="en-US" sz="2600" i="1">
                              <a:latin typeface="Cambria Math" panose="02040503050406030204" pitchFamily="18" charset="0"/>
                            </a:rPr>
                            <m:t>∗</m:t>
                          </m:r>
                        </m:sup>
                      </m:sSubSup>
                      <m:r>
                        <a:rPr lang="en-US" sz="2600" i="1">
                          <a:latin typeface="Cambria Math" panose="02040503050406030204" pitchFamily="18" charset="0"/>
                        </a:rPr>
                        <m:t>&gt;0)</m:t>
                      </m:r>
                    </m:oMath>
                  </m:oMathPara>
                </a14:m>
                <a:endParaRPr lang="en-US" sz="2600" i="1" dirty="0">
                  <a:latin typeface="Calibri" panose="020F0502020204030204" pitchFamily="34" charset="0"/>
                  <a:cs typeface="Calibri" panose="020F0502020204030204" pitchFamily="34" charset="0"/>
                </a:endParaRPr>
              </a:p>
              <a:p>
                <a:pPr marL="0" indent="0">
                  <a:buNone/>
                </a:pPr>
                <a:endParaRPr lang="en-US" sz="2600" i="1" dirty="0">
                  <a:latin typeface="Calibri" panose="020F0502020204030204" pitchFamily="34" charset="0"/>
                  <a:cs typeface="Calibri" panose="020F0502020204030204" pitchFamily="34" charset="0"/>
                </a:endParaRPr>
              </a:p>
              <a:p>
                <a:pPr marL="0" indent="0">
                  <a:buNone/>
                </a:pPr>
                <a14:m>
                  <m:oMathPara xmlns:m="http://schemas.openxmlformats.org/officeDocument/2006/math">
                    <m:oMathParaPr>
                      <m:jc m:val="left"/>
                    </m:oMathParaPr>
                    <m:oMath xmlns:m="http://schemas.openxmlformats.org/officeDocument/2006/math">
                      <m:sSub>
                        <m:sSubPr>
                          <m:ctrlPr>
                            <a:rPr lang="en-US" sz="2600" i="1">
                              <a:latin typeface="Cambria Math" panose="02040503050406030204" pitchFamily="18" charset="0"/>
                            </a:rPr>
                          </m:ctrlPr>
                        </m:sSubPr>
                        <m:e>
                          <m:r>
                            <a:rPr lang="en-US" sz="2600" i="1">
                              <a:latin typeface="Cambria Math" panose="02040503050406030204" pitchFamily="18" charset="0"/>
                            </a:rPr>
                            <m:t>𝑦</m:t>
                          </m:r>
                        </m:e>
                        <m:sub>
                          <m:r>
                            <a:rPr lang="en-US" sz="2600" i="1">
                              <a:latin typeface="Cambria Math" panose="02040503050406030204" pitchFamily="18" charset="0"/>
                            </a:rPr>
                            <m:t>2</m:t>
                          </m:r>
                          <m:r>
                            <a:rPr lang="en-US" sz="2600" i="1">
                              <a:latin typeface="Cambria Math" panose="02040503050406030204" pitchFamily="18" charset="0"/>
                            </a:rPr>
                            <m:t>𝑖</m:t>
                          </m:r>
                        </m:sub>
                      </m:sSub>
                      <m:r>
                        <a:rPr lang="en-US" sz="2600" i="1">
                          <a:latin typeface="Cambria Math" panose="02040503050406030204" pitchFamily="18" charset="0"/>
                        </a:rPr>
                        <m:t>=</m:t>
                      </m:r>
                      <m:sSubSup>
                        <m:sSubSupPr>
                          <m:ctrlPr>
                            <a:rPr lang="en-US" sz="2600" i="1">
                              <a:latin typeface="Cambria Math" panose="02040503050406030204" pitchFamily="18" charset="0"/>
                            </a:rPr>
                          </m:ctrlPr>
                        </m:sSubSupPr>
                        <m:e>
                          <m:r>
                            <a:rPr lang="en-US" sz="2600" i="1">
                              <a:latin typeface="Cambria Math" panose="02040503050406030204" pitchFamily="18" charset="0"/>
                            </a:rPr>
                            <m:t>𝑦</m:t>
                          </m:r>
                        </m:e>
                        <m:sub>
                          <m:r>
                            <a:rPr lang="en-US" sz="2600" i="1">
                              <a:latin typeface="Cambria Math" panose="02040503050406030204" pitchFamily="18" charset="0"/>
                            </a:rPr>
                            <m:t>2</m:t>
                          </m:r>
                          <m:r>
                            <a:rPr lang="en-US" sz="2600" i="1">
                              <a:latin typeface="Cambria Math" panose="02040503050406030204" pitchFamily="18" charset="0"/>
                            </a:rPr>
                            <m:t>𝑖</m:t>
                          </m:r>
                        </m:sub>
                        <m:sup>
                          <m:r>
                            <a:rPr lang="en-US" sz="2600" i="1">
                              <a:latin typeface="Cambria Math" panose="02040503050406030204" pitchFamily="18" charset="0"/>
                            </a:rPr>
                            <m:t>∗</m:t>
                          </m:r>
                        </m:sup>
                      </m:sSubSup>
                      <m:r>
                        <a:rPr lang="en-US" sz="2600" i="1">
                          <a:latin typeface="Cambria Math" panose="02040503050406030204" pitchFamily="18" charset="0"/>
                        </a:rPr>
                        <m:t>𝐼</m:t>
                      </m:r>
                      <m:r>
                        <a:rPr lang="en-US" sz="2600" i="1">
                          <a:latin typeface="Cambria Math" panose="02040503050406030204" pitchFamily="18" charset="0"/>
                        </a:rPr>
                        <m:t>(</m:t>
                      </m:r>
                      <m:sSubSup>
                        <m:sSubSupPr>
                          <m:ctrlPr>
                            <a:rPr lang="en-US" sz="2600" i="1">
                              <a:latin typeface="Cambria Math" panose="02040503050406030204" pitchFamily="18" charset="0"/>
                            </a:rPr>
                          </m:ctrlPr>
                        </m:sSubSupPr>
                        <m:e>
                          <m:r>
                            <a:rPr lang="en-US" sz="2600" i="1">
                              <a:latin typeface="Cambria Math" panose="02040503050406030204" pitchFamily="18" charset="0"/>
                            </a:rPr>
                            <m:t>𝑦</m:t>
                          </m:r>
                        </m:e>
                        <m:sub>
                          <m:r>
                            <a:rPr lang="en-US" sz="2600" b="0" i="1" smtClean="0">
                              <a:latin typeface="Cambria Math" panose="02040503050406030204" pitchFamily="18" charset="0"/>
                            </a:rPr>
                            <m:t>1</m:t>
                          </m:r>
                          <m:r>
                            <a:rPr lang="en-US" sz="2600" i="1">
                              <a:latin typeface="Cambria Math" panose="02040503050406030204" pitchFamily="18" charset="0"/>
                            </a:rPr>
                            <m:t>𝑖</m:t>
                          </m:r>
                        </m:sub>
                        <m:sup>
                          <m:r>
                            <a:rPr lang="en-US" sz="2600" i="1">
                              <a:latin typeface="Cambria Math" panose="02040503050406030204" pitchFamily="18" charset="0"/>
                            </a:rPr>
                            <m:t>∗</m:t>
                          </m:r>
                        </m:sup>
                      </m:sSubSup>
                      <m:r>
                        <a:rPr lang="en-US" sz="2600" i="1">
                          <a:latin typeface="Cambria Math" panose="02040503050406030204" pitchFamily="18" charset="0"/>
                        </a:rPr>
                        <m:t>&gt;0)</m:t>
                      </m:r>
                    </m:oMath>
                  </m:oMathPara>
                </a14:m>
                <a:endParaRPr lang="en-US" sz="2600" dirty="0">
                  <a:latin typeface="Calibri" panose="020F0502020204030204" pitchFamily="34" charset="0"/>
                  <a:cs typeface="Calibri" panose="020F0502020204030204" pitchFamily="34" charset="0"/>
                </a:endParaRPr>
              </a:p>
              <a:p>
                <a:pPr marL="0" indent="0">
                  <a:buNone/>
                </a:pPr>
                <a:endParaRPr lang="en-US" sz="2600" dirty="0">
                  <a:latin typeface="Calibri" panose="020F0502020204030204" pitchFamily="34" charset="0"/>
                  <a:cs typeface="Calibri" panose="020F0502020204030204" pitchFamily="34" charset="0"/>
                </a:endParaRPr>
              </a:p>
              <a:p>
                <a:pPr marL="0" indent="0">
                  <a:buNone/>
                </a:pPr>
                <a:r>
                  <a:rPr lang="en-US" sz="2600" dirty="0">
                    <a:latin typeface="Calibri" panose="020F0502020204030204" pitchFamily="34" charset="0"/>
                    <a:cs typeface="Calibri" panose="020F0502020204030204" pitchFamily="34" charset="0"/>
                  </a:rPr>
                  <a:t>Where </a:t>
                </a:r>
                <a14:m>
                  <m:oMath xmlns:m="http://schemas.openxmlformats.org/officeDocument/2006/math">
                    <m:r>
                      <a:rPr lang="en-US" sz="2600" i="1">
                        <a:latin typeface="Cambria Math" panose="02040503050406030204" pitchFamily="18" charset="0"/>
                      </a:rPr>
                      <m:t>𝐼</m:t>
                    </m:r>
                    <m:r>
                      <a:rPr lang="en-US" sz="2600" i="1">
                        <a:latin typeface="Cambria Math" panose="02040503050406030204" pitchFamily="18" charset="0"/>
                      </a:rPr>
                      <m:t> </m:t>
                    </m:r>
                  </m:oMath>
                </a14:m>
                <a:r>
                  <a:rPr lang="en-US" sz="2600" dirty="0">
                    <a:latin typeface="Calibri" panose="020F0502020204030204" pitchFamily="34" charset="0"/>
                    <a:cs typeface="Calibri" panose="020F0502020204030204" pitchFamily="34" charset="0"/>
                  </a:rPr>
                  <a:t>is the indicator variable and the parameter of interest is </a:t>
                </a:r>
                <a14:m>
                  <m:oMath xmlns:m="http://schemas.openxmlformats.org/officeDocument/2006/math">
                    <m:sSub>
                      <m:sSubPr>
                        <m:ctrlPr>
                          <a:rPr lang="en-US" sz="2600" i="1">
                            <a:latin typeface="Cambria Math" panose="02040503050406030204" pitchFamily="18" charset="0"/>
                          </a:rPr>
                        </m:ctrlPr>
                      </m:sSubPr>
                      <m:e>
                        <m:r>
                          <a:rPr lang="en-US" sz="2600" i="1">
                            <a:latin typeface="Cambria Math" panose="02040503050406030204" pitchFamily="18" charset="0"/>
                          </a:rPr>
                          <m:t>𝛽</m:t>
                        </m:r>
                      </m:e>
                      <m:sub>
                        <m:r>
                          <a:rPr lang="en-US" sz="2600" i="1">
                            <a:latin typeface="Cambria Math" panose="02040503050406030204" pitchFamily="18" charset="0"/>
                          </a:rPr>
                          <m:t>2</m:t>
                        </m:r>
                      </m:sub>
                    </m:sSub>
                  </m:oMath>
                </a14:m>
                <a:r>
                  <a:rPr lang="en-US" sz="2600" dirty="0">
                    <a:latin typeface="Calibri" panose="020F0502020204030204" pitchFamily="34" charset="0"/>
                    <a:cs typeface="Calibri" panose="020F0502020204030204" pitchFamily="34" charset="0"/>
                  </a:rPr>
                  <a:t>. </a:t>
                </a:r>
              </a:p>
              <a:p>
                <a:pPr marL="0" indent="0">
                  <a:buNone/>
                </a:pPr>
                <a:endParaRPr lang="en-US" dirty="0"/>
              </a:p>
              <a:p>
                <a:pPr marL="0" indent="0">
                  <a:buNone/>
                </a:pP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646111" y="1367437"/>
                <a:ext cx="10498967" cy="2851591"/>
              </a:xfrm>
              <a:blipFill>
                <a:blip r:embed="rId2"/>
                <a:stretch>
                  <a:fillRect l="-929" t="-4060" b="-2991"/>
                </a:stretch>
              </a:blipFill>
            </p:spPr>
            <p:txBody>
              <a:bodyPr/>
              <a:lstStyle/>
              <a:p>
                <a:r>
                  <a:rPr lang="en-US">
                    <a:noFill/>
                  </a:rPr>
                  <a:t> </a:t>
                </a:r>
              </a:p>
            </p:txBody>
          </p:sp>
        </mc:Fallback>
      </mc:AlternateContent>
    </p:spTree>
    <p:extLst>
      <p:ext uri="{BB962C8B-B14F-4D97-AF65-F5344CB8AC3E}">
        <p14:creationId xmlns:p14="http://schemas.microsoft.com/office/powerpoint/2010/main" val="31421643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70317"/>
            <a:ext cx="8610431" cy="722379"/>
          </a:xfrm>
        </p:spPr>
        <p:txBody>
          <a:bodyPr>
            <a:normAutofit/>
          </a:bodyPr>
          <a:lstStyle/>
          <a:p>
            <a:r>
              <a:rPr lang="en-US" sz="3200" b="1" dirty="0">
                <a:latin typeface="+mn-lt"/>
              </a:rPr>
              <a:t>Heckman Correction -Two stage procedure:</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646111" y="1389643"/>
                <a:ext cx="10870028" cy="5251241"/>
              </a:xfrm>
            </p:spPr>
            <p:txBody>
              <a:bodyPr>
                <a:normAutofit/>
              </a:bodyPr>
              <a:lstStyle/>
              <a:p>
                <a:pPr marL="0" indent="0">
                  <a:buNone/>
                </a:pPr>
                <a:r>
                  <a:rPr lang="en-US" sz="2800" b="1" dirty="0">
                    <a:latin typeface="Calibri" panose="020F0502020204030204" pitchFamily="34" charset="0"/>
                    <a:cs typeface="Calibri" panose="020F0502020204030204" pitchFamily="34" charset="0"/>
                  </a:rPr>
                  <a:t>Stage 1 – Selection Equation: </a:t>
                </a:r>
                <a:r>
                  <a:rPr lang="en-US" sz="2800" dirty="0">
                    <a:latin typeface="Calibri" panose="020F0502020204030204" pitchFamily="34" charset="0"/>
                    <a:cs typeface="Calibri" panose="020F0502020204030204" pitchFamily="34" charset="0"/>
                  </a:rPr>
                  <a:t>Estimate </a:t>
                </a:r>
                <a14:m>
                  <m:oMath xmlns:m="http://schemas.openxmlformats.org/officeDocument/2006/math">
                    <m:sSub>
                      <m:sSubPr>
                        <m:ctrlPr>
                          <a:rPr lang="en-US" sz="2800" i="1" dirty="0" smtClean="0">
                            <a:latin typeface="Cambria Math" panose="02040503050406030204" pitchFamily="18" charset="0"/>
                          </a:rPr>
                        </m:ctrlPr>
                      </m:sSubPr>
                      <m:e>
                        <m:r>
                          <a:rPr lang="en-US" sz="2800" i="1" dirty="0">
                            <a:latin typeface="Cambria Math" panose="02040503050406030204" pitchFamily="18" charset="0"/>
                          </a:rPr>
                          <m:t>𝐵</m:t>
                        </m:r>
                      </m:e>
                      <m:sub>
                        <m:r>
                          <a:rPr lang="en-US" sz="2800" b="0" i="1" dirty="0" smtClean="0">
                            <a:latin typeface="Cambria Math" panose="02040503050406030204" pitchFamily="18" charset="0"/>
                          </a:rPr>
                          <m:t>1</m:t>
                        </m:r>
                      </m:sub>
                    </m:sSub>
                  </m:oMath>
                </a14:m>
                <a:r>
                  <a:rPr lang="en-US" sz="2800" dirty="0">
                    <a:latin typeface="Calibri" panose="020F0502020204030204" pitchFamily="34" charset="0"/>
                    <a:cs typeface="Calibri" panose="020F0502020204030204" pitchFamily="34" charset="0"/>
                  </a:rPr>
                  <a:t> using </a:t>
                </a:r>
                <a:r>
                  <a:rPr lang="en-US" sz="2800" b="1" dirty="0">
                    <a:latin typeface="Calibri" panose="020F0502020204030204" pitchFamily="34" charset="0"/>
                    <a:cs typeface="Calibri" panose="020F0502020204030204" pitchFamily="34" charset="0"/>
                  </a:rPr>
                  <a:t>probit model</a:t>
                </a:r>
              </a:p>
              <a:p>
                <a:pPr>
                  <a:buFont typeface="Arial" panose="020B0604020202020204" pitchFamily="34" charset="0"/>
                  <a:buChar char="•"/>
                </a:pPr>
                <a:r>
                  <a:rPr lang="en-US" sz="2800" dirty="0">
                    <a:latin typeface="Calibri" panose="020F0502020204030204" pitchFamily="34" charset="0"/>
                    <a:cs typeface="Calibri" panose="020F0502020204030204" pitchFamily="34" charset="0"/>
                  </a:rPr>
                  <a:t>Link is </a:t>
                </a:r>
                <a:r>
                  <a:rPr lang="en-US" sz="2800" b="1" u="sng" dirty="0">
                    <a:latin typeface="Calibri" panose="020F0502020204030204" pitchFamily="34" charset="0"/>
                    <a:cs typeface="Calibri" panose="020F0502020204030204" pitchFamily="34" charset="0"/>
                  </a:rPr>
                  <a:t>normal</a:t>
                </a:r>
                <a:r>
                  <a:rPr lang="en-US" sz="2800" dirty="0">
                    <a:latin typeface="Calibri" panose="020F0502020204030204" pitchFamily="34" charset="0"/>
                    <a:cs typeface="Calibri" panose="020F0502020204030204" pitchFamily="34" charset="0"/>
                  </a:rPr>
                  <a:t> denoted: </a:t>
                </a:r>
                <a14:m>
                  <m:oMath xmlns:m="http://schemas.openxmlformats.org/officeDocument/2006/math">
                    <m:sSup>
                      <m:sSupPr>
                        <m:ctrlPr>
                          <a:rPr lang="el-GR" sz="2800" i="1" dirty="0" smtClean="0">
                            <a:latin typeface="Cambria Math" panose="02040503050406030204" pitchFamily="18" charset="0"/>
                          </a:rPr>
                        </m:ctrlPr>
                      </m:sSupPr>
                      <m:e>
                        <m:r>
                          <m:rPr>
                            <m:sty m:val="p"/>
                          </m:rPr>
                          <a:rPr lang="el-GR" sz="2800" dirty="0">
                            <a:latin typeface="Cambria Math" panose="02040503050406030204" pitchFamily="18" charset="0"/>
                          </a:rPr>
                          <m:t>Φ</m:t>
                        </m:r>
                        <m:r>
                          <m:rPr>
                            <m:nor/>
                          </m:rPr>
                          <a:rPr lang="en-US" sz="2800" dirty="0">
                            <a:latin typeface="Calibri" panose="020F0502020204030204" pitchFamily="34" charset="0"/>
                            <a:cs typeface="Calibri" panose="020F0502020204030204" pitchFamily="34" charset="0"/>
                          </a:rPr>
                          <m:t> </m:t>
                        </m:r>
                      </m:e>
                      <m:sup>
                        <m:r>
                          <a:rPr lang="en-US" sz="2800" b="0" i="1" dirty="0" smtClean="0">
                            <a:latin typeface="Cambria Math" panose="02040503050406030204" pitchFamily="18" charset="0"/>
                          </a:rPr>
                          <m:t>−1</m:t>
                        </m:r>
                      </m:sup>
                    </m:sSup>
                    <m:r>
                      <a:rPr lang="en-US" sz="2800" b="0" i="1" dirty="0" smtClean="0">
                        <a:latin typeface="Cambria Math" panose="02040503050406030204" pitchFamily="18" charset="0"/>
                      </a:rPr>
                      <m:t>(</m:t>
                    </m:r>
                    <m:r>
                      <a:rPr lang="en-US" sz="2800" b="0" i="1" dirty="0" smtClean="0">
                        <a:latin typeface="Cambria Math" panose="02040503050406030204" pitchFamily="18" charset="0"/>
                      </a:rPr>
                      <m:t>𝑝</m:t>
                    </m:r>
                    <m:r>
                      <a:rPr lang="en-US" sz="2800" b="0" i="1" dirty="0" smtClean="0">
                        <a:latin typeface="Cambria Math" panose="02040503050406030204" pitchFamily="18" charset="0"/>
                      </a:rPr>
                      <m:t>)</m:t>
                    </m:r>
                  </m:oMath>
                </a14:m>
                <a:r>
                  <a:rPr lang="en-US" sz="2800" dirty="0">
                    <a:latin typeface="Calibri" panose="020F0502020204030204" pitchFamily="34" charset="0"/>
                    <a:cs typeface="Calibri" panose="020F0502020204030204" pitchFamily="34" charset="0"/>
                  </a:rPr>
                  <a:t> where p = Pr(Y=1|X)</a:t>
                </a:r>
              </a:p>
              <a:p>
                <a:pPr>
                  <a:buFont typeface="Arial" panose="020B0604020202020204" pitchFamily="34" charset="0"/>
                  <a:buChar char="•"/>
                </a:pPr>
                <a:r>
                  <a:rPr lang="en-US" sz="2800" dirty="0">
                    <a:latin typeface="Calibri" panose="020F0502020204030204" pitchFamily="34" charset="0"/>
                    <a:cs typeface="Calibri" panose="020F0502020204030204" pitchFamily="34" charset="0"/>
                  </a:rPr>
                  <a:t>Use </a:t>
                </a:r>
                <a14:m>
                  <m:oMath xmlns:m="http://schemas.openxmlformats.org/officeDocument/2006/math">
                    <m:sSub>
                      <m:sSubPr>
                        <m:ctrlPr>
                          <a:rPr lang="en-US" sz="2800" i="1" dirty="0">
                            <a:latin typeface="Cambria Math" panose="02040503050406030204" pitchFamily="18" charset="0"/>
                          </a:rPr>
                        </m:ctrlPr>
                      </m:sSubPr>
                      <m:e>
                        <m:r>
                          <a:rPr lang="en-US" sz="2800" i="1" dirty="0">
                            <a:latin typeface="Cambria Math" panose="02040503050406030204" pitchFamily="18" charset="0"/>
                          </a:rPr>
                          <m:t>𝐵</m:t>
                        </m:r>
                      </m:e>
                      <m:sub>
                        <m:r>
                          <a:rPr lang="en-US" sz="2800" i="1" dirty="0">
                            <a:latin typeface="Cambria Math" panose="02040503050406030204" pitchFamily="18" charset="0"/>
                          </a:rPr>
                          <m:t>1</m:t>
                        </m:r>
                      </m:sub>
                    </m:sSub>
                  </m:oMath>
                </a14:m>
                <a:r>
                  <a:rPr lang="en-US" sz="2800" dirty="0">
                    <a:latin typeface="Calibri" panose="020F0502020204030204" pitchFamily="34" charset="0"/>
                    <a:cs typeface="Calibri" panose="020F0502020204030204" pitchFamily="34" charset="0"/>
                  </a:rPr>
                  <a:t> values for </a:t>
                </a:r>
                <a:r>
                  <a:rPr lang="el-GR" sz="2800" dirty="0">
                    <a:latin typeface="Calibri" panose="020F0502020204030204" pitchFamily="34" charset="0"/>
                    <a:cs typeface="Calibri" panose="020F0502020204030204" pitchFamily="34" charset="0"/>
                  </a:rPr>
                  <a:t>λ</a:t>
                </a:r>
                <a:r>
                  <a:rPr lang="en-US" sz="2800" dirty="0">
                    <a:latin typeface="Calibri" panose="020F0502020204030204" pitchFamily="34" charset="0"/>
                    <a:cs typeface="Calibri" panose="020F0502020204030204" pitchFamily="34" charset="0"/>
                  </a:rPr>
                  <a:t> (Inverse Mills Ratio)</a:t>
                </a:r>
              </a:p>
              <a:p>
                <a:pPr>
                  <a:buFont typeface="Arial" panose="020B0604020202020204" pitchFamily="34" charset="0"/>
                  <a:buChar char="•"/>
                </a:pPr>
                <a:r>
                  <a:rPr lang="en-US" sz="2800" dirty="0">
                    <a:latin typeface="Calibri" panose="020F0502020204030204" pitchFamily="34" charset="0"/>
                    <a:cs typeface="Calibri" panose="020F0502020204030204" pitchFamily="34" charset="0"/>
                  </a:rPr>
                  <a:t>MLE</a:t>
                </a:r>
              </a:p>
              <a:p>
                <a:pPr marL="0" indent="0">
                  <a:buNone/>
                </a:pPr>
                <a:endParaRPr lang="en-US" sz="2800" dirty="0">
                  <a:latin typeface="Calibri" panose="020F0502020204030204" pitchFamily="34" charset="0"/>
                  <a:cs typeface="Calibri" panose="020F0502020204030204" pitchFamily="34" charset="0"/>
                </a:endParaRPr>
              </a:p>
              <a:p>
                <a:pPr marL="0" indent="0">
                  <a:buNone/>
                </a:pPr>
                <a:r>
                  <a:rPr lang="en-US" sz="2800" b="1" dirty="0">
                    <a:latin typeface="Calibri" panose="020F0502020204030204" pitchFamily="34" charset="0"/>
                    <a:cs typeface="Calibri" panose="020F0502020204030204" pitchFamily="34" charset="0"/>
                  </a:rPr>
                  <a:t>Stage 2 – Observation Equation: </a:t>
                </a:r>
                <a:r>
                  <a:rPr lang="en-US" sz="2800" dirty="0">
                    <a:latin typeface="Calibri" panose="020F0502020204030204" pitchFamily="34" charset="0"/>
                    <a:cs typeface="Calibri" panose="020F0502020204030204" pitchFamily="34" charset="0"/>
                  </a:rPr>
                  <a:t>Use these values (</a:t>
                </a:r>
                <a14:m>
                  <m:oMath xmlns:m="http://schemas.openxmlformats.org/officeDocument/2006/math">
                    <m:sSub>
                      <m:sSubPr>
                        <m:ctrlPr>
                          <a:rPr lang="en-US" sz="2800" i="1" dirty="0" smtClean="0">
                            <a:latin typeface="Cambria Math" panose="02040503050406030204" pitchFamily="18" charset="0"/>
                          </a:rPr>
                        </m:ctrlPr>
                      </m:sSubPr>
                      <m:e>
                        <m:acc>
                          <m:accPr>
                            <m:chr m:val="̂"/>
                            <m:ctrlPr>
                              <a:rPr lang="en-US" sz="2800" i="1" dirty="0">
                                <a:latin typeface="Cambria Math" panose="02040503050406030204" pitchFamily="18" charset="0"/>
                              </a:rPr>
                            </m:ctrlPr>
                          </m:accPr>
                          <m:e>
                            <m:r>
                              <a:rPr lang="en-US" sz="2800" i="1" dirty="0">
                                <a:latin typeface="Cambria Math" panose="02040503050406030204" pitchFamily="18" charset="0"/>
                              </a:rPr>
                              <m:t>𝐵</m:t>
                            </m:r>
                          </m:e>
                        </m:acc>
                      </m:e>
                      <m:sub>
                        <m:r>
                          <a:rPr lang="en-US" sz="2800" b="0" i="1" dirty="0" smtClean="0">
                            <a:latin typeface="Cambria Math" panose="02040503050406030204" pitchFamily="18" charset="0"/>
                          </a:rPr>
                          <m:t>1</m:t>
                        </m:r>
                      </m:sub>
                    </m:sSub>
                  </m:oMath>
                </a14:m>
                <a:r>
                  <a:rPr lang="en-US" sz="2800" dirty="0">
                    <a:latin typeface="Calibri" panose="020F0502020204030204" pitchFamily="34" charset="0"/>
                    <a:cs typeface="Calibri" panose="020F0502020204030204" pitchFamily="34" charset="0"/>
                  </a:rPr>
                  <a:t>and </a:t>
                </a:r>
                <a14:m>
                  <m:oMath xmlns:m="http://schemas.openxmlformats.org/officeDocument/2006/math">
                    <m:acc>
                      <m:accPr>
                        <m:chr m:val="̂"/>
                        <m:ctrlPr>
                          <a:rPr lang="en-US" sz="2800" i="1" dirty="0">
                            <a:latin typeface="Cambria Math" panose="02040503050406030204" pitchFamily="18" charset="0"/>
                          </a:rPr>
                        </m:ctrlPr>
                      </m:accPr>
                      <m:e>
                        <m:r>
                          <m:rPr>
                            <m:nor/>
                          </m:rPr>
                          <a:rPr lang="el-GR" sz="2800" dirty="0">
                            <a:latin typeface="Calibri" panose="020F0502020204030204" pitchFamily="34" charset="0"/>
                            <a:cs typeface="Calibri" panose="020F0502020204030204" pitchFamily="34" charset="0"/>
                          </a:rPr>
                          <m:t>λ</m:t>
                        </m:r>
                      </m:e>
                    </m:acc>
                  </m:oMath>
                </a14:m>
                <a:r>
                  <a:rPr lang="en-US" sz="2800" dirty="0">
                    <a:latin typeface="Calibri" panose="020F0502020204030204" pitchFamily="34" charset="0"/>
                    <a:cs typeface="Calibri" panose="020F0502020204030204" pitchFamily="34" charset="0"/>
                  </a:rPr>
                  <a:t>) in stage 1 to estimate the adjusted parameters using OLS</a:t>
                </a: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646111" y="1389643"/>
                <a:ext cx="10870028" cy="5251241"/>
              </a:xfrm>
              <a:blipFill>
                <a:blip r:embed="rId2"/>
                <a:stretch>
                  <a:fillRect l="-1178" t="-1161" r="-224"/>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EB423F29-CA89-473D-A61A-127B2708D706}"/>
              </a:ext>
            </a:extLst>
          </p:cNvPr>
          <p:cNvSpPr>
            <a:spLocks noGrp="1"/>
          </p:cNvSpPr>
          <p:nvPr>
            <p:ph type="sldNum" sz="quarter" idx="12"/>
          </p:nvPr>
        </p:nvSpPr>
        <p:spPr/>
        <p:txBody>
          <a:bodyPr/>
          <a:lstStyle/>
          <a:p>
            <a:fld id="{71A6E720-DACC-4CBD-8508-4D4592E4DB0D}" type="slidenum">
              <a:rPr lang="en-US" smtClean="0"/>
              <a:t>16</a:t>
            </a:fld>
            <a:endParaRPr lang="en-US" dirty="0"/>
          </a:p>
        </p:txBody>
      </p:sp>
    </p:spTree>
    <p:extLst>
      <p:ext uri="{BB962C8B-B14F-4D97-AF65-F5344CB8AC3E}">
        <p14:creationId xmlns:p14="http://schemas.microsoft.com/office/powerpoint/2010/main" val="779697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936695"/>
          </a:xfrm>
        </p:spPr>
        <p:txBody>
          <a:bodyPr/>
          <a:lstStyle/>
          <a:p>
            <a:r>
              <a:rPr lang="en-US" b="1" dirty="0">
                <a:latin typeface="+mn-lt"/>
              </a:rPr>
              <a:t>Heckman Correction - Specifics</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646111" y="1440356"/>
                <a:ext cx="11201332" cy="2690878"/>
              </a:xfrm>
            </p:spPr>
            <p:txBody>
              <a:bodyPr>
                <a:noAutofit/>
              </a:bodyPr>
              <a:lstStyle/>
              <a:p>
                <a:pPr marL="0" indent="0">
                  <a:buNone/>
                </a:pPr>
                <a:r>
                  <a:rPr lang="en-US" sz="2400" dirty="0">
                    <a:latin typeface="Calibri" panose="020F0502020204030204" pitchFamily="34" charset="0"/>
                    <a:cs typeface="Calibri" panose="020F0502020204030204" pitchFamily="34" charset="0"/>
                  </a:rPr>
                  <a:t>Heckman’s Procedure uses a modified regression in the second stage where:</a:t>
                </a:r>
              </a:p>
              <a:p>
                <a:pPr marL="457200" indent="-457200">
                  <a:buAutoNum type="arabicParenBoth"/>
                </a:pPr>
                <a:r>
                  <a:rPr lang="en-US" sz="2400" dirty="0">
                    <a:latin typeface="Calibri" panose="020F0502020204030204" pitchFamily="34" charset="0"/>
                    <a:cs typeface="Calibri" panose="020F0502020204030204" pitchFamily="34" charset="0"/>
                  </a:rPr>
                  <a:t> </a:t>
                </a:r>
                <a14:m>
                  <m:oMath xmlns:m="http://schemas.openxmlformats.org/officeDocument/2006/math">
                    <m:sSub>
                      <m:sSubPr>
                        <m:ctrlPr>
                          <a:rPr lang="en-US" sz="2400" i="1" smtClean="0">
                            <a:latin typeface="Cambria Math" panose="02040503050406030204" pitchFamily="18" charset="0"/>
                          </a:rPr>
                        </m:ctrlPr>
                      </m:sSubPr>
                      <m:e>
                        <m:r>
                          <m:rPr>
                            <m:sty m:val="p"/>
                          </m:rPr>
                          <a:rPr lang="en-US" sz="2400" b="0" i="0" smtClean="0">
                            <a:latin typeface="Cambria Math" panose="02040503050406030204" pitchFamily="18" charset="0"/>
                          </a:rPr>
                          <m:t>y</m:t>
                        </m:r>
                      </m:e>
                      <m:sub>
                        <m:r>
                          <a:rPr lang="en-US" sz="2400" b="0" i="0" smtClean="0">
                            <a:latin typeface="Cambria Math" panose="02040503050406030204" pitchFamily="18" charset="0"/>
                          </a:rPr>
                          <m:t>2</m:t>
                        </m:r>
                        <m:r>
                          <m:rPr>
                            <m:sty m:val="p"/>
                          </m:rPr>
                          <a:rPr lang="en-US" sz="2400" b="0" i="0" smtClean="0">
                            <a:latin typeface="Cambria Math" panose="02040503050406030204" pitchFamily="18" charset="0"/>
                          </a:rPr>
                          <m:t>i</m:t>
                        </m:r>
                      </m:sub>
                    </m:sSub>
                    <m:r>
                      <a:rPr lang="en-US" sz="2400" b="0" i="0" smtClean="0">
                        <a:latin typeface="Cambria Math" panose="02040503050406030204" pitchFamily="18" charset="0"/>
                      </a:rPr>
                      <m:t>=</m:t>
                    </m:r>
                    <m:sSubSup>
                      <m:sSubSupPr>
                        <m:ctrlPr>
                          <a:rPr lang="en-US" sz="2400" b="0" i="1" smtClean="0">
                            <a:latin typeface="Cambria Math" panose="02040503050406030204" pitchFamily="18" charset="0"/>
                          </a:rPr>
                        </m:ctrlPr>
                      </m:sSubSupPr>
                      <m:e>
                        <m:r>
                          <m:rPr>
                            <m:sty m:val="p"/>
                          </m:rPr>
                          <a:rPr lang="en-US" sz="2400" b="0" i="0" smtClean="0">
                            <a:latin typeface="Cambria Math" panose="02040503050406030204" pitchFamily="18" charset="0"/>
                          </a:rPr>
                          <m:t>x</m:t>
                        </m:r>
                      </m:e>
                      <m:sub>
                        <m:r>
                          <a:rPr lang="en-US" sz="2400" b="0" i="0" smtClean="0">
                            <a:latin typeface="Cambria Math" panose="02040503050406030204" pitchFamily="18" charset="0"/>
                          </a:rPr>
                          <m:t>2</m:t>
                        </m:r>
                        <m:r>
                          <m:rPr>
                            <m:sty m:val="p"/>
                          </m:rPr>
                          <a:rPr lang="en-US" sz="2400" b="0" i="0" smtClean="0">
                            <a:latin typeface="Cambria Math" panose="02040503050406030204" pitchFamily="18" charset="0"/>
                          </a:rPr>
                          <m:t>i</m:t>
                        </m:r>
                      </m:sub>
                      <m:sup>
                        <m:r>
                          <m:rPr>
                            <m:sty m:val="p"/>
                          </m:rPr>
                          <a:rPr lang="en-US" sz="2400" b="0" i="0" smtClean="0">
                            <a:latin typeface="Cambria Math" panose="02040503050406030204" pitchFamily="18" charset="0"/>
                          </a:rPr>
                          <m:t>T</m:t>
                        </m:r>
                      </m:sup>
                    </m:sSubSup>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ea typeface="Cambria Math" panose="02040503050406030204" pitchFamily="18" charset="0"/>
                          </a:rPr>
                          <m:t>β</m:t>
                        </m:r>
                      </m:e>
                      <m:sub>
                        <m:r>
                          <a:rPr lang="en-US" sz="2400" b="0" i="0" smtClean="0">
                            <a:latin typeface="Cambria Math" panose="02040503050406030204" pitchFamily="18" charset="0"/>
                          </a:rPr>
                          <m:t>2</m:t>
                        </m:r>
                      </m:sub>
                    </m:sSub>
                    <m:r>
                      <a:rPr lang="en-US" sz="2400" b="0" i="0" smtClean="0">
                        <a:latin typeface="Cambria Math" panose="02040503050406030204" pitchFamily="18" charset="0"/>
                      </a:rPr>
                      <m:t>+</m:t>
                    </m:r>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ea typeface="Cambria Math" panose="02040503050406030204" pitchFamily="18" charset="0"/>
                          </a:rPr>
                          <m:t>β</m:t>
                        </m:r>
                      </m:e>
                      <m:sub>
                        <m:r>
                          <m:rPr>
                            <m:sty m:val="p"/>
                          </m:rPr>
                          <a:rPr lang="el-GR" sz="2400" b="0" i="0" smtClean="0">
                            <a:latin typeface="Cambria Math" panose="02040503050406030204" pitchFamily="18" charset="0"/>
                          </a:rPr>
                          <m:t>λ</m:t>
                        </m:r>
                      </m:sub>
                    </m:sSub>
                    <m:r>
                      <m:rPr>
                        <m:sty m:val="p"/>
                      </m:rPr>
                      <a:rPr lang="el-GR" sz="2400" b="0" i="0" smtClean="0">
                        <a:latin typeface="Cambria Math" panose="02040503050406030204" pitchFamily="18" charset="0"/>
                      </a:rPr>
                      <m:t>λ</m:t>
                    </m:r>
                    <m:d>
                      <m:dPr>
                        <m:ctrlPr>
                          <a:rPr lang="en-US" sz="2400" b="0" i="1" smtClean="0">
                            <a:latin typeface="Cambria Math" panose="02040503050406030204" pitchFamily="18" charset="0"/>
                          </a:rPr>
                        </m:ctrlPr>
                      </m:dPr>
                      <m:e>
                        <m:sSubSup>
                          <m:sSubSupPr>
                            <m:ctrlPr>
                              <a:rPr lang="en-US" sz="2400" b="0" i="1" smtClean="0">
                                <a:latin typeface="Cambria Math" panose="02040503050406030204" pitchFamily="18" charset="0"/>
                              </a:rPr>
                            </m:ctrlPr>
                          </m:sSubSupPr>
                          <m:e>
                            <m:r>
                              <m:rPr>
                                <m:sty m:val="p"/>
                              </m:rPr>
                              <a:rPr lang="en-US" sz="2400" b="0" i="0" smtClean="0">
                                <a:latin typeface="Cambria Math" panose="02040503050406030204" pitchFamily="18" charset="0"/>
                              </a:rPr>
                              <m:t>x</m:t>
                            </m:r>
                          </m:e>
                          <m:sub>
                            <m:r>
                              <a:rPr lang="en-US" sz="2400" b="0" i="0" smtClean="0">
                                <a:latin typeface="Cambria Math" panose="02040503050406030204" pitchFamily="18" charset="0"/>
                              </a:rPr>
                              <m:t>1</m:t>
                            </m:r>
                            <m:r>
                              <m:rPr>
                                <m:sty m:val="p"/>
                              </m:rPr>
                              <a:rPr lang="en-US" sz="2400" b="0" i="0" smtClean="0">
                                <a:latin typeface="Cambria Math" panose="02040503050406030204" pitchFamily="18" charset="0"/>
                              </a:rPr>
                              <m:t>i</m:t>
                            </m:r>
                          </m:sub>
                          <m:sup>
                            <m:r>
                              <m:rPr>
                                <m:sty m:val="p"/>
                              </m:rPr>
                              <a:rPr lang="en-US" sz="2400" b="0" i="0" smtClean="0">
                                <a:latin typeface="Cambria Math" panose="02040503050406030204" pitchFamily="18" charset="0"/>
                              </a:rPr>
                              <m:t>T</m:t>
                            </m:r>
                          </m:sup>
                        </m:sSubSup>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ea typeface="Cambria Math" panose="02040503050406030204" pitchFamily="18" charset="0"/>
                              </a:rPr>
                              <m:t>β</m:t>
                            </m:r>
                          </m:e>
                          <m:sub>
                            <m:r>
                              <a:rPr lang="en-US" sz="2400" b="0" i="0" smtClean="0">
                                <a:latin typeface="Cambria Math" panose="02040503050406030204" pitchFamily="18" charset="0"/>
                              </a:rPr>
                              <m:t>1</m:t>
                            </m:r>
                          </m:sub>
                        </m:sSub>
                      </m:e>
                    </m:d>
                    <m:r>
                      <a:rPr lang="en-US" sz="2400" b="0" i="0" smtClean="0">
                        <a:latin typeface="Cambria Math" panose="02040503050406030204" pitchFamily="18" charset="0"/>
                      </a:rPr>
                      <m:t>+</m:t>
                    </m:r>
                    <m:sSubSup>
                      <m:sSubSupPr>
                        <m:ctrlPr>
                          <a:rPr lang="en-US" sz="2400" b="0" i="1" smtClean="0">
                            <a:latin typeface="Cambria Math" panose="02040503050406030204" pitchFamily="18" charset="0"/>
                          </a:rPr>
                        </m:ctrlPr>
                      </m:sSubSupPr>
                      <m:e>
                        <m:r>
                          <m:rPr>
                            <m:sty m:val="p"/>
                          </m:rPr>
                          <a:rPr lang="en-US" sz="2400" i="0">
                            <a:latin typeface="Cambria Math" panose="02040503050406030204" pitchFamily="18" charset="0"/>
                          </a:rPr>
                          <m:t>e</m:t>
                        </m:r>
                      </m:e>
                      <m:sub>
                        <m:r>
                          <a:rPr lang="en-US" sz="2400" i="0" dirty="0">
                            <a:latin typeface="Cambria Math" panose="02040503050406030204" pitchFamily="18" charset="0"/>
                          </a:rPr>
                          <m:t>2</m:t>
                        </m:r>
                        <m:r>
                          <m:rPr>
                            <m:sty m:val="p"/>
                          </m:rPr>
                          <a:rPr lang="en-US" sz="2400" i="0" dirty="0">
                            <a:latin typeface="Cambria Math" panose="02040503050406030204" pitchFamily="18" charset="0"/>
                            <a:ea typeface="Cambria Math" panose="02040503050406030204" pitchFamily="18" charset="0"/>
                          </a:rPr>
                          <m:t>i</m:t>
                        </m:r>
                        <m:r>
                          <m:rPr>
                            <m:nor/>
                          </m:rPr>
                          <a:rPr lang="en-US" sz="2400" dirty="0">
                            <a:latin typeface="Calibri" panose="020F0502020204030204" pitchFamily="34" charset="0"/>
                            <a:cs typeface="Calibri" panose="020F0502020204030204" pitchFamily="34" charset="0"/>
                          </a:rPr>
                          <m:t> </m:t>
                        </m:r>
                      </m:sub>
                      <m:sup>
                        <m:r>
                          <a:rPr lang="en-US" sz="2400" b="0" i="0" smtClean="0">
                            <a:latin typeface="Cambria Math" panose="02040503050406030204" pitchFamily="18" charset="0"/>
                          </a:rPr>
                          <m:t>∗</m:t>
                        </m:r>
                      </m:sup>
                    </m:sSubSup>
                  </m:oMath>
                </a14:m>
                <a:endParaRPr lang="en-US" sz="2400" dirty="0">
                  <a:latin typeface="Calibri" panose="020F0502020204030204" pitchFamily="34" charset="0"/>
                  <a:cs typeface="Calibri" panose="020F0502020204030204" pitchFamily="34" charset="0"/>
                </a:endParaRPr>
              </a:p>
              <a:p>
                <a:pPr marL="0" indent="0">
                  <a:buNone/>
                </a:pPr>
                <a:endParaRPr lang="en-US" sz="2400" dirty="0">
                  <a:latin typeface="Calibri" panose="020F0502020204030204" pitchFamily="34" charset="0"/>
                  <a:cs typeface="Calibri" panose="020F0502020204030204" pitchFamily="34" charset="0"/>
                </a:endParaRPr>
              </a:p>
              <a:p>
                <a:pPr marL="0" indent="0">
                  <a:buNone/>
                </a:pPr>
                <a:r>
                  <a:rPr lang="en-US" sz="2400" b="1" dirty="0">
                    <a:latin typeface="Calibri" panose="020F0502020204030204" pitchFamily="34" charset="0"/>
                    <a:cs typeface="Calibri" panose="020F0502020204030204" pitchFamily="34" charset="0"/>
                  </a:rPr>
                  <a:t>i)</a:t>
                </a:r>
                <a:r>
                  <a:rPr lang="en-US" sz="2400" b="1" u="sng" dirty="0">
                    <a:latin typeface="Calibri" panose="020F0502020204030204" pitchFamily="34" charset="0"/>
                    <a:cs typeface="Calibri" panose="020F0502020204030204" pitchFamily="34" charset="0"/>
                    <a:sym typeface="Wingdings" panose="05000000000000000000" pitchFamily="2" charset="2"/>
                  </a:rPr>
                  <a:t> Inverse Mills Ratio </a:t>
                </a:r>
                <a:r>
                  <a:rPr lang="en-US" sz="2400" b="1" dirty="0">
                    <a:latin typeface="Calibri" panose="020F0502020204030204" pitchFamily="34" charset="0"/>
                    <a:cs typeface="Calibri" panose="020F0502020204030204" pitchFamily="34" charset="0"/>
                    <a:sym typeface="Wingdings" panose="05000000000000000000" pitchFamily="2" charset="2"/>
                  </a:rPr>
                  <a:t>(IMR):  </a:t>
                </a:r>
                <a14:m>
                  <m:oMath xmlns:m="http://schemas.openxmlformats.org/officeDocument/2006/math">
                    <m:r>
                      <m:rPr>
                        <m:sty m:val="p"/>
                      </m:rPr>
                      <a:rPr lang="el-GR" sz="2400" i="0" smtClean="0">
                        <a:latin typeface="Cambria Math" panose="02040503050406030204" pitchFamily="18" charset="0"/>
                      </a:rPr>
                      <m:t>λ</m:t>
                    </m:r>
                    <m:d>
                      <m:dPr>
                        <m:ctrlPr>
                          <a:rPr lang="en-US" sz="2400" i="1" smtClean="0">
                            <a:latin typeface="Cambria Math" panose="02040503050406030204" pitchFamily="18" charset="0"/>
                          </a:rPr>
                        </m:ctrlPr>
                      </m:dPr>
                      <m:e>
                        <m:sSubSup>
                          <m:sSubSupPr>
                            <m:ctrlPr>
                              <a:rPr lang="en-US" sz="2400" i="1">
                                <a:latin typeface="Cambria Math" panose="02040503050406030204" pitchFamily="18" charset="0"/>
                              </a:rPr>
                            </m:ctrlPr>
                          </m:sSubSupPr>
                          <m:e>
                            <m:r>
                              <m:rPr>
                                <m:sty m:val="p"/>
                              </m:rPr>
                              <a:rPr lang="en-US" sz="2400" i="0">
                                <a:latin typeface="Cambria Math" panose="02040503050406030204" pitchFamily="18" charset="0"/>
                              </a:rPr>
                              <m:t>x</m:t>
                            </m:r>
                          </m:e>
                          <m:sub>
                            <m:r>
                              <a:rPr lang="en-US" sz="2400" i="0">
                                <a:latin typeface="Cambria Math" panose="02040503050406030204" pitchFamily="18" charset="0"/>
                              </a:rPr>
                              <m:t>1</m:t>
                            </m:r>
                            <m:r>
                              <m:rPr>
                                <m:sty m:val="p"/>
                              </m:rPr>
                              <a:rPr lang="en-US" sz="2400" i="0">
                                <a:latin typeface="Cambria Math" panose="02040503050406030204" pitchFamily="18" charset="0"/>
                              </a:rPr>
                              <m:t>i</m:t>
                            </m:r>
                          </m:sub>
                          <m:sup>
                            <m:r>
                              <m:rPr>
                                <m:sty m:val="p"/>
                              </m:rPr>
                              <a:rPr lang="en-US" sz="2400" i="0">
                                <a:latin typeface="Cambria Math" panose="02040503050406030204" pitchFamily="18" charset="0"/>
                              </a:rPr>
                              <m:t>T</m:t>
                            </m:r>
                          </m:sup>
                        </m:sSubSup>
                        <m:sSub>
                          <m:sSubPr>
                            <m:ctrlPr>
                              <a:rPr lang="en-US" sz="2400" i="1">
                                <a:latin typeface="Cambria Math" panose="02040503050406030204" pitchFamily="18" charset="0"/>
                              </a:rPr>
                            </m:ctrlPr>
                          </m:sSubPr>
                          <m:e>
                            <m:r>
                              <m:rPr>
                                <m:sty m:val="p"/>
                              </m:rPr>
                              <a:rPr lang="en-US" sz="2400" i="0">
                                <a:latin typeface="Cambria Math" panose="02040503050406030204" pitchFamily="18" charset="0"/>
                                <a:ea typeface="Cambria Math" panose="02040503050406030204" pitchFamily="18" charset="0"/>
                              </a:rPr>
                              <m:t>β</m:t>
                            </m:r>
                          </m:e>
                          <m:sub>
                            <m:r>
                              <a:rPr lang="en-US" sz="2400" i="0">
                                <a:latin typeface="Cambria Math" panose="02040503050406030204" pitchFamily="18" charset="0"/>
                              </a:rPr>
                              <m:t>1</m:t>
                            </m:r>
                          </m:sub>
                        </m:sSub>
                      </m:e>
                    </m:d>
                  </m:oMath>
                </a14:m>
                <a:r>
                  <a:rPr lang="en-US" sz="2400" dirty="0">
                    <a:latin typeface="Calibri" panose="020F0502020204030204" pitchFamily="34" charset="0"/>
                    <a:cs typeface="Calibri" panose="020F0502020204030204" pitchFamily="34" charset="0"/>
                  </a:rPr>
                  <a:t> =</a:t>
                </a:r>
                <a14:m>
                  <m:oMath xmlns:m="http://schemas.openxmlformats.org/officeDocument/2006/math">
                    <m:f>
                      <m:fPr>
                        <m:ctrlPr>
                          <a:rPr lang="en-US" sz="2400" i="1" dirty="0" smtClean="0">
                            <a:latin typeface="Cambria Math" panose="02040503050406030204" pitchFamily="18" charset="0"/>
                          </a:rPr>
                        </m:ctrlPr>
                      </m:fPr>
                      <m:num>
                        <m:r>
                          <m:rPr>
                            <m:sty m:val="p"/>
                          </m:rPr>
                          <a:rPr lang="el-GR" sz="2400" dirty="0">
                            <a:latin typeface="Cambria Math" panose="02040503050406030204" pitchFamily="18" charset="0"/>
                          </a:rPr>
                          <m:t>ϕ</m:t>
                        </m:r>
                        <m:d>
                          <m:dPr>
                            <m:ctrlPr>
                              <a:rPr lang="en-US" sz="2400" i="1">
                                <a:latin typeface="Cambria Math" panose="02040503050406030204" pitchFamily="18" charset="0"/>
                              </a:rPr>
                            </m:ctrlPr>
                          </m:dPr>
                          <m:e>
                            <m:sSubSup>
                              <m:sSubSupPr>
                                <m:ctrlPr>
                                  <a:rPr lang="en-US" sz="2400" i="1">
                                    <a:latin typeface="Cambria Math" panose="02040503050406030204" pitchFamily="18" charset="0"/>
                                  </a:rPr>
                                </m:ctrlPr>
                              </m:sSubSupPr>
                              <m:e>
                                <m:r>
                                  <m:rPr>
                                    <m:sty m:val="p"/>
                                  </m:rPr>
                                  <a:rPr lang="en-US" sz="2400">
                                    <a:latin typeface="Cambria Math" panose="02040503050406030204" pitchFamily="18" charset="0"/>
                                  </a:rPr>
                                  <m:t>x</m:t>
                                </m:r>
                              </m:e>
                              <m:sub>
                                <m:r>
                                  <a:rPr lang="en-US" sz="2400">
                                    <a:latin typeface="Cambria Math" panose="02040503050406030204" pitchFamily="18" charset="0"/>
                                  </a:rPr>
                                  <m:t>1</m:t>
                                </m:r>
                                <m:r>
                                  <m:rPr>
                                    <m:sty m:val="p"/>
                                  </m:rPr>
                                  <a:rPr lang="en-US" sz="2400">
                                    <a:latin typeface="Cambria Math" panose="02040503050406030204" pitchFamily="18" charset="0"/>
                                  </a:rPr>
                                  <m:t>i</m:t>
                                </m:r>
                              </m:sub>
                              <m:sup>
                                <m:r>
                                  <m:rPr>
                                    <m:sty m:val="p"/>
                                  </m:rPr>
                                  <a:rPr lang="en-US" sz="2400">
                                    <a:latin typeface="Cambria Math" panose="02040503050406030204" pitchFamily="18" charset="0"/>
                                  </a:rPr>
                                  <m:t>T</m:t>
                                </m:r>
                              </m:sup>
                            </m:sSubSup>
                            <m:sSub>
                              <m:sSubPr>
                                <m:ctrlPr>
                                  <a:rPr lang="en-US" sz="2400" i="1">
                                    <a:latin typeface="Cambria Math" panose="02040503050406030204" pitchFamily="18" charset="0"/>
                                  </a:rPr>
                                </m:ctrlPr>
                              </m:sSubPr>
                              <m:e>
                                <m:r>
                                  <m:rPr>
                                    <m:sty m:val="p"/>
                                  </m:rPr>
                                  <a:rPr lang="en-US" sz="2400">
                                    <a:latin typeface="Cambria Math" panose="02040503050406030204" pitchFamily="18" charset="0"/>
                                    <a:ea typeface="Cambria Math" panose="02040503050406030204" pitchFamily="18" charset="0"/>
                                  </a:rPr>
                                  <m:t>β</m:t>
                                </m:r>
                              </m:e>
                              <m:sub>
                                <m:r>
                                  <a:rPr lang="en-US" sz="2400">
                                    <a:latin typeface="Cambria Math" panose="02040503050406030204" pitchFamily="18" charset="0"/>
                                  </a:rPr>
                                  <m:t>1</m:t>
                                </m:r>
                              </m:sub>
                            </m:sSub>
                          </m:e>
                        </m:d>
                      </m:num>
                      <m:den>
                        <m:r>
                          <m:rPr>
                            <m:sty m:val="p"/>
                          </m:rPr>
                          <a:rPr lang="el-GR" sz="2400">
                            <a:latin typeface="Cambria Math" panose="02040503050406030204" pitchFamily="18" charset="0"/>
                          </a:rPr>
                          <m:t>Φ</m:t>
                        </m:r>
                        <m:d>
                          <m:dPr>
                            <m:ctrlPr>
                              <a:rPr lang="en-US" sz="2400" i="1">
                                <a:latin typeface="Cambria Math" panose="02040503050406030204" pitchFamily="18" charset="0"/>
                              </a:rPr>
                            </m:ctrlPr>
                          </m:dPr>
                          <m:e>
                            <m:sSubSup>
                              <m:sSubSupPr>
                                <m:ctrlPr>
                                  <a:rPr lang="en-US" sz="2400" i="1">
                                    <a:latin typeface="Cambria Math" panose="02040503050406030204" pitchFamily="18" charset="0"/>
                                  </a:rPr>
                                </m:ctrlPr>
                              </m:sSubSupPr>
                              <m:e>
                                <m:r>
                                  <m:rPr>
                                    <m:sty m:val="p"/>
                                  </m:rPr>
                                  <a:rPr lang="en-US" sz="2400">
                                    <a:latin typeface="Cambria Math" panose="02040503050406030204" pitchFamily="18" charset="0"/>
                                  </a:rPr>
                                  <m:t>x</m:t>
                                </m:r>
                              </m:e>
                              <m:sub>
                                <m:r>
                                  <a:rPr lang="en-US" sz="2400">
                                    <a:latin typeface="Cambria Math" panose="02040503050406030204" pitchFamily="18" charset="0"/>
                                  </a:rPr>
                                  <m:t>1</m:t>
                                </m:r>
                                <m:r>
                                  <m:rPr>
                                    <m:sty m:val="p"/>
                                  </m:rPr>
                                  <a:rPr lang="en-US" sz="2400">
                                    <a:latin typeface="Cambria Math" panose="02040503050406030204" pitchFamily="18" charset="0"/>
                                  </a:rPr>
                                  <m:t>i</m:t>
                                </m:r>
                              </m:sub>
                              <m:sup>
                                <m:r>
                                  <m:rPr>
                                    <m:sty m:val="p"/>
                                  </m:rPr>
                                  <a:rPr lang="en-US" sz="2400">
                                    <a:latin typeface="Cambria Math" panose="02040503050406030204" pitchFamily="18" charset="0"/>
                                  </a:rPr>
                                  <m:t>T</m:t>
                                </m:r>
                              </m:sup>
                            </m:sSubSup>
                            <m:sSub>
                              <m:sSubPr>
                                <m:ctrlPr>
                                  <a:rPr lang="en-US" sz="2400" i="1">
                                    <a:latin typeface="Cambria Math" panose="02040503050406030204" pitchFamily="18" charset="0"/>
                                  </a:rPr>
                                </m:ctrlPr>
                              </m:sSubPr>
                              <m:e>
                                <m:r>
                                  <m:rPr>
                                    <m:sty m:val="p"/>
                                  </m:rPr>
                                  <a:rPr lang="en-US" sz="2400">
                                    <a:latin typeface="Cambria Math" panose="02040503050406030204" pitchFamily="18" charset="0"/>
                                    <a:ea typeface="Cambria Math" panose="02040503050406030204" pitchFamily="18" charset="0"/>
                                  </a:rPr>
                                  <m:t>β</m:t>
                                </m:r>
                              </m:e>
                              <m:sub>
                                <m:r>
                                  <a:rPr lang="en-US" sz="2400">
                                    <a:latin typeface="Cambria Math" panose="02040503050406030204" pitchFamily="18" charset="0"/>
                                  </a:rPr>
                                  <m:t>1</m:t>
                                </m:r>
                              </m:sub>
                            </m:sSub>
                          </m:e>
                        </m:d>
                      </m:den>
                    </m:f>
                  </m:oMath>
                </a14:m>
                <a:r>
                  <a:rPr lang="en-US" sz="2400"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sym typeface="Wingdings" panose="05000000000000000000" pitchFamily="2" charset="2"/>
                  </a:rPr>
                  <a:t> helps to capture selection bias</a:t>
                </a:r>
              </a:p>
              <a:p>
                <a:pPr marL="0" indent="0">
                  <a:buNone/>
                </a:pPr>
                <a:r>
                  <a:rPr lang="en-US" sz="2400" b="1" dirty="0">
                    <a:latin typeface="Calibri" panose="020F0502020204030204" pitchFamily="34" charset="0"/>
                    <a:ea typeface="Cambria Math" panose="02040503050406030204" pitchFamily="18" charset="0"/>
                    <a:cs typeface="Calibri" panose="020F0502020204030204" pitchFamily="34" charset="0"/>
                    <a:sym typeface="Wingdings" panose="05000000000000000000" pitchFamily="2" charset="2"/>
                  </a:rPr>
                  <a:t>𝜙 = normal pdf ; </a:t>
                </a:r>
                <a:r>
                  <a:rPr lang="el-GR" sz="2400" b="1" dirty="0">
                    <a:latin typeface="Calibri" panose="020F0502020204030204" pitchFamily="34" charset="0"/>
                    <a:ea typeface="Cambria Math" panose="02040503050406030204" pitchFamily="18" charset="0"/>
                    <a:cs typeface="Calibri" panose="020F0502020204030204" pitchFamily="34" charset="0"/>
                    <a:sym typeface="Wingdings" panose="05000000000000000000" pitchFamily="2" charset="2"/>
                  </a:rPr>
                  <a:t>Φ</a:t>
                </a:r>
                <a:r>
                  <a:rPr lang="en-US" sz="2400" b="1" dirty="0">
                    <a:latin typeface="Calibri" panose="020F0502020204030204" pitchFamily="34" charset="0"/>
                    <a:ea typeface="Cambria Math" panose="02040503050406030204" pitchFamily="18" charset="0"/>
                    <a:cs typeface="Calibri" panose="020F0502020204030204" pitchFamily="34" charset="0"/>
                    <a:sym typeface="Wingdings" panose="05000000000000000000" pitchFamily="2" charset="2"/>
                  </a:rPr>
                  <a:t> = normal CDF</a:t>
                </a:r>
              </a:p>
              <a:p>
                <a:pPr marL="0" indent="0">
                  <a:buNone/>
                </a:pPr>
                <a:endParaRPr lang="en-US" sz="2400" dirty="0">
                  <a:latin typeface="Cambria Math" panose="02040503050406030204" pitchFamily="18" charset="0"/>
                  <a:ea typeface="Cambria Math" panose="02040503050406030204" pitchFamily="18" charset="0"/>
                  <a:sym typeface="Wingdings" panose="05000000000000000000" pitchFamily="2" charset="2"/>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646111" y="1440356"/>
                <a:ext cx="11201332" cy="2690878"/>
              </a:xfrm>
              <a:blipFill>
                <a:blip r:embed="rId2"/>
                <a:stretch>
                  <a:fillRect l="-871" t="-1810" b="-8824"/>
                </a:stretch>
              </a:blipFill>
            </p:spPr>
            <p:txBody>
              <a:bodyPr/>
              <a:lstStyle/>
              <a:p>
                <a:r>
                  <a:rPr lang="en-US">
                    <a:noFill/>
                  </a:rPr>
                  <a:t> </a:t>
                </a:r>
              </a:p>
            </p:txBody>
          </p:sp>
        </mc:Fallback>
      </mc:AlternateContent>
      <p:sp>
        <p:nvSpPr>
          <p:cNvPr id="4" name="Rectangle 3">
            <a:extLst>
              <a:ext uri="{FF2B5EF4-FFF2-40B4-BE49-F238E27FC236}">
                <a16:creationId xmlns:a16="http://schemas.microsoft.com/office/drawing/2014/main" id="{DF79F48D-5A77-452E-BCB5-D685F3ED8E99}"/>
              </a:ext>
            </a:extLst>
          </p:cNvPr>
          <p:cNvSpPr/>
          <p:nvPr/>
        </p:nvSpPr>
        <p:spPr>
          <a:xfrm>
            <a:off x="2954927" y="1835776"/>
            <a:ext cx="1537560" cy="569845"/>
          </a:xfrm>
          <a:prstGeom prst="rect">
            <a:avLst/>
          </a:prstGeom>
          <a:solidFill>
            <a:srgbClr val="FFFF00">
              <a:alpha val="3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0257182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70317"/>
            <a:ext cx="11029054" cy="722379"/>
          </a:xfrm>
        </p:spPr>
        <p:txBody>
          <a:bodyPr/>
          <a:lstStyle/>
          <a:p>
            <a:r>
              <a:rPr lang="en-US" sz="3200" b="1" dirty="0">
                <a:latin typeface="+mn-lt"/>
              </a:rPr>
              <a:t>Heckman Correction for Selection Bias</a:t>
            </a:r>
          </a:p>
        </p:txBody>
      </p:sp>
      <p:sp>
        <p:nvSpPr>
          <p:cNvPr id="3" name="Content Placeholder 2"/>
          <p:cNvSpPr>
            <a:spLocks noGrp="1"/>
          </p:cNvSpPr>
          <p:nvPr>
            <p:ph idx="1"/>
          </p:nvPr>
        </p:nvSpPr>
        <p:spPr>
          <a:xfrm>
            <a:off x="646111" y="1192696"/>
            <a:ext cx="10870028" cy="5251241"/>
          </a:xfrm>
        </p:spPr>
        <p:txBody>
          <a:bodyPr>
            <a:normAutofit/>
          </a:bodyPr>
          <a:lstStyle/>
          <a:p>
            <a:pPr marL="0" indent="0">
              <a:buNone/>
            </a:pPr>
            <a:r>
              <a:rPr lang="en-US" sz="2800" dirty="0">
                <a:latin typeface="Calibri" panose="020F0502020204030204" pitchFamily="34" charset="0"/>
                <a:cs typeface="Calibri" panose="020F0502020204030204" pitchFamily="34" charset="0"/>
              </a:rPr>
              <a:t>Heckman’s model is computationally simple, however it has drawbacks:</a:t>
            </a:r>
          </a:p>
          <a:p>
            <a:pPr marL="457200" indent="-457200">
              <a:buAutoNum type="arabicParenBoth"/>
            </a:pPr>
            <a:r>
              <a:rPr lang="en-US" sz="2800" dirty="0">
                <a:latin typeface="Calibri" panose="020F0502020204030204" pitchFamily="34" charset="0"/>
                <a:cs typeface="Calibri" panose="020F0502020204030204" pitchFamily="34" charset="0"/>
              </a:rPr>
              <a:t>Assumes bivariate normal distribution – subject to bias if the data generating process is not normal (or approximately)</a:t>
            </a:r>
          </a:p>
          <a:p>
            <a:pPr marL="457200" indent="-457200">
              <a:buAutoNum type="arabicParenBoth"/>
            </a:pPr>
            <a:r>
              <a:rPr lang="en-US" sz="2800" dirty="0">
                <a:latin typeface="Calibri" panose="020F0502020204030204" pitchFamily="34" charset="0"/>
                <a:cs typeface="Calibri" panose="020F0502020204030204" pitchFamily="34" charset="0"/>
              </a:rPr>
              <a:t>Sensitive to extreme values</a:t>
            </a:r>
          </a:p>
          <a:p>
            <a:pPr marL="457200" indent="-457200">
              <a:buAutoNum type="arabicParenBoth"/>
            </a:pPr>
            <a:r>
              <a:rPr lang="en-US" sz="2800" dirty="0">
                <a:latin typeface="Calibri" panose="020F0502020204030204" pitchFamily="34" charset="0"/>
                <a:cs typeface="Calibri" panose="020F0502020204030204" pitchFamily="34" charset="0"/>
              </a:rPr>
              <a:t>Utilized for selection bias for </a:t>
            </a:r>
            <a:r>
              <a:rPr lang="en-US" sz="2800" b="1" dirty="0">
                <a:latin typeface="Calibri" panose="020F0502020204030204" pitchFamily="34" charset="0"/>
                <a:cs typeface="Calibri" panose="020F0502020204030204" pitchFamily="34" charset="0"/>
              </a:rPr>
              <a:t>truncation</a:t>
            </a:r>
          </a:p>
          <a:p>
            <a:pPr marL="457200" indent="-457200">
              <a:buAutoNum type="arabicParenBoth"/>
            </a:pPr>
            <a:r>
              <a:rPr lang="en-US" sz="2800" dirty="0">
                <a:latin typeface="Calibri" panose="020F0502020204030204" pitchFamily="34" charset="0"/>
                <a:cs typeface="Calibri" panose="020F0502020204030204" pitchFamily="34" charset="0"/>
              </a:rPr>
              <a:t>If variables in 1</a:t>
            </a:r>
            <a:r>
              <a:rPr lang="en-US" sz="2800" baseline="30000" dirty="0">
                <a:latin typeface="Calibri" panose="020F0502020204030204" pitchFamily="34" charset="0"/>
                <a:cs typeface="Calibri" panose="020F0502020204030204" pitchFamily="34" charset="0"/>
              </a:rPr>
              <a:t>st</a:t>
            </a:r>
            <a:r>
              <a:rPr lang="en-US" sz="2800" dirty="0">
                <a:latin typeface="Calibri" panose="020F0502020204030204" pitchFamily="34" charset="0"/>
                <a:cs typeface="Calibri" panose="020F0502020204030204" pitchFamily="34" charset="0"/>
              </a:rPr>
              <a:t> and 2</a:t>
            </a:r>
            <a:r>
              <a:rPr lang="en-US" sz="2800" baseline="30000" dirty="0">
                <a:latin typeface="Calibri" panose="020F0502020204030204" pitchFamily="34" charset="0"/>
                <a:cs typeface="Calibri" panose="020F0502020204030204" pitchFamily="34" charset="0"/>
              </a:rPr>
              <a:t>nd</a:t>
            </a:r>
            <a:r>
              <a:rPr lang="en-US" sz="2800" dirty="0">
                <a:latin typeface="Calibri" panose="020F0502020204030204" pitchFamily="34" charset="0"/>
                <a:cs typeface="Calibri" panose="020F0502020204030204" pitchFamily="34" charset="0"/>
              </a:rPr>
              <a:t> stage are the same, then IMR is only identified with non-linear IMR; generally require at least 1 variables in 2</a:t>
            </a:r>
            <a:r>
              <a:rPr lang="en-US" sz="2800" baseline="30000" dirty="0">
                <a:latin typeface="Calibri" panose="020F0502020204030204" pitchFamily="34" charset="0"/>
                <a:cs typeface="Calibri" panose="020F0502020204030204" pitchFamily="34" charset="0"/>
              </a:rPr>
              <a:t>nd</a:t>
            </a:r>
            <a:r>
              <a:rPr lang="en-US" sz="2800" dirty="0">
                <a:latin typeface="Calibri" panose="020F0502020204030204" pitchFamily="34" charset="0"/>
                <a:cs typeface="Calibri" panose="020F0502020204030204" pitchFamily="34" charset="0"/>
              </a:rPr>
              <a:t> stage that is not in the first stage</a:t>
            </a:r>
          </a:p>
        </p:txBody>
      </p:sp>
    </p:spTree>
    <p:extLst>
      <p:ext uri="{BB962C8B-B14F-4D97-AF65-F5344CB8AC3E}">
        <p14:creationId xmlns:p14="http://schemas.microsoft.com/office/powerpoint/2010/main" val="41716164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733" y="333965"/>
            <a:ext cx="11286534" cy="905492"/>
          </a:xfrm>
        </p:spPr>
        <p:txBody>
          <a:bodyPr>
            <a:normAutofit fontScale="90000"/>
          </a:bodyPr>
          <a:lstStyle/>
          <a:p>
            <a:r>
              <a:rPr lang="en-US" dirty="0"/>
              <a:t>Methods – Simulation Set up – As Before with Further Info</a:t>
            </a:r>
          </a:p>
        </p:txBody>
      </p:sp>
      <p:sp>
        <p:nvSpPr>
          <p:cNvPr id="4" name="Content Placeholder 3"/>
          <p:cNvSpPr>
            <a:spLocks noGrp="1"/>
          </p:cNvSpPr>
          <p:nvPr>
            <p:ph sz="half" idx="1"/>
          </p:nvPr>
        </p:nvSpPr>
        <p:spPr>
          <a:xfrm>
            <a:off x="452733" y="1348098"/>
            <a:ext cx="4396339" cy="3549826"/>
          </a:xfrm>
        </p:spPr>
        <p:txBody>
          <a:bodyPr>
            <a:normAutofit lnSpcReduction="10000"/>
          </a:bodyPr>
          <a:lstStyle/>
          <a:p>
            <a:pPr marL="0" indent="0">
              <a:buNone/>
            </a:pPr>
            <a:r>
              <a:rPr lang="en-US" sz="2400" dirty="0">
                <a:latin typeface="Calibri" panose="020F0502020204030204" pitchFamily="34" charset="0"/>
                <a:cs typeface="Calibri" panose="020F0502020204030204" pitchFamily="34" charset="0"/>
              </a:rPr>
              <a:t>We use population with N=10000.</a:t>
            </a:r>
          </a:p>
          <a:p>
            <a:pPr marL="0" indent="0">
              <a:buNone/>
            </a:pPr>
            <a:endParaRPr lang="en-US" sz="2400" dirty="0">
              <a:latin typeface="Calibri" panose="020F0502020204030204" pitchFamily="34" charset="0"/>
              <a:cs typeface="Calibri" panose="020F0502020204030204" pitchFamily="34" charset="0"/>
            </a:endParaRPr>
          </a:p>
          <a:p>
            <a:pPr marL="0" indent="0">
              <a:buNone/>
            </a:pPr>
            <a:r>
              <a:rPr lang="en-US" sz="2400" dirty="0">
                <a:latin typeface="Calibri" panose="020F0502020204030204" pitchFamily="34" charset="0"/>
                <a:cs typeface="Calibri" panose="020F0502020204030204" pitchFamily="34" charset="0"/>
              </a:rPr>
              <a:t>Use the Heckman model described above:</a:t>
            </a:r>
          </a:p>
          <a:p>
            <a:pPr marL="0" indent="0">
              <a:buNone/>
            </a:pPr>
            <a:endParaRPr lang="en-US" sz="2400" b="1" dirty="0">
              <a:latin typeface="Calibri" panose="020F0502020204030204" pitchFamily="34" charset="0"/>
              <a:cs typeface="Calibri" panose="020F0502020204030204" pitchFamily="34" charset="0"/>
            </a:endParaRPr>
          </a:p>
          <a:p>
            <a:pPr marL="0" indent="0">
              <a:buNone/>
            </a:pPr>
            <a:r>
              <a:rPr lang="en-US" sz="2400" b="1" dirty="0">
                <a:latin typeface="Calibri" panose="020F0502020204030204" pitchFamily="34" charset="0"/>
                <a:cs typeface="Calibri" panose="020F0502020204030204" pitchFamily="34" charset="0"/>
              </a:rPr>
              <a:t>Stage 1: </a:t>
            </a:r>
          </a:p>
          <a:p>
            <a:pPr marL="0" indent="0">
              <a:buNone/>
            </a:pPr>
            <a:r>
              <a:rPr lang="en-US" sz="2400" dirty="0">
                <a:latin typeface="Calibri" panose="020F0502020204030204" pitchFamily="34" charset="0"/>
                <a:cs typeface="Calibri" panose="020F0502020204030204" pitchFamily="34" charset="0"/>
              </a:rPr>
              <a:t>x1i~N(0,1)</a:t>
            </a:r>
          </a:p>
          <a:p>
            <a:pPr marL="0" indent="0">
              <a:buNone/>
            </a:pPr>
            <a:r>
              <a:rPr lang="en-US" sz="2400" dirty="0">
                <a:latin typeface="Calibri" panose="020F0502020204030204" pitchFamily="34" charset="0"/>
                <a:cs typeface="Calibri" panose="020F0502020204030204" pitchFamily="34" charset="0"/>
              </a:rPr>
              <a:t>y1i* = x1i +e1i</a:t>
            </a:r>
          </a:p>
          <a:p>
            <a:pPr marL="0" indent="0">
              <a:buNone/>
            </a:pPr>
            <a:endParaRPr lang="en-US" dirty="0"/>
          </a:p>
          <a:p>
            <a:endParaRPr lang="en-US" dirty="0"/>
          </a:p>
        </p:txBody>
      </p:sp>
      <mc:AlternateContent xmlns:mc="http://schemas.openxmlformats.org/markup-compatibility/2006">
        <mc:Choice xmlns:a14="http://schemas.microsoft.com/office/drawing/2010/main" Requires="a14">
          <p:sp>
            <p:nvSpPr>
              <p:cNvPr id="5" name="Content Placeholder 4"/>
              <p:cNvSpPr>
                <a:spLocks noGrp="1"/>
              </p:cNvSpPr>
              <p:nvPr>
                <p:ph sz="half" idx="2"/>
              </p:nvPr>
            </p:nvSpPr>
            <p:spPr>
              <a:xfrm>
                <a:off x="5618279" y="1348098"/>
                <a:ext cx="5596603" cy="4274104"/>
              </a:xfrm>
            </p:spPr>
            <p:txBody>
              <a:bodyPr>
                <a:normAutofit lnSpcReduction="10000"/>
              </a:bodyPr>
              <a:lstStyle/>
              <a:p>
                <a:pPr marL="0" indent="0">
                  <a:buNone/>
                </a:pPr>
                <a:r>
                  <a:rPr lang="en-US" sz="2000" b="1" dirty="0">
                    <a:latin typeface="Calibri" panose="020F0502020204030204" pitchFamily="34" charset="0"/>
                    <a:cs typeface="Calibri" panose="020F0502020204030204" pitchFamily="34" charset="0"/>
                  </a:rPr>
                  <a:t>Stage 2: </a:t>
                </a:r>
              </a:p>
              <a:p>
                <a:pPr marL="0" indent="0">
                  <a:buNone/>
                </a:pPr>
                <a:r>
                  <a:rPr lang="en-US" sz="2000" dirty="0">
                    <a:latin typeface="Calibri" panose="020F0502020204030204" pitchFamily="34" charset="0"/>
                    <a:cs typeface="Calibri" panose="020F0502020204030204" pitchFamily="34" charset="0"/>
                  </a:rPr>
                  <a:t>x2i~N(0,1)</a:t>
                </a:r>
              </a:p>
              <a:p>
                <a:pPr marL="0" indent="0">
                  <a:buNone/>
                </a:pPr>
                <a:endParaRPr lang="en-US" sz="2000" dirty="0">
                  <a:latin typeface="Calibri" panose="020F0502020204030204" pitchFamily="34" charset="0"/>
                  <a:cs typeface="Calibri" panose="020F0502020204030204" pitchFamily="34" charset="0"/>
                </a:endParaRPr>
              </a:p>
              <a:p>
                <a:pPr marL="0" indent="0">
                  <a:buNone/>
                </a:pPr>
                <a14:m>
                  <m:oMathPara xmlns:m="http://schemas.openxmlformats.org/officeDocument/2006/math">
                    <m:oMathParaPr>
                      <m:jc m:val="left"/>
                    </m:oMathParaPr>
                    <m:oMath xmlns:m="http://schemas.openxmlformats.org/officeDocument/2006/math">
                      <m:sSubSup>
                        <m:sSubSupPr>
                          <m:ctrlPr>
                            <a:rPr lang="en-US" sz="2000" i="1">
                              <a:latin typeface="Cambria Math" panose="02040503050406030204" pitchFamily="18" charset="0"/>
                            </a:rPr>
                          </m:ctrlPr>
                        </m:sSubSupPr>
                        <m:e>
                          <m:r>
                            <a:rPr lang="en-US" sz="2000" i="1">
                              <a:latin typeface="Cambria Math" panose="02040503050406030204" pitchFamily="18" charset="0"/>
                            </a:rPr>
                            <m:t>𝑦</m:t>
                          </m:r>
                        </m:e>
                        <m:sub>
                          <m:r>
                            <a:rPr lang="en-US" sz="2000" i="1">
                              <a:latin typeface="Cambria Math" panose="02040503050406030204" pitchFamily="18" charset="0"/>
                            </a:rPr>
                            <m:t>2</m:t>
                          </m:r>
                          <m:r>
                            <a:rPr lang="en-US" sz="2000" i="1">
                              <a:latin typeface="Cambria Math" panose="02040503050406030204" pitchFamily="18" charset="0"/>
                            </a:rPr>
                            <m:t>𝑖</m:t>
                          </m:r>
                        </m:sub>
                        <m:sup>
                          <m:r>
                            <a:rPr lang="en-US" sz="2000" i="1">
                              <a:latin typeface="Cambria Math" panose="02040503050406030204" pitchFamily="18" charset="0"/>
                            </a:rPr>
                            <m:t>∗</m:t>
                          </m:r>
                        </m:sup>
                      </m:sSubSup>
                      <m:r>
                        <a:rPr lang="en-US" sz="2000" i="1">
                          <a:latin typeface="Cambria Math" panose="02040503050406030204" pitchFamily="18" charset="0"/>
                        </a:rPr>
                        <m:t>=</m:t>
                      </m:r>
                      <m:sSubSup>
                        <m:sSubSupPr>
                          <m:ctrlPr>
                            <a:rPr lang="en-US" sz="2000" i="1">
                              <a:latin typeface="Cambria Math" panose="02040503050406030204" pitchFamily="18" charset="0"/>
                            </a:rPr>
                          </m:ctrlPr>
                        </m:sSubSupPr>
                        <m:e>
                          <m:r>
                            <a:rPr lang="en-US" sz="2000" b="1" i="1">
                              <a:latin typeface="Cambria Math" panose="02040503050406030204" pitchFamily="18" charset="0"/>
                            </a:rPr>
                            <m:t>𝒙</m:t>
                          </m:r>
                        </m:e>
                        <m:sub>
                          <m:r>
                            <a:rPr lang="en-US" sz="2000" i="1">
                              <a:latin typeface="Cambria Math" panose="02040503050406030204" pitchFamily="18" charset="0"/>
                            </a:rPr>
                            <m:t>2</m:t>
                          </m:r>
                          <m:r>
                            <a:rPr lang="en-US" sz="2000" i="1">
                              <a:latin typeface="Cambria Math" panose="02040503050406030204" pitchFamily="18" charset="0"/>
                            </a:rPr>
                            <m:t>𝑖</m:t>
                          </m:r>
                        </m:sub>
                        <m:sup>
                          <m:r>
                            <a:rPr lang="en-US" sz="2000" i="1">
                              <a:latin typeface="Cambria Math" panose="02040503050406030204" pitchFamily="18" charset="0"/>
                            </a:rPr>
                            <m:t>𝑇</m:t>
                          </m:r>
                        </m:sup>
                      </m:sSubSup>
                      <m:sSub>
                        <m:sSubPr>
                          <m:ctrlPr>
                            <a:rPr lang="en-US" sz="2000" i="1">
                              <a:latin typeface="Cambria Math" panose="02040503050406030204" pitchFamily="18" charset="0"/>
                            </a:rPr>
                          </m:ctrlPr>
                        </m:sSubPr>
                        <m:e>
                          <m:r>
                            <a:rPr lang="en-US" sz="2000" i="1">
                              <a:latin typeface="Cambria Math" panose="02040503050406030204" pitchFamily="18" charset="0"/>
                            </a:rPr>
                            <m:t>𝛽</m:t>
                          </m:r>
                        </m:e>
                        <m:sub>
                          <m:r>
                            <a:rPr lang="en-US" sz="2000" i="1">
                              <a:latin typeface="Cambria Math" panose="02040503050406030204" pitchFamily="18" charset="0"/>
                            </a:rPr>
                            <m:t>2</m:t>
                          </m:r>
                        </m:sub>
                      </m:sSub>
                      <m:r>
                        <a:rPr lang="en-US" sz="2000" i="1">
                          <a:latin typeface="Cambria Math" panose="02040503050406030204" pitchFamily="18" charset="0"/>
                        </a:rPr>
                        <m:t>+</m:t>
                      </m:r>
                      <m:sSub>
                        <m:sSubPr>
                          <m:ctrlPr>
                            <a:rPr lang="en-US" sz="2000" i="1">
                              <a:latin typeface="Cambria Math" panose="02040503050406030204" pitchFamily="18" charset="0"/>
                            </a:rPr>
                          </m:ctrlPr>
                        </m:sSubPr>
                        <m:e>
                          <m:r>
                            <a:rPr lang="en-US" sz="2000" i="1">
                              <a:latin typeface="Cambria Math" panose="02040503050406030204" pitchFamily="18" charset="0"/>
                            </a:rPr>
                            <m:t>𝑒</m:t>
                          </m:r>
                        </m:e>
                        <m:sub>
                          <m:r>
                            <a:rPr lang="en-US" sz="2000" i="1">
                              <a:latin typeface="Cambria Math" panose="02040503050406030204" pitchFamily="18" charset="0"/>
                            </a:rPr>
                            <m:t>2</m:t>
                          </m:r>
                          <m:r>
                            <a:rPr lang="en-US" sz="2000" i="1">
                              <a:latin typeface="Cambria Math" panose="02040503050406030204" pitchFamily="18" charset="0"/>
                            </a:rPr>
                            <m:t>𝑖</m:t>
                          </m:r>
                        </m:sub>
                      </m:sSub>
                    </m:oMath>
                  </m:oMathPara>
                </a14:m>
                <a:endParaRPr lang="en-US" sz="2000" dirty="0">
                  <a:latin typeface="Calibri" panose="020F0502020204030204" pitchFamily="34" charset="0"/>
                  <a:cs typeface="Calibri" panose="020F0502020204030204" pitchFamily="34" charset="0"/>
                </a:endParaRPr>
              </a:p>
              <a:p>
                <a:pPr marL="0" indent="0">
                  <a:buNone/>
                </a:pPr>
                <a:r>
                  <a:rPr lang="en-US" sz="2000" dirty="0">
                    <a:latin typeface="Calibri" panose="020F0502020204030204" pitchFamily="34" charset="0"/>
                    <a:cs typeface="Calibri" panose="020F0502020204030204" pitchFamily="34" charset="0"/>
                  </a:rPr>
                  <a:t>-e1, e2 N(0,1) with e1╨e2 and ρ =0.6 and </a:t>
                </a:r>
                <a14:m>
                  <m:oMath xmlns:m="http://schemas.openxmlformats.org/officeDocument/2006/math">
                    <m:sSubSup>
                      <m:sSubSupPr>
                        <m:ctrlPr>
                          <a:rPr lang="en-US" sz="2000" i="1">
                            <a:latin typeface="Cambria Math" panose="02040503050406030204" pitchFamily="18" charset="0"/>
                          </a:rPr>
                        </m:ctrlPr>
                      </m:sSubSupPr>
                      <m:e>
                        <m:r>
                          <a:rPr lang="en-US" sz="2000" i="1">
                            <a:latin typeface="Cambria Math" panose="02040503050406030204" pitchFamily="18" charset="0"/>
                          </a:rPr>
                          <m:t>𝜎</m:t>
                        </m:r>
                      </m:e>
                      <m:sub>
                        <m:r>
                          <a:rPr lang="en-US" sz="2000" i="1">
                            <a:latin typeface="Cambria Math" panose="02040503050406030204" pitchFamily="18" charset="0"/>
                          </a:rPr>
                          <m:t>2</m:t>
                        </m:r>
                      </m:sub>
                      <m:sup>
                        <m:r>
                          <a:rPr lang="en-US" sz="2000" i="1">
                            <a:latin typeface="Cambria Math" panose="02040503050406030204" pitchFamily="18" charset="0"/>
                          </a:rPr>
                          <m:t>2</m:t>
                        </m:r>
                      </m:sup>
                    </m:sSubSup>
                    <m:r>
                      <a:rPr lang="en-US" sz="2000" i="1">
                        <a:latin typeface="Cambria Math" panose="02040503050406030204" pitchFamily="18" charset="0"/>
                      </a:rPr>
                      <m:t>=1</m:t>
                    </m:r>
                  </m:oMath>
                </a14:m>
                <a:endParaRPr lang="en-US" sz="2000" dirty="0">
                  <a:latin typeface="Calibri" panose="020F0502020204030204" pitchFamily="34" charset="0"/>
                  <a:cs typeface="Calibri" panose="020F0502020204030204" pitchFamily="34" charset="0"/>
                </a:endParaRPr>
              </a:p>
              <a:p>
                <a:pPr marL="0" indent="0" algn="just">
                  <a:buNone/>
                </a:pPr>
                <a:endParaRPr lang="en-US" sz="2000" dirty="0">
                  <a:latin typeface="Calibri" panose="020F0502020204030204" pitchFamily="34" charset="0"/>
                  <a:cs typeface="Calibri" panose="020F0502020204030204" pitchFamily="34" charset="0"/>
                </a:endParaRPr>
              </a:p>
              <a:p>
                <a:pPr marL="0" indent="0">
                  <a:buNone/>
                </a:pPr>
                <a14:m>
                  <m:oMathPara xmlns:m="http://schemas.openxmlformats.org/officeDocument/2006/math">
                    <m:oMathParaPr>
                      <m:jc m:val="left"/>
                    </m:oMathParaPr>
                    <m:oMath xmlns:m="http://schemas.openxmlformats.org/officeDocument/2006/math">
                      <m:r>
                        <a:rPr lang="en-US" sz="2000" i="1">
                          <a:latin typeface="Cambria Math" panose="02040503050406030204" pitchFamily="18" charset="0"/>
                        </a:rPr>
                        <m:t>𝑛</m:t>
                      </m:r>
                      <m:r>
                        <a:rPr lang="en-US" sz="2000" i="1">
                          <a:latin typeface="Cambria Math" panose="02040503050406030204" pitchFamily="18" charset="0"/>
                        </a:rPr>
                        <m:t>=100, 250, 500</m:t>
                      </m:r>
                    </m:oMath>
                  </m:oMathPara>
                </a14:m>
                <a:endParaRPr lang="en-US" sz="2000" dirty="0">
                  <a:latin typeface="Calibri" panose="020F0502020204030204" pitchFamily="34" charset="0"/>
                  <a:cs typeface="Calibri" panose="020F0502020204030204" pitchFamily="34" charset="0"/>
                </a:endParaRPr>
              </a:p>
              <a:p>
                <a:pPr marL="0" indent="0">
                  <a:buNone/>
                </a:pPr>
                <a:r>
                  <a:rPr lang="en-US" sz="2000" dirty="0">
                    <a:latin typeface="Calibri" panose="020F0502020204030204" pitchFamily="34" charset="0"/>
                    <a:cs typeface="Calibri" panose="020F0502020204030204" pitchFamily="34" charset="0"/>
                  </a:rPr>
                  <a:t>Rates of Missing of roughly </a:t>
                </a:r>
                <a:r>
                  <a:rPr lang="en-US" sz="2000" b="1" dirty="0">
                    <a:latin typeface="Calibri" panose="020F0502020204030204" pitchFamily="34" charset="0"/>
                    <a:cs typeface="Calibri" panose="020F0502020204030204" pitchFamily="34" charset="0"/>
                  </a:rPr>
                  <a:t>25%, </a:t>
                </a:r>
                <a:r>
                  <a:rPr lang="en-US" sz="2000" dirty="0">
                    <a:latin typeface="Calibri" panose="020F0502020204030204" pitchFamily="34" charset="0"/>
                    <a:cs typeface="Calibri" panose="020F0502020204030204" pitchFamily="34" charset="0"/>
                  </a:rPr>
                  <a:t>40% [ missing so 60% response] (today for practice) and 60% (for home/practice)</a:t>
                </a:r>
              </a:p>
              <a:p>
                <a:pPr marL="0" indent="0">
                  <a:buNone/>
                </a:pPr>
                <a:r>
                  <a:rPr lang="en-US" sz="2000" dirty="0">
                    <a:latin typeface="Calibri" panose="020F0502020204030204" pitchFamily="34" charset="0"/>
                    <a:cs typeface="Calibri" panose="020F0502020204030204" pitchFamily="34" charset="0"/>
                  </a:rPr>
                  <a:t>To explore the correction and how it performs.</a:t>
                </a:r>
              </a:p>
            </p:txBody>
          </p:sp>
        </mc:Choice>
        <mc:Fallback>
          <p:sp>
            <p:nvSpPr>
              <p:cNvPr id="5" name="Content Placeholder 4"/>
              <p:cNvSpPr>
                <a:spLocks noGrp="1" noRot="1" noChangeAspect="1" noMove="1" noResize="1" noEditPoints="1" noAdjustHandles="1" noChangeArrowheads="1" noChangeShapeType="1" noTextEdit="1"/>
              </p:cNvSpPr>
              <p:nvPr>
                <p:ph sz="half" idx="2"/>
              </p:nvPr>
            </p:nvSpPr>
            <p:spPr>
              <a:xfrm>
                <a:off x="5618279" y="1348098"/>
                <a:ext cx="5596603" cy="4274104"/>
              </a:xfrm>
              <a:blipFill>
                <a:blip r:embed="rId2"/>
                <a:stretch>
                  <a:fillRect l="-1198" t="-1427"/>
                </a:stretch>
              </a:blipFill>
            </p:spPr>
            <p:txBody>
              <a:bodyPr/>
              <a:lstStyle/>
              <a:p>
                <a:r>
                  <a:rPr lang="en-US">
                    <a:noFill/>
                  </a:rPr>
                  <a:t> </a:t>
                </a:r>
              </a:p>
            </p:txBody>
          </p:sp>
        </mc:Fallback>
      </mc:AlternateContent>
    </p:spTree>
    <p:extLst>
      <p:ext uri="{BB962C8B-B14F-4D97-AF65-F5344CB8AC3E}">
        <p14:creationId xmlns:p14="http://schemas.microsoft.com/office/powerpoint/2010/main" val="104123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1098083"/>
            <a:ext cx="12191366" cy="17127"/>
          </a:xfrm>
          <a:custGeom>
            <a:avLst/>
            <a:gdLst/>
            <a:ahLst/>
            <a:cxnLst/>
            <a:rect l="l" t="t" r="r" b="b"/>
            <a:pathLst>
              <a:path w="12204065" h="17144">
                <a:moveTo>
                  <a:pt x="12204000" y="0"/>
                </a:moveTo>
                <a:lnTo>
                  <a:pt x="0" y="0"/>
                </a:lnTo>
                <a:lnTo>
                  <a:pt x="0" y="16918"/>
                </a:lnTo>
                <a:lnTo>
                  <a:pt x="12204000" y="16918"/>
                </a:lnTo>
                <a:lnTo>
                  <a:pt x="12204000" y="0"/>
                </a:lnTo>
                <a:close/>
              </a:path>
            </a:pathLst>
          </a:custGeom>
          <a:solidFill>
            <a:srgbClr val="006E89"/>
          </a:solidFill>
        </p:spPr>
        <p:txBody>
          <a:bodyPr wrap="square" lIns="0" tIns="0" rIns="0" bIns="0" rtlCol="0"/>
          <a:lstStyle/>
          <a:p>
            <a:endParaRPr sz="1798" dirty="0"/>
          </a:p>
        </p:txBody>
      </p:sp>
      <p:sp>
        <p:nvSpPr>
          <p:cNvPr id="4" name="object 4"/>
          <p:cNvSpPr txBox="1"/>
          <p:nvPr/>
        </p:nvSpPr>
        <p:spPr>
          <a:xfrm>
            <a:off x="351409" y="1442248"/>
            <a:ext cx="11369535" cy="4948201"/>
          </a:xfrm>
          <a:prstGeom prst="rect">
            <a:avLst/>
          </a:prstGeom>
        </p:spPr>
        <p:txBody>
          <a:bodyPr vert="horz" wrap="square" lIns="0" tIns="12687" rIns="0" bIns="0" rtlCol="0">
            <a:spAutoFit/>
          </a:bodyPr>
          <a:lstStyle/>
          <a:p>
            <a:pPr marL="342900" marR="0" lvl="0" indent="-342900">
              <a:lnSpc>
                <a:spcPct val="115000"/>
              </a:lnSpc>
              <a:spcAft>
                <a:spcPts val="800"/>
              </a:spcAft>
              <a:buFont typeface="+mj-lt"/>
              <a:buAutoNum type="arabicPeriod"/>
              <a:tabLst>
                <a:tab pos="457200" algn="l"/>
              </a:tabLst>
            </a:pPr>
            <a:r>
              <a:rPr lang="en-US" sz="1800" kern="100" dirty="0">
                <a:effectLst/>
                <a:latin typeface="Calibri" panose="020F0502020204030204" pitchFamily="34" charset="0"/>
                <a:ea typeface="Aptos" panose="020B0004020202020204" pitchFamily="34" charset="0"/>
                <a:cs typeface="Calibri" panose="020F0502020204030204" pitchFamily="34" charset="0"/>
              </a:rPr>
              <a:t>Introduction to the Problem (Selection Bias/Missing Data)</a:t>
            </a:r>
          </a:p>
          <a:p>
            <a:pPr marL="800100" lvl="1" indent="-342900">
              <a:lnSpc>
                <a:spcPct val="115000"/>
              </a:lnSpc>
              <a:spcAft>
                <a:spcPts val="800"/>
              </a:spcAft>
              <a:buFont typeface="+mj-lt"/>
              <a:buAutoNum type="alphaLcParenR"/>
              <a:tabLst>
                <a:tab pos="457200" algn="l"/>
              </a:tabLst>
            </a:pPr>
            <a:r>
              <a:rPr lang="en-US" kern="100" dirty="0">
                <a:effectLst/>
                <a:latin typeface="Calibri" panose="020F0502020204030204" pitchFamily="34" charset="0"/>
                <a:ea typeface="Aptos" panose="020B0004020202020204" pitchFamily="34" charset="0"/>
                <a:cs typeface="Calibri" panose="020F0502020204030204" pitchFamily="34" charset="0"/>
              </a:rPr>
              <a:t>Defining the scenario</a:t>
            </a:r>
          </a:p>
          <a:p>
            <a:pPr marL="800100" lvl="1" indent="-342900">
              <a:lnSpc>
                <a:spcPct val="115000"/>
              </a:lnSpc>
              <a:spcAft>
                <a:spcPts val="800"/>
              </a:spcAft>
              <a:buFont typeface="+mj-lt"/>
              <a:buAutoNum type="alphaLcParenR"/>
              <a:tabLst>
                <a:tab pos="457200" algn="l"/>
              </a:tabLst>
            </a:pPr>
            <a:r>
              <a:rPr lang="en-US" kern="100" dirty="0">
                <a:effectLst/>
                <a:latin typeface="Calibri" panose="020F0502020204030204" pitchFamily="34" charset="0"/>
                <a:ea typeface="Aptos" panose="020B0004020202020204" pitchFamily="34" charset="0"/>
                <a:cs typeface="Calibri" panose="020F0502020204030204" pitchFamily="34" charset="0"/>
              </a:rPr>
              <a:t>Example Applications Overall With Special Attention to Applications in Health Models.</a:t>
            </a:r>
          </a:p>
          <a:p>
            <a:pPr marL="800100" lvl="1" indent="-342900">
              <a:lnSpc>
                <a:spcPct val="115000"/>
              </a:lnSpc>
              <a:spcAft>
                <a:spcPts val="800"/>
              </a:spcAft>
              <a:buFont typeface="+mj-lt"/>
              <a:buAutoNum type="alphaLcParenR"/>
              <a:tabLst>
                <a:tab pos="457200" algn="l"/>
              </a:tabLst>
            </a:pPr>
            <a:r>
              <a:rPr lang="en-US" kern="100" dirty="0">
                <a:effectLst/>
                <a:latin typeface="Calibri" panose="020F0502020204030204" pitchFamily="34" charset="0"/>
                <a:ea typeface="Aptos" panose="020B0004020202020204" pitchFamily="34" charset="0"/>
                <a:cs typeface="Calibri" panose="020F0502020204030204" pitchFamily="34" charset="0"/>
              </a:rPr>
              <a:t>Simulations to Understand the Set Up</a:t>
            </a:r>
          </a:p>
          <a:p>
            <a:pPr marL="342900" marR="0" lvl="0" indent="-342900">
              <a:lnSpc>
                <a:spcPct val="115000"/>
              </a:lnSpc>
              <a:spcAft>
                <a:spcPts val="800"/>
              </a:spcAft>
              <a:buFont typeface="+mj-lt"/>
              <a:buAutoNum type="arabicPeriod"/>
              <a:tabLst>
                <a:tab pos="457200" algn="l"/>
              </a:tabLst>
            </a:pPr>
            <a:r>
              <a:rPr lang="en-US" sz="1800" kern="100" dirty="0">
                <a:effectLst/>
                <a:latin typeface="Calibri" panose="020F0502020204030204" pitchFamily="34" charset="0"/>
                <a:ea typeface="Aptos" panose="020B0004020202020204" pitchFamily="34" charset="0"/>
                <a:cs typeface="Calibri" panose="020F0502020204030204" pitchFamily="34" charset="0"/>
              </a:rPr>
              <a:t>Methods-Based Solutions vs Analysis-Based Solutions</a:t>
            </a:r>
          </a:p>
          <a:p>
            <a:pPr marL="342900" marR="0" lvl="0" indent="-342900">
              <a:lnSpc>
                <a:spcPct val="115000"/>
              </a:lnSpc>
              <a:spcAft>
                <a:spcPts val="800"/>
              </a:spcAft>
              <a:buFont typeface="+mj-lt"/>
              <a:buAutoNum type="arabicPeriod"/>
              <a:tabLst>
                <a:tab pos="457200" algn="l"/>
              </a:tabLst>
            </a:pPr>
            <a:r>
              <a:rPr lang="en-US" sz="1800" kern="100" dirty="0">
                <a:effectLst/>
                <a:latin typeface="Calibri" panose="020F0502020204030204" pitchFamily="34" charset="0"/>
                <a:ea typeface="Aptos" panose="020B0004020202020204" pitchFamily="34" charset="0"/>
                <a:cs typeface="Calibri" panose="020F0502020204030204" pitchFamily="34" charset="0"/>
              </a:rPr>
              <a:t>Introduction to Heckman Model – Analysis Based Solutions</a:t>
            </a:r>
          </a:p>
          <a:p>
            <a:pPr marL="342900" marR="0" lvl="0" indent="-342900">
              <a:lnSpc>
                <a:spcPct val="115000"/>
              </a:lnSpc>
              <a:spcAft>
                <a:spcPts val="800"/>
              </a:spcAft>
              <a:buFont typeface="+mj-lt"/>
              <a:buAutoNum type="arabicPeriod"/>
              <a:tabLst>
                <a:tab pos="457200" algn="l"/>
              </a:tabLst>
            </a:pPr>
            <a:r>
              <a:rPr lang="en-US" sz="1800" kern="100" dirty="0">
                <a:effectLst/>
                <a:latin typeface="Calibri" panose="020F0502020204030204" pitchFamily="34" charset="0"/>
                <a:ea typeface="Aptos" panose="020B0004020202020204" pitchFamily="34" charset="0"/>
                <a:cs typeface="Calibri" panose="020F0502020204030204" pitchFamily="34" charset="0"/>
              </a:rPr>
              <a:t>Implementation in R manually and with sample Selection Package.</a:t>
            </a:r>
          </a:p>
          <a:p>
            <a:pPr marL="342900" marR="0" lvl="0" indent="-342900">
              <a:lnSpc>
                <a:spcPct val="115000"/>
              </a:lnSpc>
              <a:spcAft>
                <a:spcPts val="800"/>
              </a:spcAft>
              <a:buFont typeface="+mj-lt"/>
              <a:buAutoNum type="arabicPeriod"/>
              <a:tabLst>
                <a:tab pos="457200" algn="l"/>
              </a:tabLst>
            </a:pPr>
            <a:r>
              <a:rPr lang="en-US" sz="1800" kern="100" dirty="0">
                <a:effectLst/>
                <a:latin typeface="Calibri" panose="020F0502020204030204" pitchFamily="34" charset="0"/>
                <a:ea typeface="Aptos" panose="020B0004020202020204" pitchFamily="34" charset="0"/>
                <a:cs typeface="Calibri" panose="020F0502020204030204" pitchFamily="34" charset="0"/>
              </a:rPr>
              <a:t>Multiple Imputation – Brief – For Comparison and Application</a:t>
            </a:r>
          </a:p>
          <a:p>
            <a:pPr marL="342900" marR="0" lvl="0" indent="-342900">
              <a:lnSpc>
                <a:spcPct val="115000"/>
              </a:lnSpc>
              <a:spcAft>
                <a:spcPts val="800"/>
              </a:spcAft>
              <a:buFont typeface="+mj-lt"/>
              <a:buAutoNum type="arabicPeriod"/>
              <a:tabLst>
                <a:tab pos="457200" algn="l"/>
              </a:tabLst>
            </a:pPr>
            <a:r>
              <a:rPr lang="en-US" sz="1800" kern="100" dirty="0">
                <a:effectLst/>
                <a:latin typeface="Calibri" panose="020F0502020204030204" pitchFamily="34" charset="0"/>
                <a:ea typeface="Aptos" panose="020B0004020202020204" pitchFamily="34" charset="0"/>
                <a:cs typeface="Calibri" panose="020F0502020204030204" pitchFamily="34" charset="0"/>
              </a:rPr>
              <a:t>Supplement – All the </a:t>
            </a:r>
            <a:r>
              <a:rPr lang="en-US" kern="100" dirty="0">
                <a:latin typeface="Calibri" panose="020F0502020204030204" pitchFamily="34" charset="0"/>
                <a:ea typeface="Aptos" panose="020B0004020202020204" pitchFamily="34" charset="0"/>
                <a:cs typeface="Calibri" panose="020F0502020204030204" pitchFamily="34" charset="0"/>
              </a:rPr>
              <a:t>c</a:t>
            </a:r>
            <a:r>
              <a:rPr lang="en-US" sz="1800" kern="100" dirty="0">
                <a:effectLst/>
                <a:latin typeface="Calibri" panose="020F0502020204030204" pitchFamily="34" charset="0"/>
                <a:ea typeface="Aptos" panose="020B0004020202020204" pitchFamily="34" charset="0"/>
                <a:cs typeface="Calibri" panose="020F0502020204030204" pitchFamily="34" charset="0"/>
              </a:rPr>
              <a:t>ode used</a:t>
            </a:r>
          </a:p>
          <a:p>
            <a:pPr marL="800100" lvl="1" indent="-342900">
              <a:lnSpc>
                <a:spcPct val="115000"/>
              </a:lnSpc>
              <a:spcAft>
                <a:spcPts val="800"/>
              </a:spcAft>
              <a:buFont typeface="+mj-lt"/>
              <a:buAutoNum type="alphaLcParenR"/>
              <a:tabLst>
                <a:tab pos="457200" algn="l"/>
              </a:tabLst>
            </a:pPr>
            <a:r>
              <a:rPr lang="en-US" kern="100" dirty="0">
                <a:effectLst/>
                <a:latin typeface="Calibri" panose="020F0502020204030204" pitchFamily="34" charset="0"/>
                <a:ea typeface="Aptos" panose="020B0004020202020204" pitchFamily="34" charset="0"/>
                <a:cs typeface="Calibri" panose="020F0502020204030204" pitchFamily="34" charset="0"/>
              </a:rPr>
              <a:t>Critical factors and methodological pitfalls to avoid – If Time</a:t>
            </a:r>
          </a:p>
          <a:p>
            <a:pPr marL="800100" lvl="1" indent="-342900">
              <a:lnSpc>
                <a:spcPct val="115000"/>
              </a:lnSpc>
              <a:spcAft>
                <a:spcPts val="800"/>
              </a:spcAft>
              <a:buFont typeface="+mj-lt"/>
              <a:buAutoNum type="alphaLcParenR"/>
              <a:tabLst>
                <a:tab pos="457200" algn="l"/>
              </a:tabLst>
            </a:pPr>
            <a:r>
              <a:rPr lang="en-US" kern="100" dirty="0">
                <a:effectLst/>
                <a:latin typeface="Calibri" panose="020F0502020204030204" pitchFamily="34" charset="0"/>
                <a:ea typeface="Aptos" panose="020B0004020202020204" pitchFamily="34" charset="0"/>
                <a:cs typeface="Calibri" panose="020F0502020204030204" pitchFamily="34" charset="0"/>
              </a:rPr>
              <a:t>Preview of our Heckman flowchart (From Statistics Lab Munster – see references) – If Time</a:t>
            </a:r>
          </a:p>
          <a:p>
            <a:pPr marL="342900" marR="0" lvl="0" indent="-342900">
              <a:lnSpc>
                <a:spcPct val="115000"/>
              </a:lnSpc>
              <a:spcAft>
                <a:spcPts val="800"/>
              </a:spcAft>
              <a:buFont typeface="+mj-lt"/>
              <a:buAutoNum type="arabicPeriod"/>
              <a:tabLst>
                <a:tab pos="457200" algn="l"/>
              </a:tabLst>
            </a:pPr>
            <a:r>
              <a:rPr lang="en-US" sz="1800" kern="100" dirty="0">
                <a:effectLst/>
                <a:latin typeface="Calibri" panose="020F0502020204030204" pitchFamily="34" charset="0"/>
                <a:ea typeface="Aptos" panose="020B0004020202020204" pitchFamily="34" charset="0"/>
                <a:cs typeface="Calibri" panose="020F0502020204030204" pitchFamily="34" charset="0"/>
              </a:rPr>
              <a:t>Recommended literature</a:t>
            </a:r>
          </a:p>
        </p:txBody>
      </p:sp>
      <p:sp>
        <p:nvSpPr>
          <p:cNvPr id="6" name="object 6"/>
          <p:cNvSpPr txBox="1">
            <a:spLocks noGrp="1"/>
          </p:cNvSpPr>
          <p:nvPr>
            <p:ph type="title"/>
          </p:nvPr>
        </p:nvSpPr>
        <p:spPr>
          <a:xfrm>
            <a:off x="676629" y="612534"/>
            <a:ext cx="8587722" cy="566232"/>
          </a:xfrm>
          <a:prstGeom prst="rect">
            <a:avLst/>
          </a:prstGeom>
        </p:spPr>
        <p:txBody>
          <a:bodyPr vert="horz" wrap="square" lIns="0" tIns="12687" rIns="0" bIns="0" rtlCol="0" anchor="t">
            <a:spAutoFit/>
          </a:bodyPr>
          <a:lstStyle/>
          <a:p>
            <a:pPr marL="12687">
              <a:spcBef>
                <a:spcPts val="100"/>
              </a:spcBef>
            </a:pPr>
            <a:r>
              <a:rPr spc="-10" dirty="0">
                <a:latin typeface="Calibri" panose="020F0502020204030204" pitchFamily="34" charset="0"/>
                <a:cs typeface="Calibri" panose="020F0502020204030204" pitchFamily="34" charset="0"/>
              </a:rPr>
              <a:t>Contents</a:t>
            </a:r>
            <a:r>
              <a:rPr lang="en-US" spc="-10" dirty="0">
                <a:latin typeface="Calibri" panose="020F0502020204030204" pitchFamily="34" charset="0"/>
                <a:cs typeface="Calibri" panose="020F0502020204030204" pitchFamily="34" charset="0"/>
              </a:rPr>
              <a:t> – What will be Covered</a:t>
            </a:r>
            <a:endParaRPr spc="-10" dirty="0">
              <a:latin typeface="Calibri" panose="020F0502020204030204" pitchFamily="34" charset="0"/>
              <a:cs typeface="Calibri" panose="020F0502020204030204" pitchFamily="34" charset="0"/>
            </a:endParaRPr>
          </a:p>
        </p:txBody>
      </p:sp>
      <p:pic>
        <p:nvPicPr>
          <p:cNvPr id="5" name="Picture 4" descr="A red and black logo&#10;&#10;AI-generated content may be incorrect.">
            <a:extLst>
              <a:ext uri="{FF2B5EF4-FFF2-40B4-BE49-F238E27FC236}">
                <a16:creationId xmlns:a16="http://schemas.microsoft.com/office/drawing/2014/main" id="{EEEA3AC1-4145-398E-E9B5-92EE2080980D}"/>
              </a:ext>
            </a:extLst>
          </p:cNvPr>
          <p:cNvPicPr>
            <a:picLocks noChangeAspect="1"/>
          </p:cNvPicPr>
          <p:nvPr/>
        </p:nvPicPr>
        <p:blipFill>
          <a:blip r:embed="rId2"/>
          <a:stretch>
            <a:fillRect/>
          </a:stretch>
        </p:blipFill>
        <p:spPr>
          <a:xfrm>
            <a:off x="9634553" y="5800951"/>
            <a:ext cx="2405193" cy="800397"/>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2D04C-2747-E36E-1C17-041C534CCBBF}"/>
              </a:ext>
            </a:extLst>
          </p:cNvPr>
          <p:cNvSpPr>
            <a:spLocks noGrp="1"/>
          </p:cNvSpPr>
          <p:nvPr>
            <p:ph type="title"/>
          </p:nvPr>
        </p:nvSpPr>
        <p:spPr>
          <a:xfrm>
            <a:off x="677334" y="609600"/>
            <a:ext cx="9625510" cy="1320800"/>
          </a:xfrm>
        </p:spPr>
        <p:txBody>
          <a:bodyPr/>
          <a:lstStyle/>
          <a:p>
            <a:r>
              <a:rPr lang="en-US" dirty="0"/>
              <a:t>Using Sample Size = 100, 250, 500 – 25% Missing</a:t>
            </a:r>
          </a:p>
        </p:txBody>
      </p:sp>
      <p:graphicFrame>
        <p:nvGraphicFramePr>
          <p:cNvPr id="5" name="Content Placeholder 4">
            <a:extLst>
              <a:ext uri="{FF2B5EF4-FFF2-40B4-BE49-F238E27FC236}">
                <a16:creationId xmlns:a16="http://schemas.microsoft.com/office/drawing/2014/main" id="{C536B943-3A65-327F-B50C-38C0C42F2413}"/>
              </a:ext>
            </a:extLst>
          </p:cNvPr>
          <p:cNvGraphicFramePr>
            <a:graphicFrameLocks noGrp="1"/>
          </p:cNvGraphicFramePr>
          <p:nvPr>
            <p:ph sz="half" idx="1"/>
            <p:extLst>
              <p:ext uri="{D42A27DB-BD31-4B8C-83A1-F6EECF244321}">
                <p14:modId xmlns:p14="http://schemas.microsoft.com/office/powerpoint/2010/main" val="683568862"/>
              </p:ext>
            </p:extLst>
          </p:nvPr>
        </p:nvGraphicFramePr>
        <p:xfrm>
          <a:off x="4526733" y="2227021"/>
          <a:ext cx="6207381" cy="3718264"/>
        </p:xfrm>
        <a:graphic>
          <a:graphicData uri="http://schemas.openxmlformats.org/drawingml/2006/table">
            <a:tbl>
              <a:tblPr firstRow="1" bandRow="1">
                <a:tableStyleId>{8A107856-5554-42FB-B03E-39F5DBC370BA}</a:tableStyleId>
              </a:tblPr>
              <a:tblGrid>
                <a:gridCol w="689709">
                  <a:extLst>
                    <a:ext uri="{9D8B030D-6E8A-4147-A177-3AD203B41FA5}">
                      <a16:colId xmlns:a16="http://schemas.microsoft.com/office/drawing/2014/main" val="2540192629"/>
                    </a:ext>
                  </a:extLst>
                </a:gridCol>
                <a:gridCol w="689709">
                  <a:extLst>
                    <a:ext uri="{9D8B030D-6E8A-4147-A177-3AD203B41FA5}">
                      <a16:colId xmlns:a16="http://schemas.microsoft.com/office/drawing/2014/main" val="2250695612"/>
                    </a:ext>
                  </a:extLst>
                </a:gridCol>
                <a:gridCol w="689709">
                  <a:extLst>
                    <a:ext uri="{9D8B030D-6E8A-4147-A177-3AD203B41FA5}">
                      <a16:colId xmlns:a16="http://schemas.microsoft.com/office/drawing/2014/main" val="2248694583"/>
                    </a:ext>
                  </a:extLst>
                </a:gridCol>
                <a:gridCol w="689709">
                  <a:extLst>
                    <a:ext uri="{9D8B030D-6E8A-4147-A177-3AD203B41FA5}">
                      <a16:colId xmlns:a16="http://schemas.microsoft.com/office/drawing/2014/main" val="4248548234"/>
                    </a:ext>
                  </a:extLst>
                </a:gridCol>
                <a:gridCol w="689709">
                  <a:extLst>
                    <a:ext uri="{9D8B030D-6E8A-4147-A177-3AD203B41FA5}">
                      <a16:colId xmlns:a16="http://schemas.microsoft.com/office/drawing/2014/main" val="1917425300"/>
                    </a:ext>
                  </a:extLst>
                </a:gridCol>
                <a:gridCol w="689709">
                  <a:extLst>
                    <a:ext uri="{9D8B030D-6E8A-4147-A177-3AD203B41FA5}">
                      <a16:colId xmlns:a16="http://schemas.microsoft.com/office/drawing/2014/main" val="1577610748"/>
                    </a:ext>
                  </a:extLst>
                </a:gridCol>
                <a:gridCol w="689709">
                  <a:extLst>
                    <a:ext uri="{9D8B030D-6E8A-4147-A177-3AD203B41FA5}">
                      <a16:colId xmlns:a16="http://schemas.microsoft.com/office/drawing/2014/main" val="3226854952"/>
                    </a:ext>
                  </a:extLst>
                </a:gridCol>
                <a:gridCol w="689709">
                  <a:extLst>
                    <a:ext uri="{9D8B030D-6E8A-4147-A177-3AD203B41FA5}">
                      <a16:colId xmlns:a16="http://schemas.microsoft.com/office/drawing/2014/main" val="838816102"/>
                    </a:ext>
                  </a:extLst>
                </a:gridCol>
                <a:gridCol w="689709">
                  <a:extLst>
                    <a:ext uri="{9D8B030D-6E8A-4147-A177-3AD203B41FA5}">
                      <a16:colId xmlns:a16="http://schemas.microsoft.com/office/drawing/2014/main" val="4208279011"/>
                    </a:ext>
                  </a:extLst>
                </a:gridCol>
              </a:tblGrid>
              <a:tr h="459515">
                <a:tc>
                  <a:txBody>
                    <a:bodyPr/>
                    <a:lstStyle/>
                    <a:p>
                      <a:pPr algn="ctr"/>
                      <a:endParaRPr lang="en-US" sz="1100" dirty="0">
                        <a:latin typeface="Calibri" panose="020F0502020204030204" pitchFamily="34" charset="0"/>
                        <a:cs typeface="Calibri" panose="020F0502020204030204" pitchFamily="34" charset="0"/>
                      </a:endParaRPr>
                    </a:p>
                  </a:txBody>
                  <a:tcPr anchor="ctr"/>
                </a:tc>
                <a:tc gridSpan="2">
                  <a:txBody>
                    <a:bodyPr/>
                    <a:lstStyle/>
                    <a:p>
                      <a:pPr algn="ctr"/>
                      <a:r>
                        <a:rPr lang="en-US" sz="1100" dirty="0">
                          <a:latin typeface="Calibri" panose="020F0502020204030204" pitchFamily="34" charset="0"/>
                          <a:cs typeface="Calibri" panose="020F0502020204030204" pitchFamily="34" charset="0"/>
                        </a:rPr>
                        <a:t>Pop Value</a:t>
                      </a:r>
                    </a:p>
                  </a:txBody>
                  <a:tcPr anchor="ctr"/>
                </a:tc>
                <a:tc hMerge="1">
                  <a:txBody>
                    <a:bodyPr/>
                    <a:lstStyle/>
                    <a:p>
                      <a:endParaRPr lang="en-US" sz="1200" dirty="0"/>
                    </a:p>
                  </a:txBody>
                  <a:tcPr anchor="ctr"/>
                </a:tc>
                <a:tc gridSpan="2">
                  <a:txBody>
                    <a:bodyPr/>
                    <a:lstStyle/>
                    <a:p>
                      <a:pPr algn="ctr"/>
                      <a:r>
                        <a:rPr lang="en-US" sz="1100" dirty="0">
                          <a:latin typeface="Calibri" panose="020F0502020204030204" pitchFamily="34" charset="0"/>
                          <a:cs typeface="Calibri" panose="020F0502020204030204" pitchFamily="34" charset="0"/>
                        </a:rPr>
                        <a:t>Sample 100</a:t>
                      </a:r>
                    </a:p>
                  </a:txBody>
                  <a:tcPr anchor="ctr"/>
                </a:tc>
                <a:tc hMerge="1">
                  <a:txBody>
                    <a:bodyPr/>
                    <a:lstStyle/>
                    <a:p>
                      <a:endParaRPr lang="en-US" sz="1200" dirty="0"/>
                    </a:p>
                  </a:txBody>
                  <a:tcPr anchor="ctr"/>
                </a:tc>
                <a:tc gridSpan="2">
                  <a:txBody>
                    <a:bodyPr/>
                    <a:lstStyle/>
                    <a:p>
                      <a:pPr algn="ctr"/>
                      <a:r>
                        <a:rPr lang="en-US" sz="1100" dirty="0">
                          <a:latin typeface="Calibri" panose="020F0502020204030204" pitchFamily="34" charset="0"/>
                          <a:cs typeface="Calibri" panose="020F0502020204030204" pitchFamily="34" charset="0"/>
                        </a:rPr>
                        <a:t>Sample 250</a:t>
                      </a:r>
                    </a:p>
                  </a:txBody>
                  <a:tcPr anchor="ctr"/>
                </a:tc>
                <a:tc hMerge="1">
                  <a:txBody>
                    <a:bodyPr/>
                    <a:lstStyle/>
                    <a:p>
                      <a:endParaRPr lang="en-US" sz="1200" dirty="0"/>
                    </a:p>
                  </a:txBody>
                  <a:tcPr anchor="ctr"/>
                </a:tc>
                <a:tc gridSpan="2">
                  <a:txBody>
                    <a:bodyPr/>
                    <a:lstStyle/>
                    <a:p>
                      <a:pPr algn="ctr"/>
                      <a:r>
                        <a:rPr lang="en-US" sz="1100" dirty="0">
                          <a:latin typeface="Calibri" panose="020F0502020204030204" pitchFamily="34" charset="0"/>
                          <a:cs typeface="Calibri" panose="020F0502020204030204" pitchFamily="34" charset="0"/>
                        </a:rPr>
                        <a:t>Sample 500</a:t>
                      </a:r>
                    </a:p>
                  </a:txBody>
                  <a:tcPr anchor="ctr"/>
                </a:tc>
                <a:tc hMerge="1">
                  <a:txBody>
                    <a:bodyPr/>
                    <a:lstStyle/>
                    <a:p>
                      <a:endParaRPr lang="en-US" sz="1200" dirty="0"/>
                    </a:p>
                  </a:txBody>
                  <a:tcPr anchor="ctr"/>
                </a:tc>
                <a:extLst>
                  <a:ext uri="{0D108BD9-81ED-4DB2-BD59-A6C34878D82A}">
                    <a16:rowId xmlns:a16="http://schemas.microsoft.com/office/drawing/2014/main" val="2226340645"/>
                  </a:ext>
                </a:extLst>
              </a:tr>
              <a:tr h="652328">
                <a:tc>
                  <a:txBody>
                    <a:bodyPr/>
                    <a:lstStyle/>
                    <a:p>
                      <a:pPr algn="ctr"/>
                      <a:r>
                        <a:rPr lang="en-US" sz="1100" dirty="0">
                          <a:latin typeface="Calibri" panose="020F0502020204030204" pitchFamily="34" charset="0"/>
                          <a:cs typeface="Calibri" panose="020F0502020204030204" pitchFamily="34" charset="0"/>
                        </a:rPr>
                        <a:t>Var</a:t>
                      </a:r>
                    </a:p>
                  </a:txBody>
                  <a:tcPr anchor="ctr"/>
                </a:tc>
                <a:tc>
                  <a:txBody>
                    <a:bodyPr/>
                    <a:lstStyle/>
                    <a:p>
                      <a:pPr algn="ctr"/>
                      <a:r>
                        <a:rPr lang="en-US" sz="1100" dirty="0">
                          <a:latin typeface="Calibri" panose="020F0502020204030204" pitchFamily="34" charset="0"/>
                          <a:cs typeface="Calibri" panose="020F0502020204030204" pitchFamily="34" charset="0"/>
                        </a:rPr>
                        <a:t>Est (SE)</a:t>
                      </a:r>
                    </a:p>
                  </a:txBody>
                  <a:tcPr anchor="ctr"/>
                </a:tc>
                <a:tc>
                  <a:txBody>
                    <a:bodyPr/>
                    <a:lstStyle/>
                    <a:p>
                      <a:pPr algn="ctr"/>
                      <a:r>
                        <a:rPr lang="en-US" sz="1100" dirty="0">
                          <a:latin typeface="Calibri" panose="020F0502020204030204" pitchFamily="34" charset="0"/>
                          <a:cs typeface="Calibri" panose="020F0502020204030204" pitchFamily="34" charset="0"/>
                        </a:rPr>
                        <a:t>P-value</a:t>
                      </a:r>
                    </a:p>
                  </a:txBody>
                  <a:tcPr anchor="ctr"/>
                </a:tc>
                <a:tc>
                  <a:txBody>
                    <a:bodyPr/>
                    <a:lstStyle/>
                    <a:p>
                      <a:pPr algn="ctr"/>
                      <a:r>
                        <a:rPr lang="en-US" sz="1100" dirty="0">
                          <a:latin typeface="Calibri" panose="020F0502020204030204" pitchFamily="34" charset="0"/>
                          <a:cs typeface="Calibri" panose="020F0502020204030204" pitchFamily="34" charset="0"/>
                        </a:rPr>
                        <a:t>Est (SE)</a:t>
                      </a:r>
                    </a:p>
                  </a:txBody>
                  <a:tcPr anchor="ctr"/>
                </a:tc>
                <a:tc>
                  <a:txBody>
                    <a:bodyPr/>
                    <a:lstStyle/>
                    <a:p>
                      <a:pPr algn="ctr"/>
                      <a:r>
                        <a:rPr lang="en-US" sz="1100" dirty="0">
                          <a:latin typeface="Calibri" panose="020F0502020204030204" pitchFamily="34" charset="0"/>
                          <a:cs typeface="Calibri" panose="020F0502020204030204" pitchFamily="34" charset="0"/>
                        </a:rPr>
                        <a:t>P-value</a:t>
                      </a:r>
                    </a:p>
                  </a:txBody>
                  <a:tcPr anchor="ctr"/>
                </a:tc>
                <a:tc>
                  <a:txBody>
                    <a:bodyPr/>
                    <a:lstStyle/>
                    <a:p>
                      <a:pPr algn="ctr"/>
                      <a:r>
                        <a:rPr lang="en-US" sz="1100" dirty="0">
                          <a:latin typeface="Calibri" panose="020F0502020204030204" pitchFamily="34" charset="0"/>
                          <a:cs typeface="Calibri" panose="020F0502020204030204" pitchFamily="34" charset="0"/>
                        </a:rPr>
                        <a:t>Est (SE)</a:t>
                      </a:r>
                    </a:p>
                  </a:txBody>
                  <a:tcPr anchor="ctr"/>
                </a:tc>
                <a:tc>
                  <a:txBody>
                    <a:bodyPr/>
                    <a:lstStyle/>
                    <a:p>
                      <a:pPr algn="ctr"/>
                      <a:r>
                        <a:rPr lang="en-US" sz="1100" dirty="0">
                          <a:latin typeface="Calibri" panose="020F0502020204030204" pitchFamily="34" charset="0"/>
                          <a:cs typeface="Calibri" panose="020F0502020204030204" pitchFamily="34" charset="0"/>
                        </a:rPr>
                        <a:t>P-value</a:t>
                      </a:r>
                    </a:p>
                  </a:txBody>
                  <a:tcPr anchor="ctr"/>
                </a:tc>
                <a:tc>
                  <a:txBody>
                    <a:bodyPr/>
                    <a:lstStyle/>
                    <a:p>
                      <a:pPr algn="ctr"/>
                      <a:r>
                        <a:rPr lang="en-US" sz="1100" dirty="0">
                          <a:latin typeface="Calibri" panose="020F0502020204030204" pitchFamily="34" charset="0"/>
                          <a:cs typeface="Calibri" panose="020F0502020204030204" pitchFamily="34" charset="0"/>
                        </a:rPr>
                        <a:t>Est (SE)</a:t>
                      </a:r>
                    </a:p>
                  </a:txBody>
                  <a:tcPr anchor="ctr"/>
                </a:tc>
                <a:tc>
                  <a:txBody>
                    <a:bodyPr/>
                    <a:lstStyle/>
                    <a:p>
                      <a:pPr algn="ctr"/>
                      <a:r>
                        <a:rPr lang="en-US" sz="1100" dirty="0">
                          <a:latin typeface="Calibri" panose="020F0502020204030204" pitchFamily="34" charset="0"/>
                          <a:cs typeface="Calibri" panose="020F0502020204030204" pitchFamily="34" charset="0"/>
                        </a:rPr>
                        <a:t>P-value</a:t>
                      </a:r>
                    </a:p>
                  </a:txBody>
                  <a:tcPr anchor="ctr"/>
                </a:tc>
                <a:extLst>
                  <a:ext uri="{0D108BD9-81ED-4DB2-BD59-A6C34878D82A}">
                    <a16:rowId xmlns:a16="http://schemas.microsoft.com/office/drawing/2014/main" val="2234138139"/>
                  </a:ext>
                </a:extLst>
              </a:tr>
              <a:tr h="997111">
                <a:tc>
                  <a:txBody>
                    <a:bodyPr/>
                    <a:lstStyle/>
                    <a:p>
                      <a:pPr algn="ctr"/>
                      <a:r>
                        <a:rPr lang="en-US" sz="1100" dirty="0">
                          <a:latin typeface="Calibri" panose="020F0502020204030204" pitchFamily="34" charset="0"/>
                          <a:cs typeface="Calibri" panose="020F0502020204030204" pitchFamily="34" charset="0"/>
                        </a:rPr>
                        <a:t>Constant</a:t>
                      </a:r>
                    </a:p>
                  </a:txBody>
                  <a:tcPr anchor="ctr"/>
                </a:tc>
                <a:tc>
                  <a:txBody>
                    <a:bodyPr/>
                    <a:lstStyle/>
                    <a:p>
                      <a:pPr algn="ctr"/>
                      <a:r>
                        <a:rPr lang="en-US" sz="1100" dirty="0">
                          <a:latin typeface="Calibri" panose="020F0502020204030204" pitchFamily="34" charset="0"/>
                          <a:cs typeface="Calibri" panose="020F0502020204030204" pitchFamily="34" charset="0"/>
                        </a:rPr>
                        <a:t>18.00 (0.046)</a:t>
                      </a:r>
                    </a:p>
                  </a:txBody>
                  <a:tcPr anchor="ctr"/>
                </a:tc>
                <a:tc>
                  <a:txBody>
                    <a:bodyPr/>
                    <a:lstStyle/>
                    <a:p>
                      <a:pPr algn="ctr"/>
                      <a:r>
                        <a:rPr lang="en-US" sz="1100" dirty="0">
                          <a:latin typeface="Calibri" panose="020F0502020204030204" pitchFamily="34" charset="0"/>
                          <a:cs typeface="Calibri" panose="020F0502020204030204" pitchFamily="34" charset="0"/>
                        </a:rPr>
                        <a:t>&lt;0.0001</a:t>
                      </a:r>
                    </a:p>
                  </a:txBody>
                  <a:tcPr anchor="ctr"/>
                </a:tc>
                <a:tc>
                  <a:txBody>
                    <a:bodyPr/>
                    <a:lstStyle/>
                    <a:p>
                      <a:pPr algn="ctr"/>
                      <a:r>
                        <a:rPr lang="en-US" sz="1100" dirty="0">
                          <a:latin typeface="Calibri" panose="020F0502020204030204" pitchFamily="34" charset="0"/>
                          <a:cs typeface="Calibri" panose="020F0502020204030204" pitchFamily="34" charset="0"/>
                        </a:rPr>
                        <a:t>18.31 (0.598)</a:t>
                      </a:r>
                    </a:p>
                  </a:txBody>
                  <a:tcPr anchor="ctr"/>
                </a:tc>
                <a:tc>
                  <a:txBody>
                    <a:bodyPr/>
                    <a:lstStyle/>
                    <a:p>
                      <a:pPr algn="ctr"/>
                      <a:r>
                        <a:rPr lang="en-US" sz="1100" dirty="0">
                          <a:latin typeface="Calibri" panose="020F0502020204030204" pitchFamily="34" charset="0"/>
                          <a:cs typeface="Calibri" panose="020F0502020204030204" pitchFamily="34" charset="0"/>
                        </a:rPr>
                        <a:t>&lt;0.0001</a:t>
                      </a:r>
                    </a:p>
                  </a:txBody>
                  <a:tcPr anchor="ctr"/>
                </a:tc>
                <a:tc>
                  <a:txBody>
                    <a:bodyPr/>
                    <a:lstStyle/>
                    <a:p>
                      <a:pPr algn="ctr"/>
                      <a:r>
                        <a:rPr lang="en-US" sz="1100" dirty="0">
                          <a:latin typeface="Calibri" panose="020F0502020204030204" pitchFamily="34" charset="0"/>
                          <a:cs typeface="Calibri" panose="020F0502020204030204" pitchFamily="34" charset="0"/>
                        </a:rPr>
                        <a:t>18.19 (0.338)</a:t>
                      </a:r>
                    </a:p>
                  </a:txBody>
                  <a:tcPr anchor="ctr"/>
                </a:tc>
                <a:tc>
                  <a:txBody>
                    <a:bodyPr/>
                    <a:lstStyle/>
                    <a:p>
                      <a:pPr algn="ctr"/>
                      <a:r>
                        <a:rPr lang="en-US" sz="1100" dirty="0">
                          <a:latin typeface="Calibri" panose="020F0502020204030204" pitchFamily="34" charset="0"/>
                          <a:cs typeface="Calibri" panose="020F0502020204030204" pitchFamily="34" charset="0"/>
                        </a:rPr>
                        <a:t>&lt;0.0001</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latin typeface="Calibri" panose="020F0502020204030204" pitchFamily="34" charset="0"/>
                          <a:cs typeface="Calibri" panose="020F0502020204030204" pitchFamily="34" charset="0"/>
                        </a:rPr>
                        <a:t>-18.25 (0.242)</a:t>
                      </a:r>
                    </a:p>
                    <a:p>
                      <a:pPr algn="ctr"/>
                      <a:endParaRPr lang="en-US" sz="1100" dirty="0">
                        <a:latin typeface="Calibri" panose="020F0502020204030204" pitchFamily="34" charset="0"/>
                        <a:cs typeface="Calibri" panose="020F0502020204030204" pitchFamily="34" charset="0"/>
                      </a:endParaRPr>
                    </a:p>
                  </a:txBody>
                  <a:tcPr anchor="ctr"/>
                </a:tc>
                <a:tc>
                  <a:txBody>
                    <a:bodyPr/>
                    <a:lstStyle/>
                    <a:p>
                      <a:pPr algn="ctr"/>
                      <a:r>
                        <a:rPr lang="en-US" sz="1100" dirty="0">
                          <a:latin typeface="Calibri" panose="020F0502020204030204" pitchFamily="34" charset="0"/>
                          <a:cs typeface="Calibri" panose="020F0502020204030204" pitchFamily="34" charset="0"/>
                        </a:rPr>
                        <a:t>&lt;0.0001</a:t>
                      </a:r>
                    </a:p>
                  </a:txBody>
                  <a:tcPr anchor="ctr"/>
                </a:tc>
                <a:extLst>
                  <a:ext uri="{0D108BD9-81ED-4DB2-BD59-A6C34878D82A}">
                    <a16:rowId xmlns:a16="http://schemas.microsoft.com/office/drawing/2014/main" val="2570780860"/>
                  </a:ext>
                </a:extLst>
              </a:tr>
              <a:tr h="997111">
                <a:tc>
                  <a:txBody>
                    <a:bodyPr/>
                    <a:lstStyle/>
                    <a:p>
                      <a:pPr algn="ctr"/>
                      <a:r>
                        <a:rPr lang="en-US" sz="1100" dirty="0">
                          <a:latin typeface="Calibri" panose="020F0502020204030204" pitchFamily="34" charset="0"/>
                          <a:cs typeface="Calibri" panose="020F0502020204030204" pitchFamily="34" charset="0"/>
                        </a:rPr>
                        <a:t>Educ</a:t>
                      </a:r>
                    </a:p>
                  </a:txBody>
                  <a:tcPr anchor="ctr"/>
                </a:tc>
                <a:tc>
                  <a:txBody>
                    <a:bodyPr/>
                    <a:lstStyle/>
                    <a:p>
                      <a:pPr algn="ctr"/>
                      <a:r>
                        <a:rPr lang="en-US" sz="1100" dirty="0">
                          <a:latin typeface="Calibri" panose="020F0502020204030204" pitchFamily="34" charset="0"/>
                          <a:cs typeface="Calibri" panose="020F0502020204030204" pitchFamily="34" charset="0"/>
                        </a:rPr>
                        <a:t>-0.15 (0.002)</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latin typeface="Calibri" panose="020F0502020204030204" pitchFamily="34" charset="0"/>
                          <a:cs typeface="Calibri" panose="020F0502020204030204" pitchFamily="34" charset="0"/>
                        </a:rPr>
                        <a:t>&lt;0.0001</a:t>
                      </a:r>
                    </a:p>
                    <a:p>
                      <a:pPr algn="ctr"/>
                      <a:endParaRPr lang="en-US" sz="1100" dirty="0">
                        <a:latin typeface="Calibri" panose="020F0502020204030204" pitchFamily="34" charset="0"/>
                        <a:cs typeface="Calibri" panose="020F0502020204030204" pitchFamily="34" charset="0"/>
                      </a:endParaRPr>
                    </a:p>
                  </a:txBody>
                  <a:tcPr anchor="ctr"/>
                </a:tc>
                <a:tc>
                  <a:txBody>
                    <a:bodyPr/>
                    <a:lstStyle/>
                    <a:p>
                      <a:pPr algn="ctr"/>
                      <a:r>
                        <a:rPr lang="en-US" sz="1100" dirty="0">
                          <a:latin typeface="Calibri" panose="020F0502020204030204" pitchFamily="34" charset="0"/>
                          <a:cs typeface="Calibri" panose="020F0502020204030204" pitchFamily="34" charset="0"/>
                        </a:rPr>
                        <a:t>-0.16 (0.026)</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latin typeface="Calibri" panose="020F0502020204030204" pitchFamily="34" charset="0"/>
                          <a:cs typeface="Calibri" panose="020F0502020204030204" pitchFamily="34" charset="0"/>
                        </a:rPr>
                        <a:t>&lt;0.0001</a:t>
                      </a:r>
                    </a:p>
                  </a:txBody>
                  <a:tcPr anchor="ctr"/>
                </a:tc>
                <a:tc>
                  <a:txBody>
                    <a:bodyPr/>
                    <a:lstStyle/>
                    <a:p>
                      <a:pPr algn="ctr"/>
                      <a:r>
                        <a:rPr lang="en-US" sz="1100" dirty="0">
                          <a:latin typeface="Calibri" panose="020F0502020204030204" pitchFamily="34" charset="0"/>
                          <a:cs typeface="Calibri" panose="020F0502020204030204" pitchFamily="34" charset="0"/>
                        </a:rPr>
                        <a:t>-0.138 (0.015)</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latin typeface="Calibri" panose="020F0502020204030204" pitchFamily="34" charset="0"/>
                          <a:cs typeface="Calibri" panose="020F0502020204030204" pitchFamily="34" charset="0"/>
                        </a:rPr>
                        <a:t>&lt;0.0001</a:t>
                      </a:r>
                    </a:p>
                  </a:txBody>
                  <a:tcPr anchor="ctr"/>
                </a:tc>
                <a:tc>
                  <a:txBody>
                    <a:bodyPr/>
                    <a:lstStyle/>
                    <a:p>
                      <a:pPr algn="ctr"/>
                      <a:r>
                        <a:rPr lang="en-US" sz="1100" dirty="0">
                          <a:latin typeface="Calibri" panose="020F0502020204030204" pitchFamily="34" charset="0"/>
                          <a:cs typeface="Calibri" panose="020F0502020204030204" pitchFamily="34" charset="0"/>
                        </a:rPr>
                        <a:t>-0.147 (0.011)</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latin typeface="Calibri" panose="020F0502020204030204" pitchFamily="34" charset="0"/>
                          <a:cs typeface="Calibri" panose="020F0502020204030204" pitchFamily="34" charset="0"/>
                        </a:rPr>
                        <a:t>&lt;0.0001</a:t>
                      </a:r>
                    </a:p>
                  </a:txBody>
                  <a:tcPr anchor="ctr"/>
                </a:tc>
                <a:extLst>
                  <a:ext uri="{0D108BD9-81ED-4DB2-BD59-A6C34878D82A}">
                    <a16:rowId xmlns:a16="http://schemas.microsoft.com/office/drawing/2014/main" val="818771207"/>
                  </a:ext>
                </a:extLst>
              </a:tr>
              <a:tr h="612199">
                <a:tc>
                  <a:txBody>
                    <a:bodyPr/>
                    <a:lstStyle/>
                    <a:p>
                      <a:pPr algn="ctr"/>
                      <a:r>
                        <a:rPr lang="en-US" sz="1100" dirty="0">
                          <a:latin typeface="Calibri" panose="020F0502020204030204" pitchFamily="34" charset="0"/>
                          <a:cs typeface="Calibri" panose="020F0502020204030204" pitchFamily="34" charset="0"/>
                        </a:rPr>
                        <a:t>Age</a:t>
                      </a:r>
                    </a:p>
                  </a:txBody>
                  <a:tcPr anchor="ctr"/>
                </a:tc>
                <a:tc>
                  <a:txBody>
                    <a:bodyPr/>
                    <a:lstStyle/>
                    <a:p>
                      <a:pPr algn="ctr"/>
                      <a:r>
                        <a:rPr lang="en-US" sz="1100" dirty="0">
                          <a:latin typeface="Calibri" panose="020F0502020204030204" pitchFamily="34" charset="0"/>
                          <a:cs typeface="Calibri" panose="020F0502020204030204" pitchFamily="34" charset="0"/>
                        </a:rPr>
                        <a:t>0.35</a:t>
                      </a:r>
                      <a:r>
                        <a:rPr lang="en-US" sz="1100" baseline="0" dirty="0">
                          <a:latin typeface="Calibri" panose="020F0502020204030204" pitchFamily="34" charset="0"/>
                          <a:cs typeface="Calibri" panose="020F0502020204030204" pitchFamily="34" charset="0"/>
                        </a:rPr>
                        <a:t> (0.0007)</a:t>
                      </a:r>
                      <a:endParaRPr lang="en-US" sz="1100" dirty="0">
                        <a:latin typeface="Calibri" panose="020F0502020204030204" pitchFamily="34" charset="0"/>
                        <a:cs typeface="Calibri" panose="020F0502020204030204" pitchFamily="34" charset="0"/>
                      </a:endParaRP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latin typeface="Calibri" panose="020F0502020204030204" pitchFamily="34" charset="0"/>
                          <a:cs typeface="Calibri" panose="020F0502020204030204" pitchFamily="34" charset="0"/>
                        </a:rPr>
                        <a:t>&lt;0.0001</a:t>
                      </a:r>
                    </a:p>
                    <a:p>
                      <a:pPr algn="ctr"/>
                      <a:endParaRPr lang="en-US" sz="1100" dirty="0">
                        <a:latin typeface="Calibri" panose="020F0502020204030204" pitchFamily="34" charset="0"/>
                        <a:cs typeface="Calibri" panose="020F0502020204030204" pitchFamily="34" charset="0"/>
                      </a:endParaRPr>
                    </a:p>
                  </a:txBody>
                  <a:tcPr anchor="ctr"/>
                </a:tc>
                <a:tc>
                  <a:txBody>
                    <a:bodyPr/>
                    <a:lstStyle/>
                    <a:p>
                      <a:pPr algn="ctr"/>
                      <a:r>
                        <a:rPr lang="en-US" sz="1100" dirty="0">
                          <a:latin typeface="Calibri" panose="020F0502020204030204" pitchFamily="34" charset="0"/>
                          <a:cs typeface="Calibri" panose="020F0502020204030204" pitchFamily="34" charset="0"/>
                        </a:rPr>
                        <a:t>0.338 (0.012)</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latin typeface="Calibri" panose="020F0502020204030204" pitchFamily="34" charset="0"/>
                          <a:cs typeface="Calibri" panose="020F0502020204030204" pitchFamily="34" charset="0"/>
                        </a:rPr>
                        <a:t>&lt;0.0001</a:t>
                      </a:r>
                    </a:p>
                  </a:txBody>
                  <a:tcPr anchor="ctr"/>
                </a:tc>
                <a:tc>
                  <a:txBody>
                    <a:bodyPr/>
                    <a:lstStyle/>
                    <a:p>
                      <a:pPr algn="ctr"/>
                      <a:r>
                        <a:rPr lang="en-US" sz="1100" dirty="0">
                          <a:latin typeface="Calibri" panose="020F0502020204030204" pitchFamily="34" charset="0"/>
                          <a:cs typeface="Calibri" panose="020F0502020204030204" pitchFamily="34" charset="0"/>
                        </a:rPr>
                        <a:t>0.338 (0.0073)</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latin typeface="Calibri" panose="020F0502020204030204" pitchFamily="34" charset="0"/>
                          <a:cs typeface="Calibri" panose="020F0502020204030204" pitchFamily="34" charset="0"/>
                        </a:rPr>
                        <a:t>&lt;0.0001</a:t>
                      </a:r>
                    </a:p>
                  </a:txBody>
                  <a:tcPr anchor="ctr"/>
                </a:tc>
                <a:tc>
                  <a:txBody>
                    <a:bodyPr/>
                    <a:lstStyle/>
                    <a:p>
                      <a:pPr algn="ctr"/>
                      <a:r>
                        <a:rPr lang="en-US" sz="1100" dirty="0">
                          <a:latin typeface="Calibri" panose="020F0502020204030204" pitchFamily="34" charset="0"/>
                          <a:cs typeface="Calibri" panose="020F0502020204030204" pitchFamily="34" charset="0"/>
                        </a:rPr>
                        <a:t>0.339 (0.005)</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latin typeface="Calibri" panose="020F0502020204030204" pitchFamily="34" charset="0"/>
                          <a:cs typeface="Calibri" panose="020F0502020204030204" pitchFamily="34" charset="0"/>
                        </a:rPr>
                        <a:t>&lt;0.0001</a:t>
                      </a:r>
                    </a:p>
                  </a:txBody>
                  <a:tcPr anchor="ctr"/>
                </a:tc>
                <a:extLst>
                  <a:ext uri="{0D108BD9-81ED-4DB2-BD59-A6C34878D82A}">
                    <a16:rowId xmlns:a16="http://schemas.microsoft.com/office/drawing/2014/main" val="2187157334"/>
                  </a:ext>
                </a:extLst>
              </a:tr>
            </a:tbl>
          </a:graphicData>
        </a:graphic>
      </p:graphicFrame>
      <p:sp>
        <p:nvSpPr>
          <p:cNvPr id="4" name="Content Placeholder 3">
            <a:extLst>
              <a:ext uri="{FF2B5EF4-FFF2-40B4-BE49-F238E27FC236}">
                <a16:creationId xmlns:a16="http://schemas.microsoft.com/office/drawing/2014/main" id="{50955F2F-F7AE-8A5A-2149-BE551DC6C4B7}"/>
              </a:ext>
            </a:extLst>
          </p:cNvPr>
          <p:cNvSpPr>
            <a:spLocks noGrp="1"/>
          </p:cNvSpPr>
          <p:nvPr>
            <p:ph sz="half" idx="2"/>
          </p:nvPr>
        </p:nvSpPr>
        <p:spPr>
          <a:xfrm>
            <a:off x="4526733" y="1424417"/>
            <a:ext cx="4862054" cy="4602350"/>
          </a:xfrm>
        </p:spPr>
        <p:txBody>
          <a:bodyPr/>
          <a:lstStyle/>
          <a:p>
            <a:pPr marL="0" indent="0">
              <a:buNone/>
            </a:pPr>
            <a:r>
              <a:rPr lang="en-US" dirty="0"/>
              <a:t>Regression Results - Overall</a:t>
            </a:r>
          </a:p>
        </p:txBody>
      </p:sp>
      <p:sp>
        <p:nvSpPr>
          <p:cNvPr id="8" name="Content Placeholder 3">
            <a:extLst>
              <a:ext uri="{FF2B5EF4-FFF2-40B4-BE49-F238E27FC236}">
                <a16:creationId xmlns:a16="http://schemas.microsoft.com/office/drawing/2014/main" id="{3358FFD6-EC66-AB9A-8462-43B3CBC30A5A}"/>
              </a:ext>
            </a:extLst>
          </p:cNvPr>
          <p:cNvSpPr txBox="1">
            <a:spLocks/>
          </p:cNvSpPr>
          <p:nvPr/>
        </p:nvSpPr>
        <p:spPr>
          <a:xfrm>
            <a:off x="577746" y="2031140"/>
            <a:ext cx="3405779" cy="388077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US" b="1" dirty="0"/>
              <a:t>What do we notice?</a:t>
            </a:r>
          </a:p>
          <a:p>
            <a:pPr marL="0" indent="0">
              <a:buNone/>
            </a:pPr>
            <a:endParaRPr lang="en-US" dirty="0"/>
          </a:p>
          <a:p>
            <a:pPr marL="0" indent="0">
              <a:buNone/>
            </a:pPr>
            <a:r>
              <a:rPr lang="en-US" dirty="0"/>
              <a:t>If we don’t adjust things, at each of the sample sizes with this level of missing (due to selection bias) the estimates are biased and the SE are not efficient!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2716276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4E5872-7D66-692B-2D48-7B820CAA72B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F3B6A2-432C-A3BF-C5FC-932C8C2285A6}"/>
              </a:ext>
            </a:extLst>
          </p:cNvPr>
          <p:cNvSpPr>
            <a:spLocks noGrp="1"/>
          </p:cNvSpPr>
          <p:nvPr>
            <p:ph type="title"/>
          </p:nvPr>
        </p:nvSpPr>
        <p:spPr>
          <a:xfrm>
            <a:off x="677334" y="609600"/>
            <a:ext cx="9625510" cy="1320800"/>
          </a:xfrm>
        </p:spPr>
        <p:txBody>
          <a:bodyPr/>
          <a:lstStyle/>
          <a:p>
            <a:r>
              <a:rPr lang="en-US" dirty="0"/>
              <a:t>Using Sample Size = 100, 250, 500 – 25% Missing</a:t>
            </a:r>
          </a:p>
        </p:txBody>
      </p:sp>
      <p:graphicFrame>
        <p:nvGraphicFramePr>
          <p:cNvPr id="5" name="Content Placeholder 4">
            <a:extLst>
              <a:ext uri="{FF2B5EF4-FFF2-40B4-BE49-F238E27FC236}">
                <a16:creationId xmlns:a16="http://schemas.microsoft.com/office/drawing/2014/main" id="{1B60678A-3C5E-1D51-F999-2823F887EFB9}"/>
              </a:ext>
            </a:extLst>
          </p:cNvPr>
          <p:cNvGraphicFramePr>
            <a:graphicFrameLocks noGrp="1"/>
          </p:cNvGraphicFramePr>
          <p:nvPr>
            <p:ph sz="half" idx="1"/>
            <p:extLst>
              <p:ext uri="{D42A27DB-BD31-4B8C-83A1-F6EECF244321}">
                <p14:modId xmlns:p14="http://schemas.microsoft.com/office/powerpoint/2010/main" val="4184866875"/>
              </p:ext>
            </p:extLst>
          </p:nvPr>
        </p:nvGraphicFramePr>
        <p:xfrm>
          <a:off x="4526733" y="2227021"/>
          <a:ext cx="6156352" cy="3718264"/>
        </p:xfrm>
        <a:graphic>
          <a:graphicData uri="http://schemas.openxmlformats.org/drawingml/2006/table">
            <a:tbl>
              <a:tblPr firstRow="1" bandRow="1">
                <a:tableStyleId>{8A107856-5554-42FB-B03E-39F5DBC370BA}</a:tableStyleId>
              </a:tblPr>
              <a:tblGrid>
                <a:gridCol w="769544">
                  <a:extLst>
                    <a:ext uri="{9D8B030D-6E8A-4147-A177-3AD203B41FA5}">
                      <a16:colId xmlns:a16="http://schemas.microsoft.com/office/drawing/2014/main" val="2540192629"/>
                    </a:ext>
                  </a:extLst>
                </a:gridCol>
                <a:gridCol w="769544">
                  <a:extLst>
                    <a:ext uri="{9D8B030D-6E8A-4147-A177-3AD203B41FA5}">
                      <a16:colId xmlns:a16="http://schemas.microsoft.com/office/drawing/2014/main" val="2250695612"/>
                    </a:ext>
                  </a:extLst>
                </a:gridCol>
                <a:gridCol w="769544">
                  <a:extLst>
                    <a:ext uri="{9D8B030D-6E8A-4147-A177-3AD203B41FA5}">
                      <a16:colId xmlns:a16="http://schemas.microsoft.com/office/drawing/2014/main" val="4248548234"/>
                    </a:ext>
                  </a:extLst>
                </a:gridCol>
                <a:gridCol w="769544">
                  <a:extLst>
                    <a:ext uri="{9D8B030D-6E8A-4147-A177-3AD203B41FA5}">
                      <a16:colId xmlns:a16="http://schemas.microsoft.com/office/drawing/2014/main" val="1917425300"/>
                    </a:ext>
                  </a:extLst>
                </a:gridCol>
                <a:gridCol w="769544">
                  <a:extLst>
                    <a:ext uri="{9D8B030D-6E8A-4147-A177-3AD203B41FA5}">
                      <a16:colId xmlns:a16="http://schemas.microsoft.com/office/drawing/2014/main" val="1577610748"/>
                    </a:ext>
                  </a:extLst>
                </a:gridCol>
                <a:gridCol w="769544">
                  <a:extLst>
                    <a:ext uri="{9D8B030D-6E8A-4147-A177-3AD203B41FA5}">
                      <a16:colId xmlns:a16="http://schemas.microsoft.com/office/drawing/2014/main" val="3226854952"/>
                    </a:ext>
                  </a:extLst>
                </a:gridCol>
                <a:gridCol w="769544">
                  <a:extLst>
                    <a:ext uri="{9D8B030D-6E8A-4147-A177-3AD203B41FA5}">
                      <a16:colId xmlns:a16="http://schemas.microsoft.com/office/drawing/2014/main" val="838816102"/>
                    </a:ext>
                  </a:extLst>
                </a:gridCol>
                <a:gridCol w="769544">
                  <a:extLst>
                    <a:ext uri="{9D8B030D-6E8A-4147-A177-3AD203B41FA5}">
                      <a16:colId xmlns:a16="http://schemas.microsoft.com/office/drawing/2014/main" val="4208279011"/>
                    </a:ext>
                  </a:extLst>
                </a:gridCol>
              </a:tblGrid>
              <a:tr h="459515">
                <a:tc>
                  <a:txBody>
                    <a:bodyPr/>
                    <a:lstStyle/>
                    <a:p>
                      <a:pPr algn="ctr"/>
                      <a:endParaRPr lang="en-US" sz="1100" dirty="0">
                        <a:latin typeface="Calibri" panose="020F0502020204030204" pitchFamily="34" charset="0"/>
                        <a:cs typeface="Calibri" panose="020F0502020204030204" pitchFamily="34" charset="0"/>
                      </a:endParaRPr>
                    </a:p>
                  </a:txBody>
                  <a:tcPr anchor="ctr"/>
                </a:tc>
                <a:tc>
                  <a:txBody>
                    <a:bodyPr/>
                    <a:lstStyle/>
                    <a:p>
                      <a:pPr algn="ctr"/>
                      <a:r>
                        <a:rPr lang="en-US" sz="1100" dirty="0">
                          <a:latin typeface="Calibri" panose="020F0502020204030204" pitchFamily="34" charset="0"/>
                          <a:cs typeface="Calibri" panose="020F0502020204030204" pitchFamily="34" charset="0"/>
                        </a:rPr>
                        <a:t>Pop Value</a:t>
                      </a:r>
                    </a:p>
                  </a:txBody>
                  <a:tcPr anchor="ctr"/>
                </a:tc>
                <a:tc gridSpan="2">
                  <a:txBody>
                    <a:bodyPr/>
                    <a:lstStyle/>
                    <a:p>
                      <a:pPr algn="ctr"/>
                      <a:r>
                        <a:rPr lang="en-US" sz="1100" dirty="0">
                          <a:latin typeface="Calibri" panose="020F0502020204030204" pitchFamily="34" charset="0"/>
                          <a:cs typeface="Calibri" panose="020F0502020204030204" pitchFamily="34" charset="0"/>
                        </a:rPr>
                        <a:t>Sample 100</a:t>
                      </a:r>
                    </a:p>
                  </a:txBody>
                  <a:tcPr anchor="ctr"/>
                </a:tc>
                <a:tc hMerge="1">
                  <a:txBody>
                    <a:bodyPr/>
                    <a:lstStyle/>
                    <a:p>
                      <a:endParaRPr lang="en-US" sz="1200" dirty="0"/>
                    </a:p>
                  </a:txBody>
                  <a:tcPr anchor="ctr"/>
                </a:tc>
                <a:tc gridSpan="2">
                  <a:txBody>
                    <a:bodyPr/>
                    <a:lstStyle/>
                    <a:p>
                      <a:pPr algn="ctr"/>
                      <a:r>
                        <a:rPr lang="en-US" sz="1100" dirty="0">
                          <a:latin typeface="Calibri" panose="020F0502020204030204" pitchFamily="34" charset="0"/>
                          <a:cs typeface="Calibri" panose="020F0502020204030204" pitchFamily="34" charset="0"/>
                        </a:rPr>
                        <a:t>Sample 250</a:t>
                      </a:r>
                    </a:p>
                  </a:txBody>
                  <a:tcPr anchor="ctr"/>
                </a:tc>
                <a:tc hMerge="1">
                  <a:txBody>
                    <a:bodyPr/>
                    <a:lstStyle/>
                    <a:p>
                      <a:endParaRPr lang="en-US" sz="1200" dirty="0"/>
                    </a:p>
                  </a:txBody>
                  <a:tcPr anchor="ctr"/>
                </a:tc>
                <a:tc gridSpan="2">
                  <a:txBody>
                    <a:bodyPr/>
                    <a:lstStyle/>
                    <a:p>
                      <a:pPr algn="ctr"/>
                      <a:r>
                        <a:rPr lang="en-US" sz="1100" dirty="0">
                          <a:latin typeface="Calibri" panose="020F0502020204030204" pitchFamily="34" charset="0"/>
                          <a:cs typeface="Calibri" panose="020F0502020204030204" pitchFamily="34" charset="0"/>
                        </a:rPr>
                        <a:t>Sample 500</a:t>
                      </a:r>
                    </a:p>
                  </a:txBody>
                  <a:tcPr anchor="ctr"/>
                </a:tc>
                <a:tc hMerge="1">
                  <a:txBody>
                    <a:bodyPr/>
                    <a:lstStyle/>
                    <a:p>
                      <a:endParaRPr lang="en-US" sz="1200" dirty="0"/>
                    </a:p>
                  </a:txBody>
                  <a:tcPr anchor="ctr"/>
                </a:tc>
                <a:extLst>
                  <a:ext uri="{0D108BD9-81ED-4DB2-BD59-A6C34878D82A}">
                    <a16:rowId xmlns:a16="http://schemas.microsoft.com/office/drawing/2014/main" val="2226340645"/>
                  </a:ext>
                </a:extLst>
              </a:tr>
              <a:tr h="652328">
                <a:tc>
                  <a:txBody>
                    <a:bodyPr/>
                    <a:lstStyle/>
                    <a:p>
                      <a:pPr algn="ctr"/>
                      <a:r>
                        <a:rPr lang="en-US" sz="1100" dirty="0">
                          <a:latin typeface="Calibri" panose="020F0502020204030204" pitchFamily="34" charset="0"/>
                          <a:cs typeface="Calibri" panose="020F0502020204030204" pitchFamily="34" charset="0"/>
                        </a:rPr>
                        <a:t>Var</a:t>
                      </a:r>
                    </a:p>
                  </a:txBody>
                  <a:tcPr anchor="ctr"/>
                </a:tc>
                <a:tc>
                  <a:txBody>
                    <a:bodyPr/>
                    <a:lstStyle/>
                    <a:p>
                      <a:pPr algn="ctr"/>
                      <a:r>
                        <a:rPr lang="en-US" sz="1100" dirty="0">
                          <a:latin typeface="Calibri" panose="020F0502020204030204" pitchFamily="34" charset="0"/>
                          <a:cs typeface="Calibri" panose="020F0502020204030204" pitchFamily="34" charset="0"/>
                        </a:rPr>
                        <a:t>Est (SE)</a:t>
                      </a:r>
                    </a:p>
                  </a:txBody>
                  <a:tcPr anchor="ctr"/>
                </a:tc>
                <a:tc>
                  <a:txBody>
                    <a:bodyPr/>
                    <a:lstStyle/>
                    <a:p>
                      <a:pPr algn="ctr"/>
                      <a:r>
                        <a:rPr lang="en-US" sz="1100" dirty="0">
                          <a:latin typeface="Calibri" panose="020F0502020204030204" pitchFamily="34" charset="0"/>
                          <a:cs typeface="Calibri" panose="020F0502020204030204" pitchFamily="34" charset="0"/>
                        </a:rPr>
                        <a:t>Est (SE)</a:t>
                      </a:r>
                    </a:p>
                  </a:txBody>
                  <a:tcPr anchor="ctr"/>
                </a:tc>
                <a:tc>
                  <a:txBody>
                    <a:bodyPr/>
                    <a:lstStyle/>
                    <a:p>
                      <a:pPr algn="ctr"/>
                      <a:r>
                        <a:rPr lang="en-US" sz="1100" b="1" dirty="0">
                          <a:latin typeface="Calibri" panose="020F0502020204030204" pitchFamily="34" charset="0"/>
                          <a:cs typeface="Calibri" panose="020F0502020204030204" pitchFamily="34" charset="0"/>
                        </a:rPr>
                        <a:t>Corrected</a:t>
                      </a:r>
                    </a:p>
                  </a:txBody>
                  <a:tcPr anchor="ctr"/>
                </a:tc>
                <a:tc>
                  <a:txBody>
                    <a:bodyPr/>
                    <a:lstStyle/>
                    <a:p>
                      <a:pPr algn="ctr"/>
                      <a:r>
                        <a:rPr lang="en-US" sz="1100" dirty="0">
                          <a:latin typeface="Calibri" panose="020F0502020204030204" pitchFamily="34" charset="0"/>
                          <a:cs typeface="Calibri" panose="020F0502020204030204" pitchFamily="34" charset="0"/>
                        </a:rPr>
                        <a:t>Est (SE)</a:t>
                      </a:r>
                    </a:p>
                  </a:txBody>
                  <a:tcPr anchor="ctr"/>
                </a:tc>
                <a:tc>
                  <a:txBody>
                    <a:bodyPr/>
                    <a:lstStyle/>
                    <a:p>
                      <a:pPr algn="ctr"/>
                      <a:r>
                        <a:rPr lang="en-US" sz="1100" b="1" dirty="0">
                          <a:latin typeface="Calibri" panose="020F0502020204030204" pitchFamily="34" charset="0"/>
                          <a:cs typeface="Calibri" panose="020F0502020204030204" pitchFamily="34" charset="0"/>
                        </a:rPr>
                        <a:t>Corrected</a:t>
                      </a:r>
                    </a:p>
                  </a:txBody>
                  <a:tcPr anchor="ctr"/>
                </a:tc>
                <a:tc>
                  <a:txBody>
                    <a:bodyPr/>
                    <a:lstStyle/>
                    <a:p>
                      <a:pPr algn="ctr"/>
                      <a:r>
                        <a:rPr lang="en-US" sz="1100" dirty="0">
                          <a:latin typeface="Calibri" panose="020F0502020204030204" pitchFamily="34" charset="0"/>
                          <a:cs typeface="Calibri" panose="020F0502020204030204" pitchFamily="34" charset="0"/>
                        </a:rPr>
                        <a:t>Est (SE)</a:t>
                      </a:r>
                    </a:p>
                  </a:txBody>
                  <a:tcPr anchor="ctr"/>
                </a:tc>
                <a:tc>
                  <a:txBody>
                    <a:bodyPr/>
                    <a:lstStyle/>
                    <a:p>
                      <a:pPr algn="ctr"/>
                      <a:r>
                        <a:rPr lang="en-US" sz="1100" b="1" dirty="0">
                          <a:latin typeface="Calibri" panose="020F0502020204030204" pitchFamily="34" charset="0"/>
                          <a:cs typeface="Calibri" panose="020F0502020204030204" pitchFamily="34" charset="0"/>
                        </a:rPr>
                        <a:t>Corrected</a:t>
                      </a:r>
                    </a:p>
                  </a:txBody>
                  <a:tcPr anchor="ctr"/>
                </a:tc>
                <a:extLst>
                  <a:ext uri="{0D108BD9-81ED-4DB2-BD59-A6C34878D82A}">
                    <a16:rowId xmlns:a16="http://schemas.microsoft.com/office/drawing/2014/main" val="2234138139"/>
                  </a:ext>
                </a:extLst>
              </a:tr>
              <a:tr h="997111">
                <a:tc>
                  <a:txBody>
                    <a:bodyPr/>
                    <a:lstStyle/>
                    <a:p>
                      <a:pPr algn="ctr"/>
                      <a:r>
                        <a:rPr lang="en-US" sz="1100" dirty="0">
                          <a:latin typeface="Calibri" panose="020F0502020204030204" pitchFamily="34" charset="0"/>
                          <a:cs typeface="Calibri" panose="020F0502020204030204" pitchFamily="34" charset="0"/>
                        </a:rPr>
                        <a:t>Constant</a:t>
                      </a:r>
                    </a:p>
                  </a:txBody>
                  <a:tcPr anchor="ctr"/>
                </a:tc>
                <a:tc>
                  <a:txBody>
                    <a:bodyPr/>
                    <a:lstStyle/>
                    <a:p>
                      <a:pPr algn="ctr"/>
                      <a:r>
                        <a:rPr lang="en-US" sz="1100" dirty="0">
                          <a:latin typeface="Calibri" panose="020F0502020204030204" pitchFamily="34" charset="0"/>
                          <a:cs typeface="Calibri" panose="020F0502020204030204" pitchFamily="34" charset="0"/>
                        </a:rPr>
                        <a:t>18.00 (0.046)</a:t>
                      </a:r>
                    </a:p>
                  </a:txBody>
                  <a:tcPr anchor="ctr"/>
                </a:tc>
                <a:tc>
                  <a:txBody>
                    <a:bodyPr/>
                    <a:lstStyle/>
                    <a:p>
                      <a:pPr algn="ctr"/>
                      <a:r>
                        <a:rPr lang="en-US" sz="1100" dirty="0">
                          <a:latin typeface="Calibri" panose="020F0502020204030204" pitchFamily="34" charset="0"/>
                          <a:cs typeface="Calibri" panose="020F0502020204030204" pitchFamily="34" charset="0"/>
                        </a:rPr>
                        <a:t>18.31 (0.598)</a:t>
                      </a:r>
                    </a:p>
                  </a:txBody>
                  <a:tcPr anchor="ctr"/>
                </a:tc>
                <a:tc>
                  <a:txBody>
                    <a:bodyPr/>
                    <a:lstStyle/>
                    <a:p>
                      <a:pPr algn="ctr"/>
                      <a:r>
                        <a:rPr lang="en-US" sz="1100" dirty="0">
                          <a:latin typeface="Calibri" panose="020F0502020204030204" pitchFamily="34" charset="0"/>
                          <a:cs typeface="Calibri" panose="020F0502020204030204" pitchFamily="34" charset="0"/>
                        </a:rPr>
                        <a:t>17.90 (0.60)</a:t>
                      </a:r>
                    </a:p>
                  </a:txBody>
                  <a:tcPr anchor="ctr"/>
                </a:tc>
                <a:tc>
                  <a:txBody>
                    <a:bodyPr/>
                    <a:lstStyle/>
                    <a:p>
                      <a:pPr algn="ctr"/>
                      <a:r>
                        <a:rPr lang="en-US" sz="1100" dirty="0">
                          <a:latin typeface="Calibri" panose="020F0502020204030204" pitchFamily="34" charset="0"/>
                          <a:cs typeface="Calibri" panose="020F0502020204030204" pitchFamily="34" charset="0"/>
                        </a:rPr>
                        <a:t>18.19 (0.338)</a:t>
                      </a:r>
                    </a:p>
                  </a:txBody>
                  <a:tcPr anchor="ctr"/>
                </a:tc>
                <a:tc>
                  <a:txBody>
                    <a:bodyPr/>
                    <a:lstStyle/>
                    <a:p>
                      <a:pPr algn="ctr"/>
                      <a:r>
                        <a:rPr lang="en-US" sz="1100" dirty="0">
                          <a:latin typeface="Calibri" panose="020F0502020204030204" pitchFamily="34" charset="0"/>
                          <a:cs typeface="Calibri" panose="020F0502020204030204" pitchFamily="34" charset="0"/>
                        </a:rPr>
                        <a:t>17.93 (0.34)</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latin typeface="Calibri" panose="020F0502020204030204" pitchFamily="34" charset="0"/>
                          <a:cs typeface="Calibri" panose="020F0502020204030204" pitchFamily="34" charset="0"/>
                        </a:rPr>
                        <a:t>18.25 (0.242)</a:t>
                      </a:r>
                    </a:p>
                    <a:p>
                      <a:pPr algn="ctr"/>
                      <a:endParaRPr lang="en-US" sz="1100" dirty="0">
                        <a:latin typeface="Calibri" panose="020F0502020204030204" pitchFamily="34" charset="0"/>
                        <a:cs typeface="Calibri" panose="020F0502020204030204" pitchFamily="34" charset="0"/>
                      </a:endParaRP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latin typeface="Calibri" panose="020F0502020204030204" pitchFamily="34" charset="0"/>
                          <a:cs typeface="Calibri" panose="020F0502020204030204" pitchFamily="34" charset="0"/>
                        </a:rPr>
                        <a:t>18.08 (0.248)</a:t>
                      </a:r>
                    </a:p>
                  </a:txBody>
                  <a:tcPr anchor="ctr"/>
                </a:tc>
                <a:extLst>
                  <a:ext uri="{0D108BD9-81ED-4DB2-BD59-A6C34878D82A}">
                    <a16:rowId xmlns:a16="http://schemas.microsoft.com/office/drawing/2014/main" val="2570780860"/>
                  </a:ext>
                </a:extLst>
              </a:tr>
              <a:tr h="997111">
                <a:tc>
                  <a:txBody>
                    <a:bodyPr/>
                    <a:lstStyle/>
                    <a:p>
                      <a:pPr algn="ctr"/>
                      <a:r>
                        <a:rPr lang="en-US" sz="1100" dirty="0">
                          <a:latin typeface="Calibri" panose="020F0502020204030204" pitchFamily="34" charset="0"/>
                          <a:cs typeface="Calibri" panose="020F0502020204030204" pitchFamily="34" charset="0"/>
                        </a:rPr>
                        <a:t>Educ</a:t>
                      </a:r>
                    </a:p>
                  </a:txBody>
                  <a:tcPr anchor="ctr"/>
                </a:tc>
                <a:tc>
                  <a:txBody>
                    <a:bodyPr/>
                    <a:lstStyle/>
                    <a:p>
                      <a:pPr algn="ctr"/>
                      <a:r>
                        <a:rPr lang="en-US" sz="1100" dirty="0">
                          <a:latin typeface="Calibri" panose="020F0502020204030204" pitchFamily="34" charset="0"/>
                          <a:cs typeface="Calibri" panose="020F0502020204030204" pitchFamily="34" charset="0"/>
                        </a:rPr>
                        <a:t>-0.15 (0.002)</a:t>
                      </a:r>
                    </a:p>
                  </a:txBody>
                  <a:tcPr anchor="ctr"/>
                </a:tc>
                <a:tc>
                  <a:txBody>
                    <a:bodyPr/>
                    <a:lstStyle/>
                    <a:p>
                      <a:pPr algn="ctr"/>
                      <a:r>
                        <a:rPr lang="en-US" sz="1100" dirty="0">
                          <a:latin typeface="Calibri" panose="020F0502020204030204" pitchFamily="34" charset="0"/>
                          <a:cs typeface="Calibri" panose="020F0502020204030204" pitchFamily="34" charset="0"/>
                        </a:rPr>
                        <a:t>-0.16 (0.026)</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latin typeface="Calibri" panose="020F0502020204030204" pitchFamily="34" charset="0"/>
                          <a:cs typeface="Calibri" panose="020F0502020204030204" pitchFamily="34" charset="0"/>
                        </a:rPr>
                        <a:t>-0.167</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latin typeface="Calibri" panose="020F0502020204030204" pitchFamily="34" charset="0"/>
                          <a:cs typeface="Calibri" panose="020F0502020204030204" pitchFamily="34" charset="0"/>
                        </a:rPr>
                        <a:t>(0.025)</a:t>
                      </a:r>
                    </a:p>
                  </a:txBody>
                  <a:tcPr anchor="ctr"/>
                </a:tc>
                <a:tc>
                  <a:txBody>
                    <a:bodyPr/>
                    <a:lstStyle/>
                    <a:p>
                      <a:pPr algn="ctr"/>
                      <a:r>
                        <a:rPr lang="en-US" sz="1100" dirty="0">
                          <a:latin typeface="Calibri" panose="020F0502020204030204" pitchFamily="34" charset="0"/>
                          <a:cs typeface="Calibri" panose="020F0502020204030204" pitchFamily="34" charset="0"/>
                        </a:rPr>
                        <a:t>-0.138 (0.015)</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latin typeface="Calibri" panose="020F0502020204030204" pitchFamily="34" charset="0"/>
                          <a:cs typeface="Calibri" panose="020F0502020204030204" pitchFamily="34" charset="0"/>
                        </a:rPr>
                        <a:t>-0.142</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latin typeface="Calibri" panose="020F0502020204030204" pitchFamily="34" charset="0"/>
                          <a:cs typeface="Calibri" panose="020F0502020204030204" pitchFamily="34" charset="0"/>
                        </a:rPr>
                        <a:t>(0.014)</a:t>
                      </a:r>
                    </a:p>
                  </a:txBody>
                  <a:tcPr anchor="ctr"/>
                </a:tc>
                <a:tc>
                  <a:txBody>
                    <a:bodyPr/>
                    <a:lstStyle/>
                    <a:p>
                      <a:pPr algn="ctr"/>
                      <a:r>
                        <a:rPr lang="en-US" sz="1100" dirty="0">
                          <a:latin typeface="Calibri" panose="020F0502020204030204" pitchFamily="34" charset="0"/>
                          <a:cs typeface="Calibri" panose="020F0502020204030204" pitchFamily="34" charset="0"/>
                        </a:rPr>
                        <a:t>-0.147 (0.011)</a:t>
                      </a:r>
                    </a:p>
                  </a:txBody>
                  <a:tcPr anchor="ctr"/>
                </a:tc>
                <a:tc>
                  <a:txBody>
                    <a:bodyPr/>
                    <a:lstStyle/>
                    <a:p>
                      <a:pPr algn="ctr"/>
                      <a:r>
                        <a:rPr lang="en-US" sz="1100" dirty="0">
                          <a:latin typeface="Calibri" panose="020F0502020204030204" pitchFamily="34" charset="0"/>
                          <a:cs typeface="Calibri" panose="020F0502020204030204" pitchFamily="34" charset="0"/>
                        </a:rPr>
                        <a:t>-0.149 (0.011)</a:t>
                      </a:r>
                    </a:p>
                  </a:txBody>
                  <a:tcPr anchor="ctr"/>
                </a:tc>
                <a:extLst>
                  <a:ext uri="{0D108BD9-81ED-4DB2-BD59-A6C34878D82A}">
                    <a16:rowId xmlns:a16="http://schemas.microsoft.com/office/drawing/2014/main" val="818771207"/>
                  </a:ext>
                </a:extLst>
              </a:tr>
              <a:tr h="612199">
                <a:tc>
                  <a:txBody>
                    <a:bodyPr/>
                    <a:lstStyle/>
                    <a:p>
                      <a:pPr algn="ctr"/>
                      <a:r>
                        <a:rPr lang="en-US" sz="1100" dirty="0">
                          <a:latin typeface="Calibri" panose="020F0502020204030204" pitchFamily="34" charset="0"/>
                          <a:cs typeface="Calibri" panose="020F0502020204030204" pitchFamily="34" charset="0"/>
                        </a:rPr>
                        <a:t>Age</a:t>
                      </a:r>
                    </a:p>
                  </a:txBody>
                  <a:tcPr anchor="ctr"/>
                </a:tc>
                <a:tc>
                  <a:txBody>
                    <a:bodyPr/>
                    <a:lstStyle/>
                    <a:p>
                      <a:pPr algn="ctr"/>
                      <a:r>
                        <a:rPr lang="en-US" sz="1100" dirty="0">
                          <a:latin typeface="Calibri" panose="020F0502020204030204" pitchFamily="34" charset="0"/>
                          <a:cs typeface="Calibri" panose="020F0502020204030204" pitchFamily="34" charset="0"/>
                        </a:rPr>
                        <a:t>0.35</a:t>
                      </a:r>
                      <a:r>
                        <a:rPr lang="en-US" sz="1100" baseline="0" dirty="0">
                          <a:latin typeface="Calibri" panose="020F0502020204030204" pitchFamily="34" charset="0"/>
                          <a:cs typeface="Calibri" panose="020F0502020204030204" pitchFamily="34" charset="0"/>
                        </a:rPr>
                        <a:t> (0.0007)</a:t>
                      </a:r>
                      <a:endParaRPr lang="en-US" sz="1100" dirty="0">
                        <a:latin typeface="Calibri" panose="020F0502020204030204" pitchFamily="34" charset="0"/>
                        <a:cs typeface="Calibri" panose="020F0502020204030204" pitchFamily="34" charset="0"/>
                      </a:endParaRPr>
                    </a:p>
                  </a:txBody>
                  <a:tcPr anchor="ctr"/>
                </a:tc>
                <a:tc>
                  <a:txBody>
                    <a:bodyPr/>
                    <a:lstStyle/>
                    <a:p>
                      <a:pPr algn="ctr"/>
                      <a:r>
                        <a:rPr lang="en-US" sz="1100" dirty="0">
                          <a:latin typeface="Calibri" panose="020F0502020204030204" pitchFamily="34" charset="0"/>
                          <a:cs typeface="Calibri" panose="020F0502020204030204" pitchFamily="34" charset="0"/>
                        </a:rPr>
                        <a:t>0.338 (0.012)</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latin typeface="Calibri" panose="020F0502020204030204" pitchFamily="34" charset="0"/>
                          <a:cs typeface="Calibri" panose="020F0502020204030204" pitchFamily="34" charset="0"/>
                        </a:rPr>
                        <a:t>0.336</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latin typeface="Calibri" panose="020F0502020204030204" pitchFamily="34" charset="0"/>
                          <a:cs typeface="Calibri" panose="020F0502020204030204" pitchFamily="34" charset="0"/>
                        </a:rPr>
                        <a:t>(0.013)</a:t>
                      </a:r>
                    </a:p>
                  </a:txBody>
                  <a:tcPr anchor="ctr"/>
                </a:tc>
                <a:tc>
                  <a:txBody>
                    <a:bodyPr/>
                    <a:lstStyle/>
                    <a:p>
                      <a:pPr algn="ctr"/>
                      <a:r>
                        <a:rPr lang="en-US" sz="1100" dirty="0">
                          <a:latin typeface="Calibri" panose="020F0502020204030204" pitchFamily="34" charset="0"/>
                          <a:cs typeface="Calibri" panose="020F0502020204030204" pitchFamily="34" charset="0"/>
                        </a:rPr>
                        <a:t>0.338 (0.0073)</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latin typeface="Calibri" panose="020F0502020204030204" pitchFamily="34" charset="0"/>
                          <a:cs typeface="Calibri" panose="020F0502020204030204" pitchFamily="34" charset="0"/>
                        </a:rPr>
                        <a:t>0.35</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latin typeface="Calibri" panose="020F0502020204030204" pitchFamily="34" charset="0"/>
                          <a:cs typeface="Calibri" panose="020F0502020204030204" pitchFamily="34" charset="0"/>
                        </a:rPr>
                        <a:t>(0.008)</a:t>
                      </a:r>
                    </a:p>
                  </a:txBody>
                  <a:tcPr anchor="ctr"/>
                </a:tc>
                <a:tc>
                  <a:txBody>
                    <a:bodyPr/>
                    <a:lstStyle/>
                    <a:p>
                      <a:pPr algn="ctr"/>
                      <a:r>
                        <a:rPr lang="en-US" sz="1100" dirty="0">
                          <a:latin typeface="Calibri" panose="020F0502020204030204" pitchFamily="34" charset="0"/>
                          <a:cs typeface="Calibri" panose="020F0502020204030204" pitchFamily="34" charset="0"/>
                        </a:rPr>
                        <a:t>0.339 (0.005)</a:t>
                      </a:r>
                    </a:p>
                  </a:txBody>
                  <a:tcPr anchor="ctr"/>
                </a:tc>
                <a:tc>
                  <a:txBody>
                    <a:bodyPr/>
                    <a:lstStyle/>
                    <a:p>
                      <a:pPr algn="ctr"/>
                      <a:r>
                        <a:rPr lang="en-US" sz="1100" dirty="0">
                          <a:latin typeface="Calibri" panose="020F0502020204030204" pitchFamily="34" charset="0"/>
                          <a:cs typeface="Calibri" panose="020F0502020204030204" pitchFamily="34" charset="0"/>
                        </a:rPr>
                        <a:t>0.345 (0.005)</a:t>
                      </a:r>
                    </a:p>
                  </a:txBody>
                  <a:tcPr anchor="ctr"/>
                </a:tc>
                <a:extLst>
                  <a:ext uri="{0D108BD9-81ED-4DB2-BD59-A6C34878D82A}">
                    <a16:rowId xmlns:a16="http://schemas.microsoft.com/office/drawing/2014/main" val="2187157334"/>
                  </a:ext>
                </a:extLst>
              </a:tr>
            </a:tbl>
          </a:graphicData>
        </a:graphic>
      </p:graphicFrame>
      <p:sp>
        <p:nvSpPr>
          <p:cNvPr id="4" name="Content Placeholder 3">
            <a:extLst>
              <a:ext uri="{FF2B5EF4-FFF2-40B4-BE49-F238E27FC236}">
                <a16:creationId xmlns:a16="http://schemas.microsoft.com/office/drawing/2014/main" id="{366FE2B8-A959-931D-F4E0-D1CBCACA3C3B}"/>
              </a:ext>
            </a:extLst>
          </p:cNvPr>
          <p:cNvSpPr>
            <a:spLocks noGrp="1"/>
          </p:cNvSpPr>
          <p:nvPr>
            <p:ph sz="half" idx="2"/>
          </p:nvPr>
        </p:nvSpPr>
        <p:spPr>
          <a:xfrm>
            <a:off x="4526733" y="1757817"/>
            <a:ext cx="5115208" cy="4987014"/>
          </a:xfrm>
        </p:spPr>
        <p:txBody>
          <a:bodyPr>
            <a:normAutofit fontScale="92500" lnSpcReduction="10000"/>
          </a:bodyPr>
          <a:lstStyle/>
          <a:p>
            <a:pPr marL="0" indent="0">
              <a:buNone/>
            </a:pPr>
            <a:r>
              <a:rPr lang="en-US" dirty="0"/>
              <a:t>Regression Results – Overall</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Note: IMR &lt; 0.05 in all cases – confirming selection bias due to truncation</a:t>
            </a:r>
          </a:p>
        </p:txBody>
      </p:sp>
      <p:sp>
        <p:nvSpPr>
          <p:cNvPr id="8" name="Content Placeholder 3">
            <a:extLst>
              <a:ext uri="{FF2B5EF4-FFF2-40B4-BE49-F238E27FC236}">
                <a16:creationId xmlns:a16="http://schemas.microsoft.com/office/drawing/2014/main" id="{EAEDD8F0-2F5C-99E2-374B-948A4C450986}"/>
              </a:ext>
            </a:extLst>
          </p:cNvPr>
          <p:cNvSpPr txBox="1">
            <a:spLocks/>
          </p:cNvSpPr>
          <p:nvPr/>
        </p:nvSpPr>
        <p:spPr>
          <a:xfrm>
            <a:off x="577746" y="2031140"/>
            <a:ext cx="3405779" cy="388077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US" b="1" dirty="0"/>
              <a:t>What do we notice?</a:t>
            </a:r>
          </a:p>
          <a:p>
            <a:pPr marL="0" indent="0">
              <a:buNone/>
            </a:pPr>
            <a:endParaRPr lang="en-US" dirty="0"/>
          </a:p>
          <a:p>
            <a:pPr marL="0" indent="0">
              <a:buNone/>
            </a:pPr>
            <a:r>
              <a:rPr lang="en-US" dirty="0"/>
              <a:t>Now look at our estimates and SE as n increases</a:t>
            </a:r>
          </a:p>
          <a:p>
            <a:pPr marL="0" indent="0">
              <a:buNone/>
            </a:pPr>
            <a:endParaRPr lang="en-US" dirty="0"/>
          </a:p>
          <a:p>
            <a:pPr marL="0" indent="0">
              <a:buNone/>
            </a:pPr>
            <a:endParaRPr lang="en-US" dirty="0"/>
          </a:p>
        </p:txBody>
      </p:sp>
      <p:sp>
        <p:nvSpPr>
          <p:cNvPr id="3" name="Rectangle 2">
            <a:extLst>
              <a:ext uri="{FF2B5EF4-FFF2-40B4-BE49-F238E27FC236}">
                <a16:creationId xmlns:a16="http://schemas.microsoft.com/office/drawing/2014/main" id="{9F825EE9-A026-532B-F9B3-A17D73640EFC}"/>
              </a:ext>
            </a:extLst>
          </p:cNvPr>
          <p:cNvSpPr/>
          <p:nvPr/>
        </p:nvSpPr>
        <p:spPr>
          <a:xfrm>
            <a:off x="8383509" y="2670772"/>
            <a:ext cx="823865" cy="3274513"/>
          </a:xfrm>
          <a:prstGeom prst="rect">
            <a:avLst/>
          </a:prstGeom>
          <a:solidFill>
            <a:srgbClr val="FFC000">
              <a:alpha val="49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395FB09E-9D2A-09C2-1D94-05D2DE6D9138}"/>
              </a:ext>
            </a:extLst>
          </p:cNvPr>
          <p:cNvSpPr/>
          <p:nvPr/>
        </p:nvSpPr>
        <p:spPr>
          <a:xfrm>
            <a:off x="9890911" y="2670771"/>
            <a:ext cx="823865" cy="3274513"/>
          </a:xfrm>
          <a:prstGeom prst="rect">
            <a:avLst/>
          </a:prstGeom>
          <a:solidFill>
            <a:srgbClr val="FFC000">
              <a:alpha val="49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2342539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C4AD78-F661-C706-FE10-DA89F5BA42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5C060B-F54F-252E-C88F-85453DE6EA2F}"/>
              </a:ext>
            </a:extLst>
          </p:cNvPr>
          <p:cNvSpPr>
            <a:spLocks noGrp="1"/>
          </p:cNvSpPr>
          <p:nvPr>
            <p:ph type="title"/>
          </p:nvPr>
        </p:nvSpPr>
        <p:spPr>
          <a:xfrm>
            <a:off x="749091" y="226305"/>
            <a:ext cx="10693818" cy="748420"/>
          </a:xfrm>
        </p:spPr>
        <p:txBody>
          <a:bodyPr>
            <a:normAutofit/>
          </a:bodyPr>
          <a:lstStyle/>
          <a:p>
            <a:pPr algn="l"/>
            <a:r>
              <a:rPr lang="en-US" sz="3200" b="1" dirty="0">
                <a:latin typeface="+mn-lt"/>
              </a:rPr>
              <a:t>Heckman By Hand and With </a:t>
            </a:r>
            <a:r>
              <a:rPr lang="en-US" sz="3200" b="1" dirty="0" err="1">
                <a:latin typeface="+mn-lt"/>
              </a:rPr>
              <a:t>SampleSelection</a:t>
            </a:r>
            <a:endParaRPr lang="en-US" sz="3200" b="1" dirty="0">
              <a:latin typeface="+mn-lt"/>
            </a:endParaRPr>
          </a:p>
        </p:txBody>
      </p:sp>
      <p:sp>
        <p:nvSpPr>
          <p:cNvPr id="4" name="Text Placeholder 3">
            <a:extLst>
              <a:ext uri="{FF2B5EF4-FFF2-40B4-BE49-F238E27FC236}">
                <a16:creationId xmlns:a16="http://schemas.microsoft.com/office/drawing/2014/main" id="{0D761021-EB3F-7953-3DE4-1B51BA78C744}"/>
              </a:ext>
            </a:extLst>
          </p:cNvPr>
          <p:cNvSpPr>
            <a:spLocks noGrp="1"/>
          </p:cNvSpPr>
          <p:nvPr>
            <p:ph type="body" idx="1"/>
          </p:nvPr>
        </p:nvSpPr>
        <p:spPr>
          <a:xfrm>
            <a:off x="749091" y="1156049"/>
            <a:ext cx="7190798" cy="576262"/>
          </a:xfrm>
        </p:spPr>
        <p:txBody>
          <a:bodyPr/>
          <a:lstStyle/>
          <a:p>
            <a:r>
              <a:rPr lang="en-US" dirty="0"/>
              <a:t>Doing the Heckman Manually in R Looks Like:</a:t>
            </a:r>
          </a:p>
        </p:txBody>
      </p:sp>
      <p:sp>
        <p:nvSpPr>
          <p:cNvPr id="3" name="Slide Number Placeholder 2">
            <a:extLst>
              <a:ext uri="{FF2B5EF4-FFF2-40B4-BE49-F238E27FC236}">
                <a16:creationId xmlns:a16="http://schemas.microsoft.com/office/drawing/2014/main" id="{75A758D2-038B-5954-5DB2-82E47925103F}"/>
              </a:ext>
            </a:extLst>
          </p:cNvPr>
          <p:cNvSpPr>
            <a:spLocks noGrp="1"/>
          </p:cNvSpPr>
          <p:nvPr>
            <p:ph type="sldNum" sz="quarter" idx="12"/>
          </p:nvPr>
        </p:nvSpPr>
        <p:spPr/>
        <p:txBody>
          <a:bodyPr/>
          <a:lstStyle/>
          <a:p>
            <a:fld id="{71A6E720-DACC-4CBD-8508-4D4592E4DB0D}" type="slidenum">
              <a:rPr lang="en-US" smtClean="0"/>
              <a:t>22</a:t>
            </a:fld>
            <a:endParaRPr lang="en-US" dirty="0"/>
          </a:p>
        </p:txBody>
      </p:sp>
      <p:sp>
        <p:nvSpPr>
          <p:cNvPr id="8" name="Content Placeholder 7">
            <a:extLst>
              <a:ext uri="{FF2B5EF4-FFF2-40B4-BE49-F238E27FC236}">
                <a16:creationId xmlns:a16="http://schemas.microsoft.com/office/drawing/2014/main" id="{C0F4D6D5-2B25-4D02-6E42-975F605A8C25}"/>
              </a:ext>
            </a:extLst>
          </p:cNvPr>
          <p:cNvSpPr>
            <a:spLocks noGrp="1"/>
          </p:cNvSpPr>
          <p:nvPr>
            <p:ph sz="half" idx="2"/>
          </p:nvPr>
        </p:nvSpPr>
        <p:spPr>
          <a:xfrm>
            <a:off x="825672" y="1953063"/>
            <a:ext cx="9947951" cy="4088299"/>
          </a:xfrm>
          <a:prstGeom prst="rect">
            <a:avLst/>
          </a:prstGeom>
        </p:spPr>
        <p:txBody>
          <a:bodyPr wrap="square">
            <a:spAutoFit/>
          </a:bodyPr>
          <a:lstStyle/>
          <a:p>
            <a:pPr marL="0" indent="0">
              <a:buNone/>
            </a:pPr>
            <a:r>
              <a:rPr lang="en-US" sz="1400" dirty="0"/>
              <a:t>#sample size 100</a:t>
            </a:r>
          </a:p>
          <a:p>
            <a:pPr marL="0" indent="0">
              <a:buNone/>
            </a:pPr>
            <a:r>
              <a:rPr lang="en-US" sz="1400" dirty="0"/>
              <a:t># Run the Probit</a:t>
            </a:r>
          </a:p>
          <a:p>
            <a:pPr marL="0" indent="0">
              <a:buNone/>
            </a:pPr>
            <a:r>
              <a:rPr lang="en-US" sz="1400" dirty="0"/>
              <a:t>probit = </a:t>
            </a:r>
            <a:r>
              <a:rPr lang="en-US" sz="1400" dirty="0" err="1"/>
              <a:t>glm</a:t>
            </a:r>
            <a:r>
              <a:rPr lang="en-US" sz="1400" dirty="0"/>
              <a:t>(indicator ~ educ + age,  data   = samp100, family = binomial(link = 'probit’))</a:t>
            </a:r>
          </a:p>
          <a:p>
            <a:pPr marL="0" indent="0">
              <a:buNone/>
            </a:pPr>
            <a:r>
              <a:rPr lang="en-US" sz="1400" dirty="0"/>
              <a:t>summary(probit)</a:t>
            </a:r>
          </a:p>
          <a:p>
            <a:pPr marL="0" indent="0">
              <a:buNone/>
            </a:pPr>
            <a:r>
              <a:rPr lang="en-US" sz="1400" dirty="0"/>
              <a:t># Create the IVMR Using Probit Values</a:t>
            </a:r>
          </a:p>
          <a:p>
            <a:pPr marL="0" indent="0">
              <a:buNone/>
            </a:pPr>
            <a:r>
              <a:rPr lang="en-US" sz="1400" dirty="0"/>
              <a:t>samp100$probit_lp =predict(probit)</a:t>
            </a:r>
          </a:p>
          <a:p>
            <a:pPr marL="0" indent="0">
              <a:buNone/>
            </a:pPr>
            <a:r>
              <a:rPr lang="en-US" sz="1400" dirty="0"/>
              <a:t>samp100$mills100=</a:t>
            </a:r>
            <a:r>
              <a:rPr lang="en-US" sz="1400" dirty="0" err="1"/>
              <a:t>dnorm</a:t>
            </a:r>
            <a:r>
              <a:rPr lang="en-US" sz="1400" dirty="0"/>
              <a:t>(samp100$probit_lp)/</a:t>
            </a:r>
            <a:r>
              <a:rPr lang="en-US" sz="1400" dirty="0" err="1"/>
              <a:t>pnorm</a:t>
            </a:r>
            <a:r>
              <a:rPr lang="en-US" sz="1400" dirty="0"/>
              <a:t>(samp100$probit_lp)</a:t>
            </a:r>
          </a:p>
          <a:p>
            <a:pPr marL="0" indent="0">
              <a:buNone/>
            </a:pPr>
            <a:r>
              <a:rPr lang="en-US" sz="1400" dirty="0"/>
              <a:t>summary(samp100$mills100)</a:t>
            </a:r>
          </a:p>
          <a:p>
            <a:pPr marL="0" indent="0">
              <a:buNone/>
            </a:pPr>
            <a:r>
              <a:rPr lang="en-US" sz="1400" dirty="0"/>
              <a:t>samp100$imr =samp100$mills100ggplot2::</a:t>
            </a:r>
            <a:r>
              <a:rPr lang="en-US" sz="1400" dirty="0" err="1"/>
              <a:t>qplot</a:t>
            </a:r>
            <a:r>
              <a:rPr lang="en-US" sz="1400" dirty="0"/>
              <a:t>(samp100$imr, </a:t>
            </a:r>
            <a:r>
              <a:rPr lang="en-US" sz="1400" dirty="0" err="1"/>
              <a:t>geom</a:t>
            </a:r>
            <a:r>
              <a:rPr lang="en-US" sz="1400" dirty="0"/>
              <a:t> = 'histogram’)</a:t>
            </a:r>
          </a:p>
          <a:p>
            <a:pPr marL="0" indent="0">
              <a:buNone/>
            </a:pPr>
            <a:r>
              <a:rPr lang="en-US" sz="1400" dirty="0"/>
              <a:t># Running the LM with the IMR included to Adjust the Model</a:t>
            </a:r>
          </a:p>
          <a:p>
            <a:pPr marL="0" indent="0">
              <a:buNone/>
            </a:pPr>
            <a:r>
              <a:rPr lang="en-US" sz="1400" dirty="0" err="1"/>
              <a:t>lm_HM_select</a:t>
            </a:r>
            <a:r>
              <a:rPr lang="en-US" sz="1400" dirty="0"/>
              <a:t> = </a:t>
            </a:r>
            <a:r>
              <a:rPr lang="en-US" sz="1400" dirty="0" err="1"/>
              <a:t>lm</a:t>
            </a:r>
            <a:r>
              <a:rPr lang="en-US" sz="1400" dirty="0"/>
              <a:t>(BMI ~ educ + age + </a:t>
            </a:r>
            <a:r>
              <a:rPr lang="en-US" sz="1400" dirty="0" err="1"/>
              <a:t>imr</a:t>
            </a:r>
            <a:r>
              <a:rPr lang="en-US" sz="1400" dirty="0"/>
              <a:t>, data = samp100)</a:t>
            </a:r>
          </a:p>
          <a:p>
            <a:pPr marL="0" indent="0">
              <a:buNone/>
            </a:pPr>
            <a:r>
              <a:rPr lang="en-US" sz="1400" dirty="0"/>
              <a:t>summary(</a:t>
            </a:r>
            <a:r>
              <a:rPr lang="en-US" sz="1400" dirty="0" err="1"/>
              <a:t>lm_HM_select</a:t>
            </a:r>
            <a:r>
              <a:rPr lang="en-US" sz="1400" dirty="0"/>
              <a:t>)</a:t>
            </a:r>
          </a:p>
        </p:txBody>
      </p:sp>
    </p:spTree>
    <p:extLst>
      <p:ext uri="{BB962C8B-B14F-4D97-AF65-F5344CB8AC3E}">
        <p14:creationId xmlns:p14="http://schemas.microsoft.com/office/powerpoint/2010/main" val="38034076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9E8296-5EF2-F232-C9D8-A97A0E52BEE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F43349D-45FC-1D61-9010-CCB9B7577C63}"/>
              </a:ext>
            </a:extLst>
          </p:cNvPr>
          <p:cNvSpPr>
            <a:spLocks noGrp="1"/>
          </p:cNvSpPr>
          <p:nvPr>
            <p:ph type="title"/>
          </p:nvPr>
        </p:nvSpPr>
        <p:spPr>
          <a:xfrm>
            <a:off x="749091" y="226305"/>
            <a:ext cx="10693818" cy="748420"/>
          </a:xfrm>
        </p:spPr>
        <p:txBody>
          <a:bodyPr>
            <a:normAutofit/>
          </a:bodyPr>
          <a:lstStyle/>
          <a:p>
            <a:pPr algn="l"/>
            <a:r>
              <a:rPr lang="en-US" sz="3200" b="1" dirty="0">
                <a:latin typeface="+mn-lt"/>
              </a:rPr>
              <a:t>Heckman By Hand and With </a:t>
            </a:r>
            <a:r>
              <a:rPr lang="en-US" sz="3200" b="1" dirty="0" err="1">
                <a:latin typeface="+mn-lt"/>
              </a:rPr>
              <a:t>SampleSelection</a:t>
            </a:r>
            <a:endParaRPr lang="en-US" sz="3200" b="1" dirty="0">
              <a:latin typeface="+mn-lt"/>
            </a:endParaRPr>
          </a:p>
        </p:txBody>
      </p:sp>
      <p:sp>
        <p:nvSpPr>
          <p:cNvPr id="6" name="Text Placeholder 5">
            <a:extLst>
              <a:ext uri="{FF2B5EF4-FFF2-40B4-BE49-F238E27FC236}">
                <a16:creationId xmlns:a16="http://schemas.microsoft.com/office/drawing/2014/main" id="{B8828CBD-BE2A-0FA6-ED10-3EE98ECBB3F9}"/>
              </a:ext>
            </a:extLst>
          </p:cNvPr>
          <p:cNvSpPr>
            <a:spLocks noGrp="1"/>
          </p:cNvSpPr>
          <p:nvPr>
            <p:ph type="body" sz="quarter" idx="3"/>
          </p:nvPr>
        </p:nvSpPr>
        <p:spPr>
          <a:xfrm>
            <a:off x="864503" y="1308719"/>
            <a:ext cx="5567546" cy="576262"/>
          </a:xfrm>
        </p:spPr>
        <p:txBody>
          <a:bodyPr/>
          <a:lstStyle/>
          <a:p>
            <a:r>
              <a:rPr lang="en-US" dirty="0"/>
              <a:t>Histogram and Regression Results</a:t>
            </a:r>
          </a:p>
        </p:txBody>
      </p:sp>
      <p:sp>
        <p:nvSpPr>
          <p:cNvPr id="3" name="Slide Number Placeholder 2">
            <a:extLst>
              <a:ext uri="{FF2B5EF4-FFF2-40B4-BE49-F238E27FC236}">
                <a16:creationId xmlns:a16="http://schemas.microsoft.com/office/drawing/2014/main" id="{E766B7DD-F778-3AEF-B0E3-6D83D48AB709}"/>
              </a:ext>
            </a:extLst>
          </p:cNvPr>
          <p:cNvSpPr>
            <a:spLocks noGrp="1"/>
          </p:cNvSpPr>
          <p:nvPr>
            <p:ph type="sldNum" sz="quarter" idx="12"/>
          </p:nvPr>
        </p:nvSpPr>
        <p:spPr/>
        <p:txBody>
          <a:bodyPr/>
          <a:lstStyle/>
          <a:p>
            <a:fld id="{71A6E720-DACC-4CBD-8508-4D4592E4DB0D}" type="slidenum">
              <a:rPr lang="en-US" smtClean="0"/>
              <a:t>23</a:t>
            </a:fld>
            <a:endParaRPr lang="en-US" dirty="0"/>
          </a:p>
        </p:txBody>
      </p:sp>
      <p:sp>
        <p:nvSpPr>
          <p:cNvPr id="14" name="TextBox 13">
            <a:extLst>
              <a:ext uri="{FF2B5EF4-FFF2-40B4-BE49-F238E27FC236}">
                <a16:creationId xmlns:a16="http://schemas.microsoft.com/office/drawing/2014/main" id="{0F5841A9-3D9A-2D06-E294-C8B029E48DB2}"/>
              </a:ext>
            </a:extLst>
          </p:cNvPr>
          <p:cNvSpPr txBox="1"/>
          <p:nvPr/>
        </p:nvSpPr>
        <p:spPr>
          <a:xfrm>
            <a:off x="5821378" y="5768097"/>
            <a:ext cx="4874331" cy="923330"/>
          </a:xfrm>
          <a:prstGeom prst="rect">
            <a:avLst/>
          </a:prstGeom>
          <a:noFill/>
        </p:spPr>
        <p:txBody>
          <a:bodyPr wrap="square" rtlCol="0">
            <a:spAutoFit/>
          </a:bodyPr>
          <a:lstStyle/>
          <a:p>
            <a:r>
              <a:rPr lang="en-US" dirty="0"/>
              <a:t>If the was no large IMR values (</a:t>
            </a:r>
            <a:r>
              <a:rPr lang="en-US" dirty="0" err="1"/>
              <a:t>ie</a:t>
            </a:r>
            <a:r>
              <a:rPr lang="en-US" dirty="0"/>
              <a:t> IMR p-value &gt; 0.05) this would be indication that you don’t have selection bias</a:t>
            </a:r>
          </a:p>
        </p:txBody>
      </p:sp>
      <p:pic>
        <p:nvPicPr>
          <p:cNvPr id="18" name="Content Placeholder 17">
            <a:extLst>
              <a:ext uri="{FF2B5EF4-FFF2-40B4-BE49-F238E27FC236}">
                <a16:creationId xmlns:a16="http://schemas.microsoft.com/office/drawing/2014/main" id="{77FD8D04-7AD0-88B1-5760-59562B2DA0FE}"/>
              </a:ext>
            </a:extLst>
          </p:cNvPr>
          <p:cNvPicPr>
            <a:picLocks noGrp="1" noChangeAspect="1"/>
          </p:cNvPicPr>
          <p:nvPr>
            <p:ph sz="quarter" idx="4"/>
          </p:nvPr>
        </p:nvPicPr>
        <p:blipFill>
          <a:blip r:embed="rId2"/>
          <a:stretch>
            <a:fillRect/>
          </a:stretch>
        </p:blipFill>
        <p:spPr>
          <a:xfrm>
            <a:off x="5694519" y="2023974"/>
            <a:ext cx="5370694" cy="3605130"/>
          </a:xfrm>
        </p:spPr>
      </p:pic>
      <p:sp>
        <p:nvSpPr>
          <p:cNvPr id="12" name="Rectangle 11">
            <a:extLst>
              <a:ext uri="{FF2B5EF4-FFF2-40B4-BE49-F238E27FC236}">
                <a16:creationId xmlns:a16="http://schemas.microsoft.com/office/drawing/2014/main" id="{FD83AB0B-D462-FDA3-CBEF-A097EA8956D7}"/>
              </a:ext>
            </a:extLst>
          </p:cNvPr>
          <p:cNvSpPr/>
          <p:nvPr/>
        </p:nvSpPr>
        <p:spPr>
          <a:xfrm>
            <a:off x="5694519" y="4152617"/>
            <a:ext cx="4377584" cy="301751"/>
          </a:xfrm>
          <a:prstGeom prst="rect">
            <a:avLst/>
          </a:prstGeom>
          <a:solidFill>
            <a:schemeClr val="accent1">
              <a:alpha val="39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a:extLst>
              <a:ext uri="{FF2B5EF4-FFF2-40B4-BE49-F238E27FC236}">
                <a16:creationId xmlns:a16="http://schemas.microsoft.com/office/drawing/2014/main" id="{A2606E8B-EC85-E19E-3AB8-95FD32F0960C}"/>
              </a:ext>
            </a:extLst>
          </p:cNvPr>
          <p:cNvPicPr>
            <a:picLocks noChangeAspect="1"/>
          </p:cNvPicPr>
          <p:nvPr/>
        </p:nvPicPr>
        <p:blipFill>
          <a:blip r:embed="rId3"/>
          <a:stretch>
            <a:fillRect/>
          </a:stretch>
        </p:blipFill>
        <p:spPr>
          <a:xfrm>
            <a:off x="170204" y="2100661"/>
            <a:ext cx="5495587" cy="4405662"/>
          </a:xfrm>
          <a:prstGeom prst="rect">
            <a:avLst/>
          </a:prstGeom>
        </p:spPr>
      </p:pic>
    </p:spTree>
    <p:extLst>
      <p:ext uri="{BB962C8B-B14F-4D97-AF65-F5344CB8AC3E}">
        <p14:creationId xmlns:p14="http://schemas.microsoft.com/office/powerpoint/2010/main" val="6859545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305857-496E-7AD1-1FD8-67DB010E2CF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90104A-2FBC-5A2D-0D5D-24765B0CEEC5}"/>
              </a:ext>
            </a:extLst>
          </p:cNvPr>
          <p:cNvSpPr>
            <a:spLocks noGrp="1"/>
          </p:cNvSpPr>
          <p:nvPr>
            <p:ph type="title"/>
          </p:nvPr>
        </p:nvSpPr>
        <p:spPr>
          <a:xfrm>
            <a:off x="749091" y="226305"/>
            <a:ext cx="10693818" cy="748420"/>
          </a:xfrm>
        </p:spPr>
        <p:txBody>
          <a:bodyPr>
            <a:normAutofit/>
          </a:bodyPr>
          <a:lstStyle/>
          <a:p>
            <a:pPr algn="l"/>
            <a:r>
              <a:rPr lang="en-US" sz="3200" b="1" dirty="0">
                <a:latin typeface="+mn-lt"/>
              </a:rPr>
              <a:t>Heckman By Hand and With </a:t>
            </a:r>
            <a:r>
              <a:rPr lang="en-US" sz="3200" b="1" dirty="0" err="1">
                <a:latin typeface="+mn-lt"/>
              </a:rPr>
              <a:t>SampleSelection</a:t>
            </a:r>
            <a:endParaRPr lang="en-US" sz="3200" b="1" dirty="0">
              <a:latin typeface="+mn-lt"/>
            </a:endParaRPr>
          </a:p>
        </p:txBody>
      </p:sp>
      <p:sp>
        <p:nvSpPr>
          <p:cNvPr id="4" name="Text Placeholder 3">
            <a:extLst>
              <a:ext uri="{FF2B5EF4-FFF2-40B4-BE49-F238E27FC236}">
                <a16:creationId xmlns:a16="http://schemas.microsoft.com/office/drawing/2014/main" id="{070F53EE-7FC9-A18C-26B5-3817F9B2882E}"/>
              </a:ext>
            </a:extLst>
          </p:cNvPr>
          <p:cNvSpPr>
            <a:spLocks noGrp="1"/>
          </p:cNvSpPr>
          <p:nvPr>
            <p:ph type="body" idx="1"/>
          </p:nvPr>
        </p:nvSpPr>
        <p:spPr>
          <a:xfrm>
            <a:off x="749091" y="862385"/>
            <a:ext cx="7190798" cy="576262"/>
          </a:xfrm>
        </p:spPr>
        <p:txBody>
          <a:bodyPr/>
          <a:lstStyle/>
          <a:p>
            <a:r>
              <a:rPr lang="en-US" dirty="0"/>
              <a:t>Doing the Heckman with Sample Selection</a:t>
            </a:r>
          </a:p>
        </p:txBody>
      </p:sp>
      <p:sp>
        <p:nvSpPr>
          <p:cNvPr id="3" name="Slide Number Placeholder 2">
            <a:extLst>
              <a:ext uri="{FF2B5EF4-FFF2-40B4-BE49-F238E27FC236}">
                <a16:creationId xmlns:a16="http://schemas.microsoft.com/office/drawing/2014/main" id="{25FEFFE9-90CC-0525-B0DC-5A48912E68F4}"/>
              </a:ext>
            </a:extLst>
          </p:cNvPr>
          <p:cNvSpPr>
            <a:spLocks noGrp="1"/>
          </p:cNvSpPr>
          <p:nvPr>
            <p:ph type="sldNum" sz="quarter" idx="12"/>
          </p:nvPr>
        </p:nvSpPr>
        <p:spPr/>
        <p:txBody>
          <a:bodyPr/>
          <a:lstStyle/>
          <a:p>
            <a:fld id="{71A6E720-DACC-4CBD-8508-4D4592E4DB0D}" type="slidenum">
              <a:rPr lang="en-US" smtClean="0"/>
              <a:t>24</a:t>
            </a:fld>
            <a:endParaRPr lang="en-US" dirty="0"/>
          </a:p>
        </p:txBody>
      </p:sp>
      <p:sp>
        <p:nvSpPr>
          <p:cNvPr id="8" name="Content Placeholder 7">
            <a:extLst>
              <a:ext uri="{FF2B5EF4-FFF2-40B4-BE49-F238E27FC236}">
                <a16:creationId xmlns:a16="http://schemas.microsoft.com/office/drawing/2014/main" id="{FF54E7B3-BEA8-117A-48C8-3EDD746537F8}"/>
              </a:ext>
            </a:extLst>
          </p:cNvPr>
          <p:cNvSpPr>
            <a:spLocks noGrp="1"/>
          </p:cNvSpPr>
          <p:nvPr>
            <p:ph sz="half" idx="2"/>
          </p:nvPr>
        </p:nvSpPr>
        <p:spPr>
          <a:xfrm>
            <a:off x="749091" y="1545835"/>
            <a:ext cx="9997372" cy="995144"/>
          </a:xfrm>
          <a:prstGeom prst="rect">
            <a:avLst/>
          </a:prstGeom>
        </p:spPr>
        <p:txBody>
          <a:bodyPr wrap="square">
            <a:spAutoFit/>
          </a:bodyPr>
          <a:lstStyle/>
          <a:p>
            <a:pPr marL="0" indent="0">
              <a:buNone/>
            </a:pPr>
            <a:r>
              <a:rPr lang="en-US" sz="1400" dirty="0"/>
              <a:t>library(</a:t>
            </a:r>
            <a:r>
              <a:rPr lang="en-US" sz="1400" dirty="0" err="1"/>
              <a:t>sampleSelection</a:t>
            </a:r>
            <a:r>
              <a:rPr lang="en-US" sz="1400" dirty="0"/>
              <a:t>)</a:t>
            </a:r>
          </a:p>
          <a:p>
            <a:pPr marL="0" indent="0">
              <a:buNone/>
            </a:pPr>
            <a:r>
              <a:rPr lang="en-US" sz="1400" dirty="0"/>
              <a:t>selection_samp250 = selection(indicator ~ educ + age , BMI ~ educ + age, method = '2step', data=samp250)</a:t>
            </a:r>
          </a:p>
          <a:p>
            <a:pPr marL="0" indent="0">
              <a:buNone/>
            </a:pPr>
            <a:r>
              <a:rPr lang="en-US" sz="1400" dirty="0"/>
              <a:t>summary(selection_samp250)</a:t>
            </a:r>
          </a:p>
        </p:txBody>
      </p:sp>
      <p:pic>
        <p:nvPicPr>
          <p:cNvPr id="6" name="Picture 5">
            <a:extLst>
              <a:ext uri="{FF2B5EF4-FFF2-40B4-BE49-F238E27FC236}">
                <a16:creationId xmlns:a16="http://schemas.microsoft.com/office/drawing/2014/main" id="{EBD25698-666F-08D7-04F2-07E5A61814BC}"/>
              </a:ext>
            </a:extLst>
          </p:cNvPr>
          <p:cNvPicPr>
            <a:picLocks noChangeAspect="1"/>
          </p:cNvPicPr>
          <p:nvPr/>
        </p:nvPicPr>
        <p:blipFill>
          <a:blip r:embed="rId2"/>
          <a:stretch>
            <a:fillRect/>
          </a:stretch>
        </p:blipFill>
        <p:spPr>
          <a:xfrm>
            <a:off x="749091" y="2863611"/>
            <a:ext cx="5106113" cy="3629532"/>
          </a:xfrm>
          <a:prstGeom prst="rect">
            <a:avLst/>
          </a:prstGeom>
        </p:spPr>
      </p:pic>
      <p:sp>
        <p:nvSpPr>
          <p:cNvPr id="7" name="Rectangle 6">
            <a:extLst>
              <a:ext uri="{FF2B5EF4-FFF2-40B4-BE49-F238E27FC236}">
                <a16:creationId xmlns:a16="http://schemas.microsoft.com/office/drawing/2014/main" id="{BE974B2E-ECE8-59BD-C76D-34F4BADA6C73}"/>
              </a:ext>
            </a:extLst>
          </p:cNvPr>
          <p:cNvSpPr/>
          <p:nvPr/>
        </p:nvSpPr>
        <p:spPr>
          <a:xfrm>
            <a:off x="749091" y="5441133"/>
            <a:ext cx="4535787" cy="389299"/>
          </a:xfrm>
          <a:prstGeom prst="rect">
            <a:avLst/>
          </a:prstGeom>
          <a:solidFill>
            <a:schemeClr val="accent1">
              <a:alpha val="4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416DB368-B77C-425D-DEF1-E126DAF20D1D}"/>
              </a:ext>
            </a:extLst>
          </p:cNvPr>
          <p:cNvSpPr/>
          <p:nvPr/>
        </p:nvSpPr>
        <p:spPr>
          <a:xfrm>
            <a:off x="749092" y="4583772"/>
            <a:ext cx="2546370" cy="649131"/>
          </a:xfrm>
          <a:prstGeom prst="rect">
            <a:avLst/>
          </a:prstGeom>
          <a:solidFill>
            <a:schemeClr val="accent1">
              <a:alpha val="4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19614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8579" y="256361"/>
            <a:ext cx="7936494" cy="668704"/>
          </a:xfrm>
        </p:spPr>
        <p:txBody>
          <a:bodyPr>
            <a:normAutofit fontScale="90000"/>
          </a:bodyPr>
          <a:lstStyle/>
          <a:p>
            <a:pPr algn="l"/>
            <a:r>
              <a:rPr lang="en-US" sz="3200" b="1" dirty="0">
                <a:latin typeface="+mn-lt"/>
              </a:rPr>
              <a:t>Thinking of Heckman Set up As Missing Data</a:t>
            </a:r>
          </a:p>
        </p:txBody>
      </p:sp>
      <p:sp>
        <p:nvSpPr>
          <p:cNvPr id="12" name="Rectangle 11"/>
          <p:cNvSpPr/>
          <p:nvPr/>
        </p:nvSpPr>
        <p:spPr>
          <a:xfrm>
            <a:off x="588579" y="969328"/>
            <a:ext cx="11277356" cy="3416320"/>
          </a:xfrm>
          <a:prstGeom prst="rect">
            <a:avLst/>
          </a:prstGeom>
        </p:spPr>
        <p:txBody>
          <a:bodyPr wrap="square">
            <a:spAutoFit/>
          </a:bodyPr>
          <a:lstStyle/>
          <a:p>
            <a:r>
              <a:rPr lang="en-US" sz="2400" dirty="0"/>
              <a:t>The Heckman Model is essentially a missing data problem (i.e. what you don’t observe)</a:t>
            </a:r>
          </a:p>
          <a:p>
            <a:endParaRPr lang="en-US" sz="2400" dirty="0"/>
          </a:p>
          <a:p>
            <a:r>
              <a:rPr lang="en-US" sz="2400" dirty="0"/>
              <a:t>The missingness is related to the outcome and the covariates; so we formally call this non-ignorable missing.  </a:t>
            </a:r>
          </a:p>
          <a:p>
            <a:br>
              <a:rPr lang="en-US" sz="2400" dirty="0"/>
            </a:br>
            <a:r>
              <a:rPr lang="en-US" sz="2400" dirty="0"/>
              <a:t>Q: So can we use missing data methods to also consider a solution?</a:t>
            </a:r>
          </a:p>
          <a:p>
            <a:br>
              <a:rPr lang="en-US" sz="2400" dirty="0"/>
            </a:br>
            <a:r>
              <a:rPr lang="en-US" sz="2400" dirty="0"/>
              <a:t>Answer: Yes! </a:t>
            </a:r>
          </a:p>
        </p:txBody>
      </p:sp>
      <p:sp>
        <p:nvSpPr>
          <p:cNvPr id="3" name="Slide Number Placeholder 2">
            <a:extLst>
              <a:ext uri="{FF2B5EF4-FFF2-40B4-BE49-F238E27FC236}">
                <a16:creationId xmlns:a16="http://schemas.microsoft.com/office/drawing/2014/main" id="{EDAB0DE1-D439-484E-9D70-58088A80E4CB}"/>
              </a:ext>
            </a:extLst>
          </p:cNvPr>
          <p:cNvSpPr>
            <a:spLocks noGrp="1"/>
          </p:cNvSpPr>
          <p:nvPr>
            <p:ph type="sldNum" sz="quarter" idx="12"/>
          </p:nvPr>
        </p:nvSpPr>
        <p:spPr/>
        <p:txBody>
          <a:bodyPr/>
          <a:lstStyle/>
          <a:p>
            <a:fld id="{71A6E720-DACC-4CBD-8508-4D4592E4DB0D}" type="slidenum">
              <a:rPr lang="en-US" smtClean="0"/>
              <a:t>25</a:t>
            </a:fld>
            <a:endParaRPr lang="en-US" dirty="0"/>
          </a:p>
        </p:txBody>
      </p:sp>
    </p:spTree>
    <p:extLst>
      <p:ext uri="{BB962C8B-B14F-4D97-AF65-F5344CB8AC3E}">
        <p14:creationId xmlns:p14="http://schemas.microsoft.com/office/powerpoint/2010/main" val="31916829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2370F6-212A-8753-9F5C-2A2772AFFB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139D7C-035D-2B9E-5A18-33DE2A62FC34}"/>
              </a:ext>
            </a:extLst>
          </p:cNvPr>
          <p:cNvSpPr>
            <a:spLocks noGrp="1"/>
          </p:cNvSpPr>
          <p:nvPr>
            <p:ph type="ctrTitle"/>
          </p:nvPr>
        </p:nvSpPr>
        <p:spPr>
          <a:xfrm>
            <a:off x="588579" y="256361"/>
            <a:ext cx="7936494" cy="668704"/>
          </a:xfrm>
        </p:spPr>
        <p:txBody>
          <a:bodyPr>
            <a:normAutofit/>
          </a:bodyPr>
          <a:lstStyle/>
          <a:p>
            <a:pPr algn="l"/>
            <a:r>
              <a:rPr lang="en-US" sz="3200" b="1" dirty="0">
                <a:latin typeface="+mn-lt"/>
              </a:rPr>
              <a:t>Types of Missing Data</a:t>
            </a:r>
          </a:p>
        </p:txBody>
      </p:sp>
      <p:sp>
        <p:nvSpPr>
          <p:cNvPr id="12" name="Rectangle 11">
            <a:extLst>
              <a:ext uri="{FF2B5EF4-FFF2-40B4-BE49-F238E27FC236}">
                <a16:creationId xmlns:a16="http://schemas.microsoft.com/office/drawing/2014/main" id="{9219F490-BDCE-132D-8972-92D93EB08F2E}"/>
              </a:ext>
            </a:extLst>
          </p:cNvPr>
          <p:cNvSpPr/>
          <p:nvPr/>
        </p:nvSpPr>
        <p:spPr>
          <a:xfrm>
            <a:off x="588579" y="969328"/>
            <a:ext cx="11277356" cy="5632311"/>
          </a:xfrm>
          <a:prstGeom prst="rect">
            <a:avLst/>
          </a:prstGeom>
        </p:spPr>
        <p:txBody>
          <a:bodyPr wrap="square">
            <a:spAutoFit/>
          </a:bodyPr>
          <a:lstStyle/>
          <a:p>
            <a:r>
              <a:rPr lang="en-US" sz="2400" b="1" u="sng" dirty="0"/>
              <a:t>Missing Completely at Random (MCAR): </a:t>
            </a:r>
          </a:p>
          <a:p>
            <a:r>
              <a:rPr lang="en-US" sz="2400" dirty="0"/>
              <a:t>-highest level of randomness </a:t>
            </a:r>
          </a:p>
          <a:p>
            <a:r>
              <a:rPr lang="en-US" sz="2400" dirty="0"/>
              <a:t>-the probability of having a missing value does not depend on either the known values or the missing data. </a:t>
            </a:r>
          </a:p>
          <a:p>
            <a:r>
              <a:rPr lang="en-US" sz="2400" dirty="0"/>
              <a:t>-note that P(R|Y) = P(R); missingness is completely unsystematic. </a:t>
            </a:r>
          </a:p>
          <a:p>
            <a:endParaRPr lang="en-US" sz="2400" dirty="0"/>
          </a:p>
          <a:p>
            <a:r>
              <a:rPr lang="en-US" sz="2400" b="1" u="sng" dirty="0"/>
              <a:t>Missing at Random (MAR): </a:t>
            </a:r>
          </a:p>
          <a:p>
            <a:r>
              <a:rPr lang="en-US" sz="2400" dirty="0"/>
              <a:t>-probability of having a missing value may depend on the known values, but not on the value of the missing data itself. </a:t>
            </a:r>
          </a:p>
          <a:p>
            <a:r>
              <a:rPr lang="en-US" sz="2400" dirty="0"/>
              <a:t>-we may write P (R|Y) = P (R|Y</a:t>
            </a:r>
            <a:r>
              <a:rPr lang="en-US" sz="2400" baseline="-25000" dirty="0"/>
              <a:t>obs</a:t>
            </a:r>
            <a:r>
              <a:rPr lang="en-US" sz="2400" dirty="0"/>
              <a:t>). </a:t>
            </a:r>
          </a:p>
          <a:p>
            <a:endParaRPr lang="en-US" sz="2400" dirty="0"/>
          </a:p>
          <a:p>
            <a:r>
              <a:rPr lang="en-US" sz="2400" b="1" u="sng" dirty="0"/>
              <a:t>Not Missing at Random (NMAR): </a:t>
            </a:r>
            <a:r>
              <a:rPr lang="en-US" sz="2400" dirty="0"/>
              <a:t> </a:t>
            </a:r>
            <a:r>
              <a:rPr lang="en-US" sz="2400" dirty="0">
                <a:highlight>
                  <a:srgbClr val="FFFF00"/>
                </a:highlight>
              </a:rPr>
              <a:t>This is what we have!</a:t>
            </a:r>
            <a:endParaRPr lang="en-US" sz="2400" b="1" u="sng" dirty="0">
              <a:highlight>
                <a:srgbClr val="FFFF00"/>
              </a:highlight>
            </a:endParaRPr>
          </a:p>
          <a:p>
            <a:r>
              <a:rPr lang="en-US" sz="2400" dirty="0"/>
              <a:t>-the probability of having a missing value could depend on the value of that attribute.  </a:t>
            </a:r>
          </a:p>
          <a:p>
            <a:r>
              <a:rPr lang="en-US" sz="2400" dirty="0"/>
              <a:t>-P (R|Y) ≠ P (R|Y</a:t>
            </a:r>
            <a:r>
              <a:rPr lang="en-US" sz="2400" baseline="-25000" dirty="0"/>
              <a:t>obs</a:t>
            </a:r>
            <a:r>
              <a:rPr lang="en-US" sz="2400" dirty="0"/>
              <a:t>) or P (R|Y) = P (R|Y</a:t>
            </a:r>
            <a:r>
              <a:rPr lang="en-US" sz="2400" baseline="-25000" dirty="0"/>
              <a:t>obs</a:t>
            </a:r>
            <a:r>
              <a:rPr lang="en-US" sz="2400" dirty="0"/>
              <a:t>,Y</a:t>
            </a:r>
            <a:r>
              <a:rPr lang="en-US" sz="2400" baseline="-25000" dirty="0"/>
              <a:t>miss</a:t>
            </a:r>
            <a:r>
              <a:rPr lang="en-US" sz="2400" dirty="0"/>
              <a:t>)</a:t>
            </a:r>
          </a:p>
        </p:txBody>
      </p:sp>
      <p:sp>
        <p:nvSpPr>
          <p:cNvPr id="3" name="Slide Number Placeholder 2">
            <a:extLst>
              <a:ext uri="{FF2B5EF4-FFF2-40B4-BE49-F238E27FC236}">
                <a16:creationId xmlns:a16="http://schemas.microsoft.com/office/drawing/2014/main" id="{685EFFB4-6A9B-DE67-99EC-EC82AF347DAD}"/>
              </a:ext>
            </a:extLst>
          </p:cNvPr>
          <p:cNvSpPr>
            <a:spLocks noGrp="1"/>
          </p:cNvSpPr>
          <p:nvPr>
            <p:ph type="sldNum" sz="quarter" idx="12"/>
          </p:nvPr>
        </p:nvSpPr>
        <p:spPr/>
        <p:txBody>
          <a:bodyPr/>
          <a:lstStyle/>
          <a:p>
            <a:fld id="{71A6E720-DACC-4CBD-8508-4D4592E4DB0D}" type="slidenum">
              <a:rPr lang="en-US" smtClean="0"/>
              <a:t>26</a:t>
            </a:fld>
            <a:endParaRPr lang="en-US" dirty="0"/>
          </a:p>
        </p:txBody>
      </p:sp>
    </p:spTree>
    <p:extLst>
      <p:ext uri="{BB962C8B-B14F-4D97-AF65-F5344CB8AC3E}">
        <p14:creationId xmlns:p14="http://schemas.microsoft.com/office/powerpoint/2010/main" val="20873060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9231" y="147932"/>
            <a:ext cx="10696619" cy="668704"/>
          </a:xfrm>
        </p:spPr>
        <p:txBody>
          <a:bodyPr>
            <a:normAutofit/>
          </a:bodyPr>
          <a:lstStyle/>
          <a:p>
            <a:pPr algn="l"/>
            <a:r>
              <a:rPr lang="en-US" sz="2400" dirty="0"/>
              <a:t> </a:t>
            </a:r>
            <a:r>
              <a:rPr lang="en-US" sz="3200" b="1" dirty="0">
                <a:latin typeface="+mn-lt"/>
              </a:rPr>
              <a:t>Multiple Imputation</a:t>
            </a:r>
            <a:endParaRPr lang="en-US" sz="3200" dirty="0">
              <a:latin typeface="+mn-lt"/>
            </a:endParaRPr>
          </a:p>
        </p:txBody>
      </p:sp>
      <p:sp>
        <p:nvSpPr>
          <p:cNvPr id="5" name="Content Placeholder 2"/>
          <p:cNvSpPr txBox="1">
            <a:spLocks/>
          </p:cNvSpPr>
          <p:nvPr/>
        </p:nvSpPr>
        <p:spPr>
          <a:xfrm>
            <a:off x="503313" y="1564732"/>
            <a:ext cx="9775804" cy="4195481"/>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000" b="0" i="0" kern="1200" cap="all">
                <a:solidFill>
                  <a:schemeClr val="accent1"/>
                </a:solidFill>
                <a:latin typeface="+mj-lt"/>
                <a:ea typeface="+mj-ea"/>
                <a:cs typeface="+mj-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9pPr>
          </a:lstStyle>
          <a:p>
            <a:endParaRPr lang="en-US" dirty="0">
              <a:solidFill>
                <a:schemeClr val="tx1"/>
              </a:solidFill>
              <a:latin typeface="+mn-lt"/>
            </a:endParaRPr>
          </a:p>
        </p:txBody>
      </p:sp>
      <p:sp>
        <p:nvSpPr>
          <p:cNvPr id="7" name="Content Placeholder 2">
            <a:extLst>
              <a:ext uri="{FF2B5EF4-FFF2-40B4-BE49-F238E27FC236}">
                <a16:creationId xmlns:a16="http://schemas.microsoft.com/office/drawing/2014/main" id="{71564BAE-C6C5-4266-A638-DC50F421A35A}"/>
              </a:ext>
            </a:extLst>
          </p:cNvPr>
          <p:cNvSpPr txBox="1">
            <a:spLocks/>
          </p:cNvSpPr>
          <p:nvPr/>
        </p:nvSpPr>
        <p:spPr>
          <a:xfrm>
            <a:off x="503313" y="922709"/>
            <a:ext cx="5592687" cy="5822648"/>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solidFill>
                <a:latin typeface="+mj-lt"/>
                <a:ea typeface="+mj-ea"/>
                <a:cs typeface="+mj-cs"/>
              </a:defRPr>
            </a:lvl9pPr>
          </a:lstStyle>
          <a:p>
            <a:r>
              <a:rPr lang="en-US" sz="2400" dirty="0"/>
              <a:t>A mechanism that utilizes multiple imputations to arrive at a final imputation; normally M=5 to 10.</a:t>
            </a:r>
          </a:p>
          <a:p>
            <a:r>
              <a:rPr lang="en-US" sz="2400" dirty="0"/>
              <a:t>Two phases – imputation (phase1) and pooling phase (phase2)</a:t>
            </a:r>
          </a:p>
          <a:p>
            <a:pPr marL="0" indent="0">
              <a:buNone/>
            </a:pPr>
            <a:r>
              <a:rPr lang="en-US" sz="2400" dirty="0"/>
              <a:t>-can use the multiple datasets to create an imputation and inference about the imputation</a:t>
            </a:r>
          </a:p>
          <a:p>
            <a:pPr marL="0" indent="0">
              <a:buNone/>
            </a:pPr>
            <a:r>
              <a:rPr lang="en-US" sz="2400" b="1" u="sng" dirty="0"/>
              <a:t>Limitations:</a:t>
            </a:r>
          </a:p>
          <a:p>
            <a:pPr marL="0" indent="0">
              <a:buNone/>
            </a:pPr>
            <a:r>
              <a:rPr lang="en-US" sz="2400" dirty="0"/>
              <a:t>-can be computationally intensive and in some cases impractical to use. </a:t>
            </a:r>
          </a:p>
          <a:p>
            <a:pPr marL="0" indent="0">
              <a:buNone/>
            </a:pPr>
            <a:r>
              <a:rPr lang="en-US" sz="2400" dirty="0"/>
              <a:t>-if uses a parametric model it still suffers from model misspecification</a:t>
            </a:r>
          </a:p>
        </p:txBody>
      </p:sp>
      <p:pic>
        <p:nvPicPr>
          <p:cNvPr id="3" name="Picture 2">
            <a:extLst>
              <a:ext uri="{FF2B5EF4-FFF2-40B4-BE49-F238E27FC236}">
                <a16:creationId xmlns:a16="http://schemas.microsoft.com/office/drawing/2014/main" id="{872ADE64-0DC5-41F5-976A-51A1430B70C7}"/>
              </a:ext>
            </a:extLst>
          </p:cNvPr>
          <p:cNvPicPr>
            <a:picLocks noChangeAspect="1"/>
          </p:cNvPicPr>
          <p:nvPr/>
        </p:nvPicPr>
        <p:blipFill rotWithShape="1">
          <a:blip r:embed="rId2"/>
          <a:srcRect l="890" r="1"/>
          <a:stretch/>
        </p:blipFill>
        <p:spPr>
          <a:xfrm>
            <a:off x="6085053" y="1352586"/>
            <a:ext cx="5895022" cy="3153153"/>
          </a:xfrm>
          <a:prstGeom prst="rect">
            <a:avLst/>
          </a:prstGeom>
        </p:spPr>
      </p:pic>
      <p:sp>
        <p:nvSpPr>
          <p:cNvPr id="4" name="Slide Number Placeholder 3">
            <a:extLst>
              <a:ext uri="{FF2B5EF4-FFF2-40B4-BE49-F238E27FC236}">
                <a16:creationId xmlns:a16="http://schemas.microsoft.com/office/drawing/2014/main" id="{7D5AC131-9D9E-4F9E-8E34-E82EAA98DDCD}"/>
              </a:ext>
            </a:extLst>
          </p:cNvPr>
          <p:cNvSpPr>
            <a:spLocks noGrp="1"/>
          </p:cNvSpPr>
          <p:nvPr>
            <p:ph type="sldNum" sz="quarter" idx="12"/>
          </p:nvPr>
        </p:nvSpPr>
        <p:spPr/>
        <p:txBody>
          <a:bodyPr/>
          <a:lstStyle/>
          <a:p>
            <a:fld id="{71A6E720-DACC-4CBD-8508-4D4592E4DB0D}" type="slidenum">
              <a:rPr lang="en-US" smtClean="0"/>
              <a:t>27</a:t>
            </a:fld>
            <a:endParaRPr lang="en-US" dirty="0"/>
          </a:p>
        </p:txBody>
      </p:sp>
    </p:spTree>
    <p:extLst>
      <p:ext uri="{BB962C8B-B14F-4D97-AF65-F5344CB8AC3E}">
        <p14:creationId xmlns:p14="http://schemas.microsoft.com/office/powerpoint/2010/main" val="16466076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0817" y="516093"/>
            <a:ext cx="11913705" cy="1030184"/>
          </a:xfrm>
        </p:spPr>
        <p:txBody>
          <a:bodyPr/>
          <a:lstStyle/>
          <a:p>
            <a:r>
              <a:rPr lang="en-US" dirty="0"/>
              <a:t>Multiple Imputation Model in R</a:t>
            </a:r>
          </a:p>
        </p:txBody>
      </p:sp>
      <p:sp>
        <p:nvSpPr>
          <p:cNvPr id="3" name="Content Placeholder 2"/>
          <p:cNvSpPr>
            <a:spLocks noGrp="1"/>
          </p:cNvSpPr>
          <p:nvPr>
            <p:ph idx="1"/>
          </p:nvPr>
        </p:nvSpPr>
        <p:spPr>
          <a:xfrm>
            <a:off x="410817" y="1482902"/>
            <a:ext cx="10490731" cy="4195481"/>
          </a:xfrm>
        </p:spPr>
        <p:txBody>
          <a:bodyPr>
            <a:normAutofit/>
          </a:bodyPr>
          <a:lstStyle/>
          <a:p>
            <a:pPr marL="0" indent="0">
              <a:buNone/>
            </a:pPr>
            <a:r>
              <a:rPr lang="en-US" dirty="0"/>
              <a:t>What if we use MI in R to get estimates and then compare to our model results?</a:t>
            </a:r>
          </a:p>
          <a:p>
            <a:pPr marL="0" indent="0">
              <a:buNone/>
            </a:pPr>
            <a:br>
              <a:rPr lang="en-US" dirty="0"/>
            </a:br>
            <a:r>
              <a:rPr lang="en-US" dirty="0"/>
              <a:t>Use MICE package – the default is PMM = predictive mean matching</a:t>
            </a:r>
          </a:p>
          <a:p>
            <a:pPr marL="0" indent="0">
              <a:buNone/>
            </a:pPr>
            <a:endParaRPr lang="en-US" dirty="0"/>
          </a:p>
          <a:p>
            <a:pPr marL="0" indent="0">
              <a:buNone/>
            </a:pPr>
            <a:r>
              <a:rPr lang="en-US" dirty="0"/>
              <a:t>We simply need to note the number of imputations (M=5; however you can change this) and make sure to pool the results.</a:t>
            </a:r>
          </a:p>
        </p:txBody>
      </p:sp>
    </p:spTree>
    <p:extLst>
      <p:ext uri="{BB962C8B-B14F-4D97-AF65-F5344CB8AC3E}">
        <p14:creationId xmlns:p14="http://schemas.microsoft.com/office/powerpoint/2010/main" val="39597164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376A42-DC78-009C-9351-77BAEC75A7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46EE98D-19E6-9993-CCD4-706BFBD50CAD}"/>
              </a:ext>
            </a:extLst>
          </p:cNvPr>
          <p:cNvSpPr>
            <a:spLocks noGrp="1"/>
          </p:cNvSpPr>
          <p:nvPr>
            <p:ph type="title"/>
          </p:nvPr>
        </p:nvSpPr>
        <p:spPr>
          <a:xfrm>
            <a:off x="450998" y="147881"/>
            <a:ext cx="9625510" cy="1320800"/>
          </a:xfrm>
        </p:spPr>
        <p:txBody>
          <a:bodyPr/>
          <a:lstStyle/>
          <a:p>
            <a:r>
              <a:rPr lang="en-US" dirty="0"/>
              <a:t>Using Sample Size = 100, 250, 500 – 25% Missing</a:t>
            </a:r>
          </a:p>
        </p:txBody>
      </p:sp>
      <p:graphicFrame>
        <p:nvGraphicFramePr>
          <p:cNvPr id="5" name="Content Placeholder 4">
            <a:extLst>
              <a:ext uri="{FF2B5EF4-FFF2-40B4-BE49-F238E27FC236}">
                <a16:creationId xmlns:a16="http://schemas.microsoft.com/office/drawing/2014/main" id="{6588F0BC-5A6C-4ACD-556E-116BFAD84A46}"/>
              </a:ext>
            </a:extLst>
          </p:cNvPr>
          <p:cNvGraphicFramePr>
            <a:graphicFrameLocks noGrp="1"/>
          </p:cNvGraphicFramePr>
          <p:nvPr>
            <p:ph sz="half" idx="1"/>
            <p:extLst>
              <p:ext uri="{D42A27DB-BD31-4B8C-83A1-F6EECF244321}">
                <p14:modId xmlns:p14="http://schemas.microsoft.com/office/powerpoint/2010/main" val="1729361335"/>
              </p:ext>
            </p:extLst>
          </p:nvPr>
        </p:nvGraphicFramePr>
        <p:xfrm>
          <a:off x="3322622" y="2217976"/>
          <a:ext cx="8462268" cy="3703276"/>
        </p:xfrm>
        <a:graphic>
          <a:graphicData uri="http://schemas.openxmlformats.org/drawingml/2006/table">
            <a:tbl>
              <a:tblPr firstRow="1" bandRow="1">
                <a:tableStyleId>{8A107856-5554-42FB-B03E-39F5DBC370BA}</a:tableStyleId>
              </a:tblPr>
              <a:tblGrid>
                <a:gridCol w="769297">
                  <a:extLst>
                    <a:ext uri="{9D8B030D-6E8A-4147-A177-3AD203B41FA5}">
                      <a16:colId xmlns:a16="http://schemas.microsoft.com/office/drawing/2014/main" val="2540192629"/>
                    </a:ext>
                  </a:extLst>
                </a:gridCol>
                <a:gridCol w="769297">
                  <a:extLst>
                    <a:ext uri="{9D8B030D-6E8A-4147-A177-3AD203B41FA5}">
                      <a16:colId xmlns:a16="http://schemas.microsoft.com/office/drawing/2014/main" val="2250695612"/>
                    </a:ext>
                  </a:extLst>
                </a:gridCol>
                <a:gridCol w="769297">
                  <a:extLst>
                    <a:ext uri="{9D8B030D-6E8A-4147-A177-3AD203B41FA5}">
                      <a16:colId xmlns:a16="http://schemas.microsoft.com/office/drawing/2014/main" val="4248548234"/>
                    </a:ext>
                  </a:extLst>
                </a:gridCol>
                <a:gridCol w="769297">
                  <a:extLst>
                    <a:ext uri="{9D8B030D-6E8A-4147-A177-3AD203B41FA5}">
                      <a16:colId xmlns:a16="http://schemas.microsoft.com/office/drawing/2014/main" val="1917425300"/>
                    </a:ext>
                  </a:extLst>
                </a:gridCol>
                <a:gridCol w="900655">
                  <a:extLst>
                    <a:ext uri="{9D8B030D-6E8A-4147-A177-3AD203B41FA5}">
                      <a16:colId xmlns:a16="http://schemas.microsoft.com/office/drawing/2014/main" val="2268464879"/>
                    </a:ext>
                  </a:extLst>
                </a:gridCol>
                <a:gridCol w="637940">
                  <a:extLst>
                    <a:ext uri="{9D8B030D-6E8A-4147-A177-3AD203B41FA5}">
                      <a16:colId xmlns:a16="http://schemas.microsoft.com/office/drawing/2014/main" val="1577610748"/>
                    </a:ext>
                  </a:extLst>
                </a:gridCol>
                <a:gridCol w="769297">
                  <a:extLst>
                    <a:ext uri="{9D8B030D-6E8A-4147-A177-3AD203B41FA5}">
                      <a16:colId xmlns:a16="http://schemas.microsoft.com/office/drawing/2014/main" val="3226854952"/>
                    </a:ext>
                  </a:extLst>
                </a:gridCol>
                <a:gridCol w="769297">
                  <a:extLst>
                    <a:ext uri="{9D8B030D-6E8A-4147-A177-3AD203B41FA5}">
                      <a16:colId xmlns:a16="http://schemas.microsoft.com/office/drawing/2014/main" val="252384849"/>
                    </a:ext>
                  </a:extLst>
                </a:gridCol>
                <a:gridCol w="769297">
                  <a:extLst>
                    <a:ext uri="{9D8B030D-6E8A-4147-A177-3AD203B41FA5}">
                      <a16:colId xmlns:a16="http://schemas.microsoft.com/office/drawing/2014/main" val="838816102"/>
                    </a:ext>
                  </a:extLst>
                </a:gridCol>
                <a:gridCol w="769297">
                  <a:extLst>
                    <a:ext uri="{9D8B030D-6E8A-4147-A177-3AD203B41FA5}">
                      <a16:colId xmlns:a16="http://schemas.microsoft.com/office/drawing/2014/main" val="4208279011"/>
                    </a:ext>
                  </a:extLst>
                </a:gridCol>
                <a:gridCol w="769297">
                  <a:extLst>
                    <a:ext uri="{9D8B030D-6E8A-4147-A177-3AD203B41FA5}">
                      <a16:colId xmlns:a16="http://schemas.microsoft.com/office/drawing/2014/main" val="2916136092"/>
                    </a:ext>
                  </a:extLst>
                </a:gridCol>
              </a:tblGrid>
              <a:tr h="647338">
                <a:tc>
                  <a:txBody>
                    <a:bodyPr/>
                    <a:lstStyle/>
                    <a:p>
                      <a:pPr algn="ctr"/>
                      <a:endParaRPr lang="en-US" sz="1100" dirty="0">
                        <a:latin typeface="Calibri" panose="020F0502020204030204" pitchFamily="34" charset="0"/>
                        <a:cs typeface="Calibri" panose="020F0502020204030204" pitchFamily="34" charset="0"/>
                      </a:endParaRPr>
                    </a:p>
                  </a:txBody>
                  <a:tcPr anchor="ctr"/>
                </a:tc>
                <a:tc>
                  <a:txBody>
                    <a:bodyPr/>
                    <a:lstStyle/>
                    <a:p>
                      <a:pPr algn="ctr"/>
                      <a:r>
                        <a:rPr lang="en-US" sz="1100" dirty="0">
                          <a:latin typeface="Calibri" panose="020F0502020204030204" pitchFamily="34" charset="0"/>
                          <a:cs typeface="Calibri" panose="020F0502020204030204" pitchFamily="34" charset="0"/>
                        </a:rPr>
                        <a:t>Pop Value</a:t>
                      </a:r>
                    </a:p>
                  </a:txBody>
                  <a:tcPr anchor="ctr"/>
                </a:tc>
                <a:tc gridSpan="3">
                  <a:txBody>
                    <a:bodyPr/>
                    <a:lstStyle/>
                    <a:p>
                      <a:pPr algn="ctr"/>
                      <a:r>
                        <a:rPr lang="en-US" sz="1100" dirty="0">
                          <a:latin typeface="Calibri" panose="020F0502020204030204" pitchFamily="34" charset="0"/>
                          <a:cs typeface="Calibri" panose="020F0502020204030204" pitchFamily="34" charset="0"/>
                        </a:rPr>
                        <a:t>Sample 100</a:t>
                      </a:r>
                    </a:p>
                  </a:txBody>
                  <a:tcPr anchor="ctr"/>
                </a:tc>
                <a:tc hMerge="1">
                  <a:txBody>
                    <a:bodyPr/>
                    <a:lstStyle/>
                    <a:p>
                      <a:endParaRPr lang="en-US" sz="1200" dirty="0"/>
                    </a:p>
                  </a:txBody>
                  <a:tcPr anchor="ctr"/>
                </a:tc>
                <a:tc hMerge="1">
                  <a:txBody>
                    <a:bodyPr/>
                    <a:lstStyle/>
                    <a:p>
                      <a:pPr algn="ctr"/>
                      <a:endParaRPr lang="en-US" sz="1100" dirty="0">
                        <a:latin typeface="Calibri" panose="020F0502020204030204" pitchFamily="34" charset="0"/>
                        <a:cs typeface="Calibri" panose="020F0502020204030204" pitchFamily="34" charset="0"/>
                      </a:endParaRPr>
                    </a:p>
                  </a:txBody>
                  <a:tcPr anchor="ctr"/>
                </a:tc>
                <a:tc gridSpan="3">
                  <a:txBody>
                    <a:bodyPr/>
                    <a:lstStyle/>
                    <a:p>
                      <a:pPr algn="ctr"/>
                      <a:r>
                        <a:rPr lang="en-US" sz="1100" dirty="0">
                          <a:latin typeface="Calibri" panose="020F0502020204030204" pitchFamily="34" charset="0"/>
                          <a:cs typeface="Calibri" panose="020F0502020204030204" pitchFamily="34" charset="0"/>
                        </a:rPr>
                        <a:t>Sample 250</a:t>
                      </a:r>
                    </a:p>
                  </a:txBody>
                  <a:tcPr anchor="ctr"/>
                </a:tc>
                <a:tc hMerge="1">
                  <a:txBody>
                    <a:bodyPr/>
                    <a:lstStyle/>
                    <a:p>
                      <a:endParaRPr lang="en-US" sz="1200" dirty="0"/>
                    </a:p>
                  </a:txBody>
                  <a:tcPr anchor="ctr"/>
                </a:tc>
                <a:tc hMerge="1">
                  <a:txBody>
                    <a:bodyPr/>
                    <a:lstStyle/>
                    <a:p>
                      <a:pPr algn="ctr"/>
                      <a:endParaRPr lang="en-US" sz="1100" dirty="0">
                        <a:latin typeface="Calibri" panose="020F0502020204030204" pitchFamily="34" charset="0"/>
                        <a:cs typeface="Calibri" panose="020F0502020204030204" pitchFamily="34" charset="0"/>
                      </a:endParaRPr>
                    </a:p>
                  </a:txBody>
                  <a:tcPr anchor="ctr"/>
                </a:tc>
                <a:tc gridSpan="3">
                  <a:txBody>
                    <a:bodyPr/>
                    <a:lstStyle/>
                    <a:p>
                      <a:pPr algn="ctr"/>
                      <a:r>
                        <a:rPr lang="en-US" sz="1100" dirty="0">
                          <a:latin typeface="Calibri" panose="020F0502020204030204" pitchFamily="34" charset="0"/>
                          <a:cs typeface="Calibri" panose="020F0502020204030204" pitchFamily="34" charset="0"/>
                        </a:rPr>
                        <a:t>Sample 500</a:t>
                      </a:r>
                    </a:p>
                  </a:txBody>
                  <a:tcPr anchor="ctr"/>
                </a:tc>
                <a:tc hMerge="1">
                  <a:txBody>
                    <a:bodyPr/>
                    <a:lstStyle/>
                    <a:p>
                      <a:endParaRPr lang="en-US" sz="1200" dirty="0"/>
                    </a:p>
                  </a:txBody>
                  <a:tcPr anchor="ctr"/>
                </a:tc>
                <a:tc hMerge="1">
                  <a:txBody>
                    <a:bodyPr/>
                    <a:lstStyle/>
                    <a:p>
                      <a:pPr algn="ctr"/>
                      <a:endParaRPr lang="en-US" sz="1100" dirty="0">
                        <a:latin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2226340645"/>
                  </a:ext>
                </a:extLst>
              </a:tr>
              <a:tr h="614972">
                <a:tc>
                  <a:txBody>
                    <a:bodyPr/>
                    <a:lstStyle/>
                    <a:p>
                      <a:pPr algn="ctr"/>
                      <a:r>
                        <a:rPr lang="en-US" sz="1100" dirty="0">
                          <a:latin typeface="Calibri" panose="020F0502020204030204" pitchFamily="34" charset="0"/>
                          <a:cs typeface="Calibri" panose="020F0502020204030204" pitchFamily="34" charset="0"/>
                        </a:rPr>
                        <a:t>Var</a:t>
                      </a:r>
                    </a:p>
                  </a:txBody>
                  <a:tcPr anchor="ctr"/>
                </a:tc>
                <a:tc>
                  <a:txBody>
                    <a:bodyPr/>
                    <a:lstStyle/>
                    <a:p>
                      <a:pPr algn="ctr"/>
                      <a:r>
                        <a:rPr lang="en-US" sz="1100" dirty="0">
                          <a:latin typeface="Calibri" panose="020F0502020204030204" pitchFamily="34" charset="0"/>
                          <a:cs typeface="Calibri" panose="020F0502020204030204" pitchFamily="34" charset="0"/>
                        </a:rPr>
                        <a:t>Est (SE)</a:t>
                      </a:r>
                    </a:p>
                  </a:txBody>
                  <a:tcPr anchor="ctr"/>
                </a:tc>
                <a:tc>
                  <a:txBody>
                    <a:bodyPr/>
                    <a:lstStyle/>
                    <a:p>
                      <a:pPr algn="ctr"/>
                      <a:r>
                        <a:rPr lang="en-US" sz="1100" dirty="0">
                          <a:latin typeface="Calibri" panose="020F0502020204030204" pitchFamily="34" charset="0"/>
                          <a:cs typeface="Calibri" panose="020F0502020204030204" pitchFamily="34" charset="0"/>
                        </a:rPr>
                        <a:t>Est (SE)</a:t>
                      </a:r>
                    </a:p>
                  </a:txBody>
                  <a:tcPr anchor="ctr"/>
                </a:tc>
                <a:tc>
                  <a:txBody>
                    <a:bodyPr/>
                    <a:lstStyle/>
                    <a:p>
                      <a:pPr algn="ctr"/>
                      <a:r>
                        <a:rPr lang="en-US" sz="1100" b="1" dirty="0">
                          <a:latin typeface="Calibri" panose="020F0502020204030204" pitchFamily="34" charset="0"/>
                          <a:cs typeface="Calibri" panose="020F0502020204030204" pitchFamily="34" charset="0"/>
                        </a:rPr>
                        <a:t>Corrected</a:t>
                      </a:r>
                    </a:p>
                  </a:txBody>
                  <a:tcPr anchor="ctr"/>
                </a:tc>
                <a:tc>
                  <a:txBody>
                    <a:bodyPr/>
                    <a:lstStyle/>
                    <a:p>
                      <a:pPr algn="ctr"/>
                      <a:r>
                        <a:rPr lang="en-US" sz="1100" b="1" dirty="0">
                          <a:latin typeface="Calibri" panose="020F0502020204030204" pitchFamily="34" charset="0"/>
                          <a:cs typeface="Calibri" panose="020F0502020204030204" pitchFamily="34" charset="0"/>
                        </a:rPr>
                        <a:t>Imputed</a:t>
                      </a:r>
                    </a:p>
                  </a:txBody>
                  <a:tcPr anchor="ctr"/>
                </a:tc>
                <a:tc>
                  <a:txBody>
                    <a:bodyPr/>
                    <a:lstStyle/>
                    <a:p>
                      <a:pPr algn="ctr"/>
                      <a:r>
                        <a:rPr lang="en-US" sz="1100" dirty="0">
                          <a:latin typeface="Calibri" panose="020F0502020204030204" pitchFamily="34" charset="0"/>
                          <a:cs typeface="Calibri" panose="020F0502020204030204" pitchFamily="34" charset="0"/>
                        </a:rPr>
                        <a:t>Est (SE)</a:t>
                      </a:r>
                    </a:p>
                  </a:txBody>
                  <a:tcPr anchor="ctr"/>
                </a:tc>
                <a:tc>
                  <a:txBody>
                    <a:bodyPr/>
                    <a:lstStyle/>
                    <a:p>
                      <a:pPr algn="ctr"/>
                      <a:r>
                        <a:rPr lang="en-US" sz="1100" b="1" dirty="0">
                          <a:latin typeface="Calibri" panose="020F0502020204030204" pitchFamily="34" charset="0"/>
                          <a:cs typeface="Calibri" panose="020F0502020204030204" pitchFamily="34" charset="0"/>
                        </a:rPr>
                        <a:t>Corrected</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b="1" dirty="0">
                          <a:latin typeface="Calibri" panose="020F0502020204030204" pitchFamily="34" charset="0"/>
                          <a:cs typeface="Calibri" panose="020F0502020204030204" pitchFamily="34" charset="0"/>
                        </a:rPr>
                        <a:t>Imputed</a:t>
                      </a:r>
                    </a:p>
                  </a:txBody>
                  <a:tcPr anchor="ctr"/>
                </a:tc>
                <a:tc>
                  <a:txBody>
                    <a:bodyPr/>
                    <a:lstStyle/>
                    <a:p>
                      <a:pPr algn="ctr"/>
                      <a:r>
                        <a:rPr lang="en-US" sz="1100" dirty="0">
                          <a:latin typeface="Calibri" panose="020F0502020204030204" pitchFamily="34" charset="0"/>
                          <a:cs typeface="Calibri" panose="020F0502020204030204" pitchFamily="34" charset="0"/>
                        </a:rPr>
                        <a:t>Est (SE)</a:t>
                      </a:r>
                    </a:p>
                  </a:txBody>
                  <a:tcPr anchor="ctr"/>
                </a:tc>
                <a:tc>
                  <a:txBody>
                    <a:bodyPr/>
                    <a:lstStyle/>
                    <a:p>
                      <a:pPr algn="ctr"/>
                      <a:r>
                        <a:rPr lang="en-US" sz="1100" b="1" dirty="0">
                          <a:latin typeface="Calibri" panose="020F0502020204030204" pitchFamily="34" charset="0"/>
                          <a:cs typeface="Calibri" panose="020F0502020204030204" pitchFamily="34" charset="0"/>
                        </a:rPr>
                        <a:t>Corrected</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b="1" dirty="0">
                          <a:latin typeface="Calibri" panose="020F0502020204030204" pitchFamily="34" charset="0"/>
                          <a:cs typeface="Calibri" panose="020F0502020204030204" pitchFamily="34" charset="0"/>
                        </a:rPr>
                        <a:t>Imputed</a:t>
                      </a:r>
                    </a:p>
                  </a:txBody>
                  <a:tcPr anchor="ctr"/>
                </a:tc>
                <a:extLst>
                  <a:ext uri="{0D108BD9-81ED-4DB2-BD59-A6C34878D82A}">
                    <a16:rowId xmlns:a16="http://schemas.microsoft.com/office/drawing/2014/main" val="2234138139"/>
                  </a:ext>
                </a:extLst>
              </a:tr>
              <a:tr h="846322">
                <a:tc>
                  <a:txBody>
                    <a:bodyPr/>
                    <a:lstStyle/>
                    <a:p>
                      <a:pPr algn="ctr"/>
                      <a:r>
                        <a:rPr lang="en-US" sz="1100" dirty="0">
                          <a:latin typeface="Calibri" panose="020F0502020204030204" pitchFamily="34" charset="0"/>
                          <a:cs typeface="Calibri" panose="020F0502020204030204" pitchFamily="34" charset="0"/>
                        </a:rPr>
                        <a:t>Constant</a:t>
                      </a:r>
                    </a:p>
                  </a:txBody>
                  <a:tcPr anchor="ctr"/>
                </a:tc>
                <a:tc>
                  <a:txBody>
                    <a:bodyPr/>
                    <a:lstStyle/>
                    <a:p>
                      <a:pPr algn="ctr"/>
                      <a:r>
                        <a:rPr lang="en-US" sz="1100" dirty="0">
                          <a:latin typeface="Calibri" panose="020F0502020204030204" pitchFamily="34" charset="0"/>
                          <a:cs typeface="Calibri" panose="020F0502020204030204" pitchFamily="34" charset="0"/>
                        </a:rPr>
                        <a:t>18.00 (0.046)</a:t>
                      </a:r>
                    </a:p>
                  </a:txBody>
                  <a:tcPr anchor="ctr"/>
                </a:tc>
                <a:tc>
                  <a:txBody>
                    <a:bodyPr/>
                    <a:lstStyle/>
                    <a:p>
                      <a:pPr algn="ctr"/>
                      <a:r>
                        <a:rPr lang="en-US" sz="1100" dirty="0">
                          <a:latin typeface="Calibri" panose="020F0502020204030204" pitchFamily="34" charset="0"/>
                          <a:cs typeface="Calibri" panose="020F0502020204030204" pitchFamily="34" charset="0"/>
                        </a:rPr>
                        <a:t>18.31 (0.598)</a:t>
                      </a:r>
                    </a:p>
                  </a:txBody>
                  <a:tcPr anchor="ctr"/>
                </a:tc>
                <a:tc>
                  <a:txBody>
                    <a:bodyPr/>
                    <a:lstStyle/>
                    <a:p>
                      <a:pPr algn="ctr"/>
                      <a:r>
                        <a:rPr lang="en-US" sz="1100" dirty="0">
                          <a:latin typeface="Calibri" panose="020F0502020204030204" pitchFamily="34" charset="0"/>
                          <a:cs typeface="Calibri" panose="020F0502020204030204" pitchFamily="34" charset="0"/>
                        </a:rPr>
                        <a:t>17.90 (0.60)</a:t>
                      </a:r>
                    </a:p>
                  </a:txBody>
                  <a:tcPr anchor="ctr"/>
                </a:tc>
                <a:tc>
                  <a:txBody>
                    <a:bodyPr/>
                    <a:lstStyle/>
                    <a:p>
                      <a:pPr algn="ctr"/>
                      <a:r>
                        <a:rPr lang="en-US" sz="1100" dirty="0">
                          <a:latin typeface="Calibri" panose="020F0502020204030204" pitchFamily="34" charset="0"/>
                          <a:cs typeface="Calibri" panose="020F0502020204030204" pitchFamily="34" charset="0"/>
                        </a:rPr>
                        <a:t>18.31 </a:t>
                      </a:r>
                    </a:p>
                    <a:p>
                      <a:pPr algn="ctr"/>
                      <a:r>
                        <a:rPr lang="en-US" sz="1100" dirty="0">
                          <a:latin typeface="Calibri" panose="020F0502020204030204" pitchFamily="34" charset="0"/>
                          <a:cs typeface="Calibri" panose="020F0502020204030204" pitchFamily="34" charset="0"/>
                        </a:rPr>
                        <a:t>(0.60)</a:t>
                      </a:r>
                    </a:p>
                  </a:txBody>
                  <a:tcPr anchor="ctr"/>
                </a:tc>
                <a:tc>
                  <a:txBody>
                    <a:bodyPr/>
                    <a:lstStyle/>
                    <a:p>
                      <a:pPr algn="ctr"/>
                      <a:r>
                        <a:rPr lang="en-US" sz="1100" dirty="0">
                          <a:latin typeface="Calibri" panose="020F0502020204030204" pitchFamily="34" charset="0"/>
                          <a:cs typeface="Calibri" panose="020F0502020204030204" pitchFamily="34" charset="0"/>
                        </a:rPr>
                        <a:t>18.19 (0.338)</a:t>
                      </a:r>
                    </a:p>
                  </a:txBody>
                  <a:tcPr anchor="ctr"/>
                </a:tc>
                <a:tc>
                  <a:txBody>
                    <a:bodyPr/>
                    <a:lstStyle/>
                    <a:p>
                      <a:pPr algn="ctr"/>
                      <a:r>
                        <a:rPr lang="en-US" sz="1100" dirty="0">
                          <a:latin typeface="Calibri" panose="020F0502020204030204" pitchFamily="34" charset="0"/>
                          <a:cs typeface="Calibri" panose="020F0502020204030204" pitchFamily="34" charset="0"/>
                        </a:rPr>
                        <a:t>17.93 (0.34)</a:t>
                      </a:r>
                    </a:p>
                  </a:txBody>
                  <a:tcPr anchor="ctr"/>
                </a:tc>
                <a:tc>
                  <a:txBody>
                    <a:bodyPr/>
                    <a:lstStyle/>
                    <a:p>
                      <a:pPr algn="ctr"/>
                      <a:r>
                        <a:rPr lang="en-US" sz="1100" dirty="0">
                          <a:latin typeface="Calibri" panose="020F0502020204030204" pitchFamily="34" charset="0"/>
                          <a:cs typeface="Calibri" panose="020F0502020204030204" pitchFamily="34" charset="0"/>
                        </a:rPr>
                        <a:t>18.20 (0.338)</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latin typeface="Calibri" panose="020F0502020204030204" pitchFamily="34" charset="0"/>
                          <a:cs typeface="Calibri" panose="020F0502020204030204" pitchFamily="34" charset="0"/>
                        </a:rPr>
                        <a:t>18.25 (0.242)</a:t>
                      </a:r>
                    </a:p>
                    <a:p>
                      <a:pPr algn="ctr"/>
                      <a:endParaRPr lang="en-US" sz="1100" dirty="0">
                        <a:latin typeface="Calibri" panose="020F0502020204030204" pitchFamily="34" charset="0"/>
                        <a:cs typeface="Calibri" panose="020F0502020204030204" pitchFamily="34" charset="0"/>
                      </a:endParaRP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latin typeface="Calibri" panose="020F0502020204030204" pitchFamily="34" charset="0"/>
                          <a:cs typeface="Calibri" panose="020F0502020204030204" pitchFamily="34" charset="0"/>
                        </a:rPr>
                        <a:t>18.08 (0.248)</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latin typeface="Calibri" panose="020F0502020204030204" pitchFamily="34" charset="0"/>
                          <a:cs typeface="Calibri" panose="020F0502020204030204" pitchFamily="34" charset="0"/>
                        </a:rPr>
                        <a:t>18.25 (0.242)</a:t>
                      </a:r>
                    </a:p>
                  </a:txBody>
                  <a:tcPr anchor="ctr"/>
                </a:tc>
                <a:extLst>
                  <a:ext uri="{0D108BD9-81ED-4DB2-BD59-A6C34878D82A}">
                    <a16:rowId xmlns:a16="http://schemas.microsoft.com/office/drawing/2014/main" val="2570780860"/>
                  </a:ext>
                </a:extLst>
              </a:tr>
              <a:tr h="732212">
                <a:tc>
                  <a:txBody>
                    <a:bodyPr/>
                    <a:lstStyle/>
                    <a:p>
                      <a:pPr algn="ctr"/>
                      <a:r>
                        <a:rPr lang="en-US" sz="1100" dirty="0">
                          <a:latin typeface="Calibri" panose="020F0502020204030204" pitchFamily="34" charset="0"/>
                          <a:cs typeface="Calibri" panose="020F0502020204030204" pitchFamily="34" charset="0"/>
                        </a:rPr>
                        <a:t>Educ</a:t>
                      </a:r>
                    </a:p>
                  </a:txBody>
                  <a:tcPr anchor="ctr"/>
                </a:tc>
                <a:tc>
                  <a:txBody>
                    <a:bodyPr/>
                    <a:lstStyle/>
                    <a:p>
                      <a:pPr algn="ctr"/>
                      <a:r>
                        <a:rPr lang="en-US" sz="1100" dirty="0">
                          <a:latin typeface="Calibri" panose="020F0502020204030204" pitchFamily="34" charset="0"/>
                          <a:cs typeface="Calibri" panose="020F0502020204030204" pitchFamily="34" charset="0"/>
                        </a:rPr>
                        <a:t>-0.15 (0.002)</a:t>
                      </a:r>
                    </a:p>
                  </a:txBody>
                  <a:tcPr anchor="ctr"/>
                </a:tc>
                <a:tc>
                  <a:txBody>
                    <a:bodyPr/>
                    <a:lstStyle/>
                    <a:p>
                      <a:pPr algn="ctr"/>
                      <a:r>
                        <a:rPr lang="en-US" sz="1100" dirty="0">
                          <a:latin typeface="Calibri" panose="020F0502020204030204" pitchFamily="34" charset="0"/>
                          <a:cs typeface="Calibri" panose="020F0502020204030204" pitchFamily="34" charset="0"/>
                        </a:rPr>
                        <a:t>-0.16 (0.026)</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latin typeface="Calibri" panose="020F0502020204030204" pitchFamily="34" charset="0"/>
                          <a:cs typeface="Calibri" panose="020F0502020204030204" pitchFamily="34" charset="0"/>
                        </a:rPr>
                        <a:t>-0.167</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latin typeface="Calibri" panose="020F0502020204030204" pitchFamily="34" charset="0"/>
                          <a:cs typeface="Calibri" panose="020F0502020204030204" pitchFamily="34" charset="0"/>
                        </a:rPr>
                        <a:t>(0.025)</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latin typeface="Calibri" panose="020F0502020204030204" pitchFamily="34" charset="0"/>
                          <a:cs typeface="Calibri" panose="020F0502020204030204" pitchFamily="34" charset="0"/>
                        </a:rPr>
                        <a:t>-0.16</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latin typeface="Calibri" panose="020F0502020204030204" pitchFamily="34" charset="0"/>
                          <a:cs typeface="Calibri" panose="020F0502020204030204" pitchFamily="34" charset="0"/>
                        </a:rPr>
                        <a:t>(0.026)</a:t>
                      </a:r>
                    </a:p>
                  </a:txBody>
                  <a:tcPr anchor="ctr"/>
                </a:tc>
                <a:tc>
                  <a:txBody>
                    <a:bodyPr/>
                    <a:lstStyle/>
                    <a:p>
                      <a:pPr algn="ctr"/>
                      <a:r>
                        <a:rPr lang="en-US" sz="1100" dirty="0">
                          <a:latin typeface="Calibri" panose="020F0502020204030204" pitchFamily="34" charset="0"/>
                          <a:cs typeface="Calibri" panose="020F0502020204030204" pitchFamily="34" charset="0"/>
                        </a:rPr>
                        <a:t>-0.138 (0.015)</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latin typeface="Calibri" panose="020F0502020204030204" pitchFamily="34" charset="0"/>
                          <a:cs typeface="Calibri" panose="020F0502020204030204" pitchFamily="34" charset="0"/>
                        </a:rPr>
                        <a:t>-0.142</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latin typeface="Calibri" panose="020F0502020204030204" pitchFamily="34" charset="0"/>
                          <a:cs typeface="Calibri" panose="020F0502020204030204" pitchFamily="34" charset="0"/>
                        </a:rPr>
                        <a:t>(0.014)</a:t>
                      </a:r>
                    </a:p>
                  </a:txBody>
                  <a:tcPr anchor="ctr"/>
                </a:tc>
                <a:tc>
                  <a:txBody>
                    <a:bodyPr/>
                    <a:lstStyle/>
                    <a:p>
                      <a:pPr algn="ctr"/>
                      <a:r>
                        <a:rPr lang="en-US" sz="1100" dirty="0">
                          <a:latin typeface="Calibri" panose="020F0502020204030204" pitchFamily="34" charset="0"/>
                          <a:cs typeface="Calibri" panose="020F0502020204030204" pitchFamily="34" charset="0"/>
                        </a:rPr>
                        <a:t>-0.138 (0.015)</a:t>
                      </a:r>
                    </a:p>
                  </a:txBody>
                  <a:tcPr anchor="ctr"/>
                </a:tc>
                <a:tc>
                  <a:txBody>
                    <a:bodyPr/>
                    <a:lstStyle/>
                    <a:p>
                      <a:pPr algn="ctr"/>
                      <a:r>
                        <a:rPr lang="en-US" sz="1100" dirty="0">
                          <a:latin typeface="Calibri" panose="020F0502020204030204" pitchFamily="34" charset="0"/>
                          <a:cs typeface="Calibri" panose="020F0502020204030204" pitchFamily="34" charset="0"/>
                        </a:rPr>
                        <a:t>-0.147 (0.011)</a:t>
                      </a:r>
                    </a:p>
                  </a:txBody>
                  <a:tcPr anchor="ctr"/>
                </a:tc>
                <a:tc>
                  <a:txBody>
                    <a:bodyPr/>
                    <a:lstStyle/>
                    <a:p>
                      <a:pPr algn="ctr"/>
                      <a:r>
                        <a:rPr lang="en-US" sz="1100" dirty="0">
                          <a:latin typeface="Calibri" panose="020F0502020204030204" pitchFamily="34" charset="0"/>
                          <a:cs typeface="Calibri" panose="020F0502020204030204" pitchFamily="34" charset="0"/>
                        </a:rPr>
                        <a:t>-0.149 (0.011)</a:t>
                      </a:r>
                    </a:p>
                  </a:txBody>
                  <a:tcPr anchor="ctr"/>
                </a:tc>
                <a:tc>
                  <a:txBody>
                    <a:bodyPr/>
                    <a:lstStyle/>
                    <a:p>
                      <a:pPr algn="ctr"/>
                      <a:r>
                        <a:rPr lang="en-US" sz="1100" dirty="0">
                          <a:latin typeface="Calibri" panose="020F0502020204030204" pitchFamily="34" charset="0"/>
                          <a:cs typeface="Calibri" panose="020F0502020204030204" pitchFamily="34" charset="0"/>
                        </a:rPr>
                        <a:t>-0.147 (0.011)</a:t>
                      </a:r>
                    </a:p>
                  </a:txBody>
                  <a:tcPr anchor="ctr"/>
                </a:tc>
                <a:extLst>
                  <a:ext uri="{0D108BD9-81ED-4DB2-BD59-A6C34878D82A}">
                    <a16:rowId xmlns:a16="http://schemas.microsoft.com/office/drawing/2014/main" val="818771207"/>
                  </a:ext>
                </a:extLst>
              </a:tr>
              <a:tr h="862432">
                <a:tc>
                  <a:txBody>
                    <a:bodyPr/>
                    <a:lstStyle/>
                    <a:p>
                      <a:pPr algn="ctr"/>
                      <a:r>
                        <a:rPr lang="en-US" sz="1100" dirty="0">
                          <a:latin typeface="Calibri" panose="020F0502020204030204" pitchFamily="34" charset="0"/>
                          <a:cs typeface="Calibri" panose="020F0502020204030204" pitchFamily="34" charset="0"/>
                        </a:rPr>
                        <a:t>Age</a:t>
                      </a:r>
                    </a:p>
                  </a:txBody>
                  <a:tcPr anchor="ctr"/>
                </a:tc>
                <a:tc>
                  <a:txBody>
                    <a:bodyPr/>
                    <a:lstStyle/>
                    <a:p>
                      <a:pPr algn="ctr"/>
                      <a:r>
                        <a:rPr lang="en-US" sz="1100" dirty="0">
                          <a:latin typeface="Calibri" panose="020F0502020204030204" pitchFamily="34" charset="0"/>
                          <a:cs typeface="Calibri" panose="020F0502020204030204" pitchFamily="34" charset="0"/>
                        </a:rPr>
                        <a:t>0.35</a:t>
                      </a:r>
                      <a:r>
                        <a:rPr lang="en-US" sz="1100" baseline="0" dirty="0">
                          <a:latin typeface="Calibri" panose="020F0502020204030204" pitchFamily="34" charset="0"/>
                          <a:cs typeface="Calibri" panose="020F0502020204030204" pitchFamily="34" charset="0"/>
                        </a:rPr>
                        <a:t> (0.0007)</a:t>
                      </a:r>
                      <a:endParaRPr lang="en-US" sz="1100" dirty="0">
                        <a:latin typeface="Calibri" panose="020F0502020204030204" pitchFamily="34" charset="0"/>
                        <a:cs typeface="Calibri" panose="020F0502020204030204" pitchFamily="34" charset="0"/>
                      </a:endParaRPr>
                    </a:p>
                  </a:txBody>
                  <a:tcPr anchor="ctr"/>
                </a:tc>
                <a:tc>
                  <a:txBody>
                    <a:bodyPr/>
                    <a:lstStyle/>
                    <a:p>
                      <a:pPr algn="ctr"/>
                      <a:r>
                        <a:rPr lang="en-US" sz="1100" dirty="0">
                          <a:latin typeface="Calibri" panose="020F0502020204030204" pitchFamily="34" charset="0"/>
                          <a:cs typeface="Calibri" panose="020F0502020204030204" pitchFamily="34" charset="0"/>
                        </a:rPr>
                        <a:t>0.338 (0.012)</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latin typeface="Calibri" panose="020F0502020204030204" pitchFamily="34" charset="0"/>
                          <a:cs typeface="Calibri" panose="020F0502020204030204" pitchFamily="34" charset="0"/>
                        </a:rPr>
                        <a:t>0.336</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latin typeface="Calibri" panose="020F0502020204030204" pitchFamily="34" charset="0"/>
                          <a:cs typeface="Calibri" panose="020F0502020204030204" pitchFamily="34" charset="0"/>
                        </a:rPr>
                        <a:t>(0.013)</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latin typeface="Calibri" panose="020F0502020204030204" pitchFamily="34" charset="0"/>
                          <a:cs typeface="Calibri" panose="020F0502020204030204" pitchFamily="34" charset="0"/>
                        </a:rPr>
                        <a:t>0.338 (0.012)</a:t>
                      </a:r>
                    </a:p>
                  </a:txBody>
                  <a:tcPr anchor="ctr"/>
                </a:tc>
                <a:tc>
                  <a:txBody>
                    <a:bodyPr/>
                    <a:lstStyle/>
                    <a:p>
                      <a:pPr algn="ctr"/>
                      <a:r>
                        <a:rPr lang="en-US" sz="1100" dirty="0">
                          <a:latin typeface="Calibri" panose="020F0502020204030204" pitchFamily="34" charset="0"/>
                          <a:cs typeface="Calibri" panose="020F0502020204030204" pitchFamily="34" charset="0"/>
                        </a:rPr>
                        <a:t>0.338 (0.0073)</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latin typeface="Calibri" panose="020F0502020204030204" pitchFamily="34" charset="0"/>
                          <a:cs typeface="Calibri" panose="020F0502020204030204" pitchFamily="34" charset="0"/>
                        </a:rPr>
                        <a:t>0.35</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latin typeface="Calibri" panose="020F0502020204030204" pitchFamily="34" charset="0"/>
                          <a:cs typeface="Calibri" panose="020F0502020204030204" pitchFamily="34" charset="0"/>
                        </a:rPr>
                        <a:t>(0.008)</a:t>
                      </a:r>
                    </a:p>
                  </a:txBody>
                  <a:tcPr anchor="ctr"/>
                </a:tc>
                <a:tc>
                  <a:txBody>
                    <a:bodyPr/>
                    <a:lstStyle/>
                    <a:p>
                      <a:pPr algn="ctr"/>
                      <a:r>
                        <a:rPr lang="en-US" sz="1100" dirty="0">
                          <a:latin typeface="Calibri" panose="020F0502020204030204" pitchFamily="34" charset="0"/>
                          <a:cs typeface="Calibri" panose="020F0502020204030204" pitchFamily="34" charset="0"/>
                        </a:rPr>
                        <a:t>0.338 (0.0073)</a:t>
                      </a:r>
                    </a:p>
                  </a:txBody>
                  <a:tcPr anchor="ctr"/>
                </a:tc>
                <a:tc>
                  <a:txBody>
                    <a:bodyPr/>
                    <a:lstStyle/>
                    <a:p>
                      <a:pPr algn="ctr"/>
                      <a:r>
                        <a:rPr lang="en-US" sz="1100" dirty="0">
                          <a:latin typeface="Calibri" panose="020F0502020204030204" pitchFamily="34" charset="0"/>
                          <a:cs typeface="Calibri" panose="020F0502020204030204" pitchFamily="34" charset="0"/>
                        </a:rPr>
                        <a:t>0.339 (0.005)</a:t>
                      </a:r>
                    </a:p>
                  </a:txBody>
                  <a:tcPr anchor="ctr"/>
                </a:tc>
                <a:tc>
                  <a:txBody>
                    <a:bodyPr/>
                    <a:lstStyle/>
                    <a:p>
                      <a:pPr algn="ctr"/>
                      <a:r>
                        <a:rPr lang="en-US" sz="1100" dirty="0">
                          <a:latin typeface="Calibri" panose="020F0502020204030204" pitchFamily="34" charset="0"/>
                          <a:cs typeface="Calibri" panose="020F0502020204030204" pitchFamily="34" charset="0"/>
                        </a:rPr>
                        <a:t>0.345 (0.005)</a:t>
                      </a:r>
                    </a:p>
                  </a:txBody>
                  <a:tcPr anchor="ctr"/>
                </a:tc>
                <a:tc>
                  <a:txBody>
                    <a:bodyPr/>
                    <a:lstStyle/>
                    <a:p>
                      <a:pPr algn="ctr"/>
                      <a:r>
                        <a:rPr lang="en-US" sz="1100" dirty="0">
                          <a:latin typeface="Calibri" panose="020F0502020204030204" pitchFamily="34" charset="0"/>
                          <a:cs typeface="Calibri" panose="020F0502020204030204" pitchFamily="34" charset="0"/>
                        </a:rPr>
                        <a:t>0.339 (0.005)</a:t>
                      </a:r>
                    </a:p>
                  </a:txBody>
                  <a:tcPr anchor="ctr"/>
                </a:tc>
                <a:extLst>
                  <a:ext uri="{0D108BD9-81ED-4DB2-BD59-A6C34878D82A}">
                    <a16:rowId xmlns:a16="http://schemas.microsoft.com/office/drawing/2014/main" val="2187157334"/>
                  </a:ext>
                </a:extLst>
              </a:tr>
            </a:tbl>
          </a:graphicData>
        </a:graphic>
      </p:graphicFrame>
      <p:sp>
        <p:nvSpPr>
          <p:cNvPr id="4" name="Content Placeholder 3">
            <a:extLst>
              <a:ext uri="{FF2B5EF4-FFF2-40B4-BE49-F238E27FC236}">
                <a16:creationId xmlns:a16="http://schemas.microsoft.com/office/drawing/2014/main" id="{111CA129-BC6F-479E-9B36-5E2DA7851E92}"/>
              </a:ext>
            </a:extLst>
          </p:cNvPr>
          <p:cNvSpPr>
            <a:spLocks noGrp="1"/>
          </p:cNvSpPr>
          <p:nvPr>
            <p:ph sz="half" idx="2"/>
          </p:nvPr>
        </p:nvSpPr>
        <p:spPr>
          <a:xfrm>
            <a:off x="3329572" y="1723105"/>
            <a:ext cx="5115208" cy="4987014"/>
          </a:xfrm>
        </p:spPr>
        <p:txBody>
          <a:bodyPr>
            <a:normAutofit fontScale="92500" lnSpcReduction="10000"/>
          </a:bodyPr>
          <a:lstStyle/>
          <a:p>
            <a:pPr marL="0" indent="0">
              <a:buNone/>
            </a:pPr>
            <a:r>
              <a:rPr lang="en-US" b="1" dirty="0"/>
              <a:t>Regression Results – Overall</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Note: IMR &lt; 0.05 in all cases – confirming selection bias due to truncation</a:t>
            </a:r>
          </a:p>
        </p:txBody>
      </p:sp>
      <p:sp>
        <p:nvSpPr>
          <p:cNvPr id="8" name="Content Placeholder 3">
            <a:extLst>
              <a:ext uri="{FF2B5EF4-FFF2-40B4-BE49-F238E27FC236}">
                <a16:creationId xmlns:a16="http://schemas.microsoft.com/office/drawing/2014/main" id="{1130ADFC-8158-A861-D8BD-5EA428905A51}"/>
              </a:ext>
            </a:extLst>
          </p:cNvPr>
          <p:cNvSpPr txBox="1">
            <a:spLocks/>
          </p:cNvSpPr>
          <p:nvPr/>
        </p:nvSpPr>
        <p:spPr>
          <a:xfrm>
            <a:off x="283545" y="1867838"/>
            <a:ext cx="2825081" cy="3880773"/>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US" b="1" dirty="0"/>
              <a:t>What do we notice?</a:t>
            </a:r>
          </a:p>
          <a:p>
            <a:pPr marL="0" indent="0">
              <a:buNone/>
            </a:pPr>
            <a:endParaRPr lang="en-US" dirty="0"/>
          </a:p>
          <a:p>
            <a:pPr marL="0" indent="0">
              <a:buNone/>
            </a:pPr>
            <a:r>
              <a:rPr lang="en-US" dirty="0"/>
              <a:t>How does MI perform?</a:t>
            </a:r>
          </a:p>
          <a:p>
            <a:pPr marL="0" indent="0">
              <a:buNone/>
            </a:pPr>
            <a:endParaRPr lang="en-US" dirty="0"/>
          </a:p>
          <a:p>
            <a:pPr marL="0" indent="0">
              <a:buNone/>
            </a:pPr>
            <a:r>
              <a:rPr lang="en-US" dirty="0"/>
              <a:t>Can we draw any general conclusions?</a:t>
            </a:r>
          </a:p>
          <a:p>
            <a:pPr marL="0" indent="0">
              <a:buNone/>
            </a:pPr>
            <a:endParaRPr lang="en-US" dirty="0"/>
          </a:p>
          <a:p>
            <a:pPr marL="0" indent="0">
              <a:buNone/>
            </a:pPr>
            <a:r>
              <a:rPr lang="en-US" dirty="0"/>
              <a:t>Note: Consider what is missing and the assumptions about Heckman along with our simulated data</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3" name="Rectangle 2">
            <a:extLst>
              <a:ext uri="{FF2B5EF4-FFF2-40B4-BE49-F238E27FC236}">
                <a16:creationId xmlns:a16="http://schemas.microsoft.com/office/drawing/2014/main" id="{45FB0873-CFC2-C8A2-A09A-7BC14C15D160}"/>
              </a:ext>
            </a:extLst>
          </p:cNvPr>
          <p:cNvSpPr/>
          <p:nvPr/>
        </p:nvSpPr>
        <p:spPr>
          <a:xfrm>
            <a:off x="5662644" y="2893377"/>
            <a:ext cx="1634449" cy="3018535"/>
          </a:xfrm>
          <a:prstGeom prst="rect">
            <a:avLst/>
          </a:prstGeom>
          <a:solidFill>
            <a:srgbClr val="FFC000">
              <a:alpha val="49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DDF2AF72-5428-67EF-6E15-7FDB3D2CD432}"/>
              </a:ext>
            </a:extLst>
          </p:cNvPr>
          <p:cNvSpPr/>
          <p:nvPr/>
        </p:nvSpPr>
        <p:spPr>
          <a:xfrm>
            <a:off x="7862636" y="2844662"/>
            <a:ext cx="1634449" cy="3018536"/>
          </a:xfrm>
          <a:prstGeom prst="rect">
            <a:avLst/>
          </a:prstGeom>
          <a:solidFill>
            <a:srgbClr val="FFC000">
              <a:alpha val="49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74BFBDC1-5F73-784D-C385-BCAE3A2207B8}"/>
              </a:ext>
            </a:extLst>
          </p:cNvPr>
          <p:cNvSpPr/>
          <p:nvPr/>
        </p:nvSpPr>
        <p:spPr>
          <a:xfrm>
            <a:off x="10194202" y="2844663"/>
            <a:ext cx="1556145" cy="3067250"/>
          </a:xfrm>
          <a:prstGeom prst="rect">
            <a:avLst/>
          </a:prstGeom>
          <a:solidFill>
            <a:srgbClr val="FFC000">
              <a:alpha val="49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47796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1098083"/>
            <a:ext cx="12191366" cy="17127"/>
          </a:xfrm>
          <a:custGeom>
            <a:avLst/>
            <a:gdLst/>
            <a:ahLst/>
            <a:cxnLst/>
            <a:rect l="l" t="t" r="r" b="b"/>
            <a:pathLst>
              <a:path w="12204065" h="17144">
                <a:moveTo>
                  <a:pt x="12204000" y="0"/>
                </a:moveTo>
                <a:lnTo>
                  <a:pt x="0" y="0"/>
                </a:lnTo>
                <a:lnTo>
                  <a:pt x="0" y="16918"/>
                </a:lnTo>
                <a:lnTo>
                  <a:pt x="12204000" y="16918"/>
                </a:lnTo>
                <a:lnTo>
                  <a:pt x="12204000" y="0"/>
                </a:lnTo>
                <a:close/>
              </a:path>
            </a:pathLst>
          </a:custGeom>
          <a:solidFill>
            <a:srgbClr val="006E89"/>
          </a:solidFill>
        </p:spPr>
        <p:txBody>
          <a:bodyPr wrap="square" lIns="0" tIns="0" rIns="0" bIns="0" rtlCol="0"/>
          <a:lstStyle/>
          <a:p>
            <a:endParaRPr sz="1798" dirty="0"/>
          </a:p>
        </p:txBody>
      </p:sp>
      <p:sp>
        <p:nvSpPr>
          <p:cNvPr id="4" name="object 4"/>
          <p:cNvSpPr txBox="1">
            <a:spLocks noGrp="1"/>
          </p:cNvSpPr>
          <p:nvPr>
            <p:ph type="title"/>
          </p:nvPr>
        </p:nvSpPr>
        <p:spPr>
          <a:xfrm>
            <a:off x="676629" y="612534"/>
            <a:ext cx="8587722" cy="566232"/>
          </a:xfrm>
          <a:prstGeom prst="rect">
            <a:avLst/>
          </a:prstGeom>
        </p:spPr>
        <p:txBody>
          <a:bodyPr vert="horz" wrap="square" lIns="0" tIns="12687" rIns="0" bIns="0" rtlCol="0" anchor="t">
            <a:spAutoFit/>
          </a:bodyPr>
          <a:lstStyle/>
          <a:p>
            <a:pPr marL="12687">
              <a:spcBef>
                <a:spcPts val="100"/>
              </a:spcBef>
            </a:pPr>
            <a:r>
              <a:rPr spc="-10" dirty="0">
                <a:latin typeface="Calibri" panose="020F0502020204030204" pitchFamily="34" charset="0"/>
                <a:cs typeface="Calibri" panose="020F0502020204030204" pitchFamily="34" charset="0"/>
              </a:rPr>
              <a:t>Problem</a:t>
            </a:r>
          </a:p>
        </p:txBody>
      </p:sp>
      <p:sp>
        <p:nvSpPr>
          <p:cNvPr id="6" name="object 6"/>
          <p:cNvSpPr txBox="1"/>
          <p:nvPr/>
        </p:nvSpPr>
        <p:spPr>
          <a:xfrm>
            <a:off x="582142" y="1188655"/>
            <a:ext cx="10816171" cy="2534207"/>
          </a:xfrm>
          <a:prstGeom prst="rect">
            <a:avLst/>
          </a:prstGeom>
        </p:spPr>
        <p:txBody>
          <a:bodyPr vert="horz" wrap="square" lIns="0" tIns="12687" rIns="0" bIns="0" rtlCol="0">
            <a:spAutoFit/>
          </a:bodyPr>
          <a:lstStyle/>
          <a:p>
            <a:pPr marL="298152" marR="891917" indent="-285464">
              <a:lnSpc>
                <a:spcPct val="117000"/>
              </a:lnSpc>
              <a:spcBef>
                <a:spcPts val="100"/>
              </a:spcBef>
              <a:buClr>
                <a:srgbClr val="58585A"/>
              </a:buClr>
              <a:buFont typeface="Arial"/>
              <a:buChar char="■"/>
              <a:tabLst>
                <a:tab pos="298152" algn="l"/>
              </a:tabLst>
            </a:pPr>
            <a:r>
              <a:rPr sz="1998" b="1" dirty="0">
                <a:solidFill>
                  <a:srgbClr val="006E89"/>
                </a:solidFill>
                <a:latin typeface="Calibri"/>
                <a:cs typeface="Calibri"/>
              </a:rPr>
              <a:t>Selection</a:t>
            </a:r>
            <a:r>
              <a:rPr sz="1998" b="1" spc="-50" dirty="0">
                <a:solidFill>
                  <a:srgbClr val="006E89"/>
                </a:solidFill>
                <a:latin typeface="Calibri"/>
                <a:cs typeface="Calibri"/>
              </a:rPr>
              <a:t> </a:t>
            </a:r>
            <a:r>
              <a:rPr sz="1998" b="1" dirty="0">
                <a:solidFill>
                  <a:srgbClr val="006E89"/>
                </a:solidFill>
                <a:latin typeface="Calibri"/>
                <a:cs typeface="Calibri"/>
              </a:rPr>
              <a:t>bias</a:t>
            </a:r>
            <a:r>
              <a:rPr sz="1998" b="1" spc="-40" dirty="0">
                <a:solidFill>
                  <a:srgbClr val="006E89"/>
                </a:solidFill>
                <a:latin typeface="Calibri"/>
                <a:cs typeface="Calibri"/>
              </a:rPr>
              <a:t> </a:t>
            </a:r>
            <a:r>
              <a:rPr sz="1998" dirty="0">
                <a:solidFill>
                  <a:srgbClr val="58585A"/>
                </a:solidFill>
                <a:latin typeface="Calibri"/>
                <a:cs typeface="Calibri"/>
              </a:rPr>
              <a:t>occurs</a:t>
            </a:r>
            <a:r>
              <a:rPr sz="1998" spc="-45" dirty="0">
                <a:solidFill>
                  <a:srgbClr val="58585A"/>
                </a:solidFill>
                <a:latin typeface="Calibri"/>
                <a:cs typeface="Calibri"/>
              </a:rPr>
              <a:t> </a:t>
            </a:r>
            <a:r>
              <a:rPr sz="1998" dirty="0">
                <a:solidFill>
                  <a:srgbClr val="58585A"/>
                </a:solidFill>
                <a:latin typeface="Calibri"/>
                <a:cs typeface="Calibri"/>
              </a:rPr>
              <a:t>when</a:t>
            </a:r>
            <a:r>
              <a:rPr sz="1998" spc="-45" dirty="0">
                <a:solidFill>
                  <a:srgbClr val="58585A"/>
                </a:solidFill>
                <a:latin typeface="Calibri"/>
                <a:cs typeface="Calibri"/>
              </a:rPr>
              <a:t> </a:t>
            </a:r>
            <a:r>
              <a:rPr sz="1998" dirty="0">
                <a:solidFill>
                  <a:srgbClr val="58585A"/>
                </a:solidFill>
                <a:latin typeface="Calibri"/>
                <a:cs typeface="Calibri"/>
              </a:rPr>
              <a:t>a</a:t>
            </a:r>
            <a:r>
              <a:rPr sz="1998" spc="-40" dirty="0">
                <a:solidFill>
                  <a:srgbClr val="58585A"/>
                </a:solidFill>
                <a:latin typeface="Calibri"/>
                <a:cs typeface="Calibri"/>
              </a:rPr>
              <a:t> </a:t>
            </a:r>
            <a:r>
              <a:rPr sz="1998" dirty="0">
                <a:solidFill>
                  <a:srgbClr val="58585A"/>
                </a:solidFill>
                <a:latin typeface="Calibri"/>
                <a:cs typeface="Calibri"/>
              </a:rPr>
              <a:t>sample</a:t>
            </a:r>
            <a:r>
              <a:rPr sz="1998" spc="-45" dirty="0">
                <a:solidFill>
                  <a:srgbClr val="58585A"/>
                </a:solidFill>
                <a:latin typeface="Calibri"/>
                <a:cs typeface="Calibri"/>
              </a:rPr>
              <a:t> </a:t>
            </a:r>
            <a:r>
              <a:rPr sz="1998" dirty="0">
                <a:solidFill>
                  <a:srgbClr val="58585A"/>
                </a:solidFill>
                <a:latin typeface="Calibri"/>
                <a:cs typeface="Calibri"/>
              </a:rPr>
              <a:t>is</a:t>
            </a:r>
            <a:r>
              <a:rPr sz="1998" spc="-40" dirty="0">
                <a:solidFill>
                  <a:srgbClr val="58585A"/>
                </a:solidFill>
                <a:latin typeface="Calibri"/>
                <a:cs typeface="Calibri"/>
              </a:rPr>
              <a:t> </a:t>
            </a:r>
            <a:r>
              <a:rPr sz="1998" dirty="0">
                <a:solidFill>
                  <a:srgbClr val="58585A"/>
                </a:solidFill>
                <a:latin typeface="Calibri"/>
                <a:cs typeface="Calibri"/>
              </a:rPr>
              <a:t>not</a:t>
            </a:r>
            <a:r>
              <a:rPr sz="1998" spc="-45" dirty="0">
                <a:solidFill>
                  <a:srgbClr val="58585A"/>
                </a:solidFill>
                <a:latin typeface="Calibri"/>
                <a:cs typeface="Calibri"/>
              </a:rPr>
              <a:t> </a:t>
            </a:r>
            <a:r>
              <a:rPr sz="1998" dirty="0">
                <a:solidFill>
                  <a:srgbClr val="58585A"/>
                </a:solidFill>
                <a:latin typeface="Calibri"/>
                <a:cs typeface="Calibri"/>
              </a:rPr>
              <a:t>randomly</a:t>
            </a:r>
            <a:r>
              <a:rPr sz="1998" spc="-50" dirty="0">
                <a:solidFill>
                  <a:srgbClr val="58585A"/>
                </a:solidFill>
                <a:latin typeface="Calibri"/>
                <a:cs typeface="Calibri"/>
              </a:rPr>
              <a:t> </a:t>
            </a:r>
            <a:r>
              <a:rPr sz="1998" spc="-10" dirty="0">
                <a:solidFill>
                  <a:srgbClr val="58585A"/>
                </a:solidFill>
                <a:latin typeface="Calibri"/>
                <a:cs typeface="Calibri"/>
              </a:rPr>
              <a:t>generated</a:t>
            </a:r>
            <a:r>
              <a:rPr sz="1998" spc="-45" dirty="0">
                <a:solidFill>
                  <a:srgbClr val="58585A"/>
                </a:solidFill>
                <a:latin typeface="Calibri"/>
                <a:cs typeface="Calibri"/>
              </a:rPr>
              <a:t> </a:t>
            </a:r>
            <a:r>
              <a:rPr sz="1998" dirty="0">
                <a:solidFill>
                  <a:srgbClr val="58585A"/>
                </a:solidFill>
                <a:latin typeface="Calibri"/>
                <a:cs typeface="Calibri"/>
              </a:rPr>
              <a:t>and,</a:t>
            </a:r>
            <a:r>
              <a:rPr sz="1998" spc="-45" dirty="0">
                <a:solidFill>
                  <a:srgbClr val="58585A"/>
                </a:solidFill>
                <a:latin typeface="Calibri"/>
                <a:cs typeface="Calibri"/>
              </a:rPr>
              <a:t> </a:t>
            </a:r>
            <a:r>
              <a:rPr sz="1998" dirty="0">
                <a:solidFill>
                  <a:srgbClr val="58585A"/>
                </a:solidFill>
                <a:latin typeface="Calibri"/>
                <a:cs typeface="Calibri"/>
              </a:rPr>
              <a:t>thus,</a:t>
            </a:r>
            <a:r>
              <a:rPr sz="1998" spc="-60" dirty="0">
                <a:solidFill>
                  <a:srgbClr val="58585A"/>
                </a:solidFill>
                <a:latin typeface="Calibri"/>
                <a:cs typeface="Calibri"/>
              </a:rPr>
              <a:t> </a:t>
            </a:r>
            <a:r>
              <a:rPr sz="1998" b="1" dirty="0">
                <a:solidFill>
                  <a:srgbClr val="006E89"/>
                </a:solidFill>
                <a:latin typeface="Calibri"/>
                <a:cs typeface="Calibri"/>
              </a:rPr>
              <a:t>does</a:t>
            </a:r>
            <a:r>
              <a:rPr sz="1998" b="1" spc="-40" dirty="0">
                <a:solidFill>
                  <a:srgbClr val="006E89"/>
                </a:solidFill>
                <a:latin typeface="Calibri"/>
                <a:cs typeface="Calibri"/>
              </a:rPr>
              <a:t> </a:t>
            </a:r>
            <a:r>
              <a:rPr sz="1998" b="1" dirty="0">
                <a:solidFill>
                  <a:srgbClr val="006E89"/>
                </a:solidFill>
                <a:latin typeface="Calibri"/>
                <a:cs typeface="Calibri"/>
              </a:rPr>
              <a:t>not</a:t>
            </a:r>
            <a:r>
              <a:rPr sz="1998" b="1" spc="-50" dirty="0">
                <a:solidFill>
                  <a:srgbClr val="006E89"/>
                </a:solidFill>
                <a:latin typeface="Calibri"/>
                <a:cs typeface="Calibri"/>
              </a:rPr>
              <a:t> </a:t>
            </a:r>
            <a:r>
              <a:rPr sz="1998" b="1" spc="-10" dirty="0">
                <a:solidFill>
                  <a:srgbClr val="006E89"/>
                </a:solidFill>
                <a:latin typeface="Calibri"/>
                <a:cs typeface="Calibri"/>
              </a:rPr>
              <a:t>represent</a:t>
            </a:r>
            <a:r>
              <a:rPr sz="1998" b="1" spc="-50" dirty="0">
                <a:solidFill>
                  <a:srgbClr val="006E89"/>
                </a:solidFill>
                <a:latin typeface="Calibri"/>
                <a:cs typeface="Calibri"/>
              </a:rPr>
              <a:t> </a:t>
            </a:r>
            <a:r>
              <a:rPr sz="1998" b="1" spc="-25" dirty="0">
                <a:solidFill>
                  <a:srgbClr val="006E89"/>
                </a:solidFill>
                <a:latin typeface="Calibri"/>
                <a:cs typeface="Calibri"/>
              </a:rPr>
              <a:t>the </a:t>
            </a:r>
            <a:r>
              <a:rPr sz="1998" b="1" spc="-10" dirty="0">
                <a:solidFill>
                  <a:srgbClr val="006E89"/>
                </a:solidFill>
                <a:latin typeface="Calibri"/>
                <a:cs typeface="Calibri"/>
              </a:rPr>
              <a:t>population</a:t>
            </a:r>
            <a:endParaRPr lang="en-US" sz="1998" b="1" spc="-10" dirty="0">
              <a:solidFill>
                <a:srgbClr val="006E89"/>
              </a:solidFill>
              <a:latin typeface="Calibri"/>
              <a:cs typeface="Calibri"/>
            </a:endParaRPr>
          </a:p>
          <a:p>
            <a:pPr marL="298152" marR="891917" indent="-285464">
              <a:lnSpc>
                <a:spcPct val="117000"/>
              </a:lnSpc>
              <a:spcBef>
                <a:spcPts val="100"/>
              </a:spcBef>
              <a:buClr>
                <a:srgbClr val="58585A"/>
              </a:buClr>
              <a:buFont typeface="Arial"/>
              <a:buChar char="■"/>
              <a:tabLst>
                <a:tab pos="298152" algn="l"/>
              </a:tabLst>
            </a:pPr>
            <a:endParaRPr lang="en-US" sz="1998" b="1" spc="-10" dirty="0">
              <a:solidFill>
                <a:srgbClr val="006E89"/>
              </a:solidFill>
              <a:latin typeface="Calibri"/>
              <a:cs typeface="Calibri"/>
            </a:endParaRPr>
          </a:p>
          <a:p>
            <a:pPr marL="298152" marR="891917" indent="-285464">
              <a:lnSpc>
                <a:spcPct val="117000"/>
              </a:lnSpc>
              <a:spcBef>
                <a:spcPts val="100"/>
              </a:spcBef>
              <a:buClr>
                <a:srgbClr val="58585A"/>
              </a:buClr>
              <a:buFont typeface="Arial"/>
              <a:buChar char="■"/>
              <a:tabLst>
                <a:tab pos="298152" algn="l"/>
              </a:tabLst>
            </a:pPr>
            <a:r>
              <a:rPr lang="en-US" sz="1998" b="1" dirty="0">
                <a:solidFill>
                  <a:srgbClr val="006E89"/>
                </a:solidFill>
                <a:latin typeface="Calibri"/>
                <a:cs typeface="Calibri"/>
              </a:rPr>
              <a:t>Consequence</a:t>
            </a:r>
            <a:r>
              <a:rPr lang="en-US" sz="1998" dirty="0">
                <a:solidFill>
                  <a:srgbClr val="58585A"/>
                </a:solidFill>
                <a:latin typeface="Calibri"/>
                <a:cs typeface="Calibri"/>
              </a:rPr>
              <a:t>:</a:t>
            </a:r>
            <a:r>
              <a:rPr lang="en-US" sz="1998" spc="-45" dirty="0">
                <a:solidFill>
                  <a:srgbClr val="58585A"/>
                </a:solidFill>
                <a:latin typeface="Calibri"/>
                <a:cs typeface="Calibri"/>
              </a:rPr>
              <a:t> </a:t>
            </a:r>
            <a:r>
              <a:rPr lang="en-US" sz="1998" dirty="0">
                <a:solidFill>
                  <a:srgbClr val="58585A"/>
                </a:solidFill>
                <a:latin typeface="Calibri"/>
                <a:cs typeface="Calibri"/>
              </a:rPr>
              <a:t>“The</a:t>
            </a:r>
            <a:r>
              <a:rPr lang="en-US" sz="1998" spc="-40" dirty="0">
                <a:solidFill>
                  <a:srgbClr val="58585A"/>
                </a:solidFill>
                <a:latin typeface="Calibri"/>
                <a:cs typeface="Calibri"/>
              </a:rPr>
              <a:t> </a:t>
            </a:r>
            <a:r>
              <a:rPr lang="en-US" sz="1998" dirty="0">
                <a:solidFill>
                  <a:srgbClr val="58585A"/>
                </a:solidFill>
                <a:latin typeface="Calibri"/>
                <a:cs typeface="Calibri"/>
              </a:rPr>
              <a:t>problem</a:t>
            </a:r>
            <a:r>
              <a:rPr lang="en-US" sz="1998" spc="-40" dirty="0">
                <a:solidFill>
                  <a:srgbClr val="58585A"/>
                </a:solidFill>
                <a:latin typeface="Calibri"/>
                <a:cs typeface="Calibri"/>
              </a:rPr>
              <a:t> </a:t>
            </a:r>
            <a:r>
              <a:rPr lang="en-US" sz="1998" dirty="0">
                <a:solidFill>
                  <a:srgbClr val="58585A"/>
                </a:solidFill>
                <a:latin typeface="Calibri"/>
                <a:cs typeface="Calibri"/>
              </a:rPr>
              <a:t>of</a:t>
            </a:r>
            <a:r>
              <a:rPr lang="en-US" sz="1998" spc="-45" dirty="0">
                <a:solidFill>
                  <a:srgbClr val="58585A"/>
                </a:solidFill>
                <a:latin typeface="Calibri"/>
                <a:cs typeface="Calibri"/>
              </a:rPr>
              <a:t> </a:t>
            </a:r>
            <a:r>
              <a:rPr lang="en-US" sz="1998" dirty="0">
                <a:solidFill>
                  <a:srgbClr val="58585A"/>
                </a:solidFill>
                <a:latin typeface="Calibri"/>
                <a:cs typeface="Calibri"/>
              </a:rPr>
              <a:t>selection</a:t>
            </a:r>
            <a:r>
              <a:rPr lang="en-US" sz="1998" spc="-40" dirty="0">
                <a:solidFill>
                  <a:srgbClr val="58585A"/>
                </a:solidFill>
                <a:latin typeface="Calibri"/>
                <a:cs typeface="Calibri"/>
              </a:rPr>
              <a:t> </a:t>
            </a:r>
            <a:r>
              <a:rPr lang="en-US" sz="1998" dirty="0">
                <a:solidFill>
                  <a:srgbClr val="58585A"/>
                </a:solidFill>
                <a:latin typeface="Calibri"/>
                <a:cs typeface="Calibri"/>
              </a:rPr>
              <a:t>bias</a:t>
            </a:r>
            <a:r>
              <a:rPr lang="en-US" sz="1998" spc="-45" dirty="0">
                <a:solidFill>
                  <a:srgbClr val="58585A"/>
                </a:solidFill>
                <a:latin typeface="Calibri"/>
                <a:cs typeface="Calibri"/>
              </a:rPr>
              <a:t> </a:t>
            </a:r>
            <a:r>
              <a:rPr lang="en-US" sz="1998" dirty="0">
                <a:solidFill>
                  <a:srgbClr val="58585A"/>
                </a:solidFill>
                <a:latin typeface="Calibri"/>
                <a:cs typeface="Calibri"/>
              </a:rPr>
              <a:t>[...]</a:t>
            </a:r>
            <a:r>
              <a:rPr lang="en-US" sz="1998" spc="-40" dirty="0">
                <a:solidFill>
                  <a:srgbClr val="58585A"/>
                </a:solidFill>
                <a:latin typeface="Calibri"/>
                <a:cs typeface="Calibri"/>
              </a:rPr>
              <a:t> </a:t>
            </a:r>
            <a:r>
              <a:rPr lang="en-US" sz="1998" dirty="0">
                <a:solidFill>
                  <a:srgbClr val="58585A"/>
                </a:solidFill>
                <a:latin typeface="Calibri"/>
                <a:cs typeface="Calibri"/>
              </a:rPr>
              <a:t>arises</a:t>
            </a:r>
            <a:r>
              <a:rPr lang="en-US" sz="1998" spc="-45" dirty="0">
                <a:solidFill>
                  <a:srgbClr val="58585A"/>
                </a:solidFill>
                <a:latin typeface="Calibri"/>
                <a:cs typeface="Calibri"/>
              </a:rPr>
              <a:t> </a:t>
            </a:r>
            <a:r>
              <a:rPr lang="en-US" sz="1998" dirty="0">
                <a:solidFill>
                  <a:srgbClr val="58585A"/>
                </a:solidFill>
                <a:latin typeface="Calibri"/>
                <a:cs typeface="Calibri"/>
              </a:rPr>
              <a:t>when</a:t>
            </a:r>
            <a:r>
              <a:rPr lang="en-US" sz="1998" spc="-40" dirty="0">
                <a:solidFill>
                  <a:srgbClr val="58585A"/>
                </a:solidFill>
                <a:latin typeface="Calibri"/>
                <a:cs typeface="Calibri"/>
              </a:rPr>
              <a:t> </a:t>
            </a:r>
            <a:r>
              <a:rPr lang="en-US" sz="1998" dirty="0">
                <a:solidFill>
                  <a:srgbClr val="58585A"/>
                </a:solidFill>
                <a:latin typeface="Calibri"/>
                <a:cs typeface="Calibri"/>
              </a:rPr>
              <a:t>a</a:t>
            </a:r>
            <a:r>
              <a:rPr lang="en-US" sz="1998" spc="-40" dirty="0">
                <a:solidFill>
                  <a:srgbClr val="58585A"/>
                </a:solidFill>
                <a:latin typeface="Calibri"/>
                <a:cs typeface="Calibri"/>
              </a:rPr>
              <a:t> </a:t>
            </a:r>
            <a:r>
              <a:rPr lang="en-US" sz="1998" dirty="0">
                <a:solidFill>
                  <a:srgbClr val="58585A"/>
                </a:solidFill>
                <a:latin typeface="Calibri"/>
                <a:cs typeface="Calibri"/>
              </a:rPr>
              <a:t>rule</a:t>
            </a:r>
            <a:r>
              <a:rPr lang="en-US" sz="1998" spc="-45" dirty="0">
                <a:solidFill>
                  <a:srgbClr val="58585A"/>
                </a:solidFill>
                <a:latin typeface="Calibri"/>
                <a:cs typeface="Calibri"/>
              </a:rPr>
              <a:t> </a:t>
            </a:r>
            <a:r>
              <a:rPr lang="en-US" sz="1998" dirty="0">
                <a:solidFill>
                  <a:srgbClr val="58585A"/>
                </a:solidFill>
                <a:latin typeface="Calibri"/>
                <a:cs typeface="Calibri"/>
              </a:rPr>
              <a:t>other</a:t>
            </a:r>
            <a:r>
              <a:rPr lang="en-US" sz="1998" spc="-40" dirty="0">
                <a:solidFill>
                  <a:srgbClr val="58585A"/>
                </a:solidFill>
                <a:latin typeface="Calibri"/>
                <a:cs typeface="Calibri"/>
              </a:rPr>
              <a:t> </a:t>
            </a:r>
            <a:r>
              <a:rPr lang="en-US" sz="1998" dirty="0">
                <a:solidFill>
                  <a:srgbClr val="58585A"/>
                </a:solidFill>
                <a:latin typeface="Calibri"/>
                <a:cs typeface="Calibri"/>
              </a:rPr>
              <a:t>than</a:t>
            </a:r>
            <a:r>
              <a:rPr lang="en-US" sz="1998" spc="-45" dirty="0">
                <a:solidFill>
                  <a:srgbClr val="58585A"/>
                </a:solidFill>
                <a:latin typeface="Calibri"/>
                <a:cs typeface="Calibri"/>
              </a:rPr>
              <a:t> </a:t>
            </a:r>
            <a:r>
              <a:rPr lang="en-US" sz="1998" dirty="0">
                <a:solidFill>
                  <a:srgbClr val="58585A"/>
                </a:solidFill>
                <a:latin typeface="Calibri"/>
                <a:cs typeface="Calibri"/>
              </a:rPr>
              <a:t>simple</a:t>
            </a:r>
            <a:r>
              <a:rPr lang="en-US" sz="1998" spc="-40" dirty="0">
                <a:solidFill>
                  <a:srgbClr val="58585A"/>
                </a:solidFill>
                <a:latin typeface="Calibri"/>
                <a:cs typeface="Calibri"/>
              </a:rPr>
              <a:t> </a:t>
            </a:r>
            <a:r>
              <a:rPr lang="en-US" sz="1998" dirty="0">
                <a:solidFill>
                  <a:srgbClr val="58585A"/>
                </a:solidFill>
                <a:latin typeface="Calibri"/>
                <a:cs typeface="Calibri"/>
              </a:rPr>
              <a:t>random</a:t>
            </a:r>
            <a:r>
              <a:rPr lang="en-US" sz="1998" spc="-40" dirty="0">
                <a:solidFill>
                  <a:srgbClr val="58585A"/>
                </a:solidFill>
                <a:latin typeface="Calibri"/>
                <a:cs typeface="Calibri"/>
              </a:rPr>
              <a:t> </a:t>
            </a:r>
            <a:r>
              <a:rPr lang="en-US" sz="1998" dirty="0">
                <a:solidFill>
                  <a:srgbClr val="58585A"/>
                </a:solidFill>
                <a:latin typeface="Calibri"/>
                <a:cs typeface="Calibri"/>
              </a:rPr>
              <a:t>sampling</a:t>
            </a:r>
            <a:r>
              <a:rPr lang="en-US" sz="1998" spc="-45" dirty="0">
                <a:solidFill>
                  <a:srgbClr val="58585A"/>
                </a:solidFill>
                <a:latin typeface="Calibri"/>
                <a:cs typeface="Calibri"/>
              </a:rPr>
              <a:t> </a:t>
            </a:r>
            <a:r>
              <a:rPr lang="en-US" sz="1998" spc="-25" dirty="0">
                <a:solidFill>
                  <a:srgbClr val="58585A"/>
                </a:solidFill>
                <a:latin typeface="Calibri"/>
                <a:cs typeface="Calibri"/>
              </a:rPr>
              <a:t>is </a:t>
            </a:r>
            <a:r>
              <a:rPr lang="en-US" sz="1998" dirty="0">
                <a:solidFill>
                  <a:srgbClr val="58585A"/>
                </a:solidFill>
                <a:latin typeface="Calibri"/>
                <a:cs typeface="Calibri"/>
              </a:rPr>
              <a:t>used</a:t>
            </a:r>
            <a:r>
              <a:rPr lang="en-US" sz="1998" spc="-45" dirty="0">
                <a:solidFill>
                  <a:srgbClr val="58585A"/>
                </a:solidFill>
                <a:latin typeface="Calibri"/>
                <a:cs typeface="Calibri"/>
              </a:rPr>
              <a:t> </a:t>
            </a:r>
            <a:r>
              <a:rPr lang="en-US" sz="1998" dirty="0">
                <a:solidFill>
                  <a:srgbClr val="58585A"/>
                </a:solidFill>
                <a:latin typeface="Calibri"/>
                <a:cs typeface="Calibri"/>
              </a:rPr>
              <a:t>to</a:t>
            </a:r>
            <a:r>
              <a:rPr lang="en-US" sz="1998" spc="-45" dirty="0">
                <a:solidFill>
                  <a:srgbClr val="58585A"/>
                </a:solidFill>
                <a:latin typeface="Calibri"/>
                <a:cs typeface="Calibri"/>
              </a:rPr>
              <a:t> </a:t>
            </a:r>
            <a:r>
              <a:rPr lang="en-US" sz="1998" dirty="0">
                <a:solidFill>
                  <a:srgbClr val="58585A"/>
                </a:solidFill>
                <a:latin typeface="Calibri"/>
                <a:cs typeface="Calibri"/>
              </a:rPr>
              <a:t>sample</a:t>
            </a:r>
            <a:r>
              <a:rPr lang="en-US" sz="1998" spc="-35" dirty="0">
                <a:solidFill>
                  <a:srgbClr val="58585A"/>
                </a:solidFill>
                <a:latin typeface="Calibri"/>
                <a:cs typeface="Calibri"/>
              </a:rPr>
              <a:t> </a:t>
            </a:r>
            <a:r>
              <a:rPr lang="en-US" sz="1998" dirty="0">
                <a:solidFill>
                  <a:srgbClr val="58585A"/>
                </a:solidFill>
                <a:latin typeface="Calibri"/>
                <a:cs typeface="Calibri"/>
              </a:rPr>
              <a:t>the</a:t>
            </a:r>
            <a:r>
              <a:rPr lang="en-US" sz="1998" spc="-35" dirty="0">
                <a:solidFill>
                  <a:srgbClr val="58585A"/>
                </a:solidFill>
                <a:latin typeface="Calibri"/>
                <a:cs typeface="Calibri"/>
              </a:rPr>
              <a:t> </a:t>
            </a:r>
            <a:r>
              <a:rPr lang="en-US" sz="1998" dirty="0">
                <a:solidFill>
                  <a:srgbClr val="58585A"/>
                </a:solidFill>
                <a:latin typeface="Calibri"/>
                <a:cs typeface="Calibri"/>
              </a:rPr>
              <a:t>underlying</a:t>
            </a:r>
            <a:r>
              <a:rPr lang="en-US" sz="1998" spc="-45" dirty="0">
                <a:solidFill>
                  <a:srgbClr val="58585A"/>
                </a:solidFill>
                <a:latin typeface="Calibri"/>
                <a:cs typeface="Calibri"/>
              </a:rPr>
              <a:t> </a:t>
            </a:r>
            <a:r>
              <a:rPr lang="en-US" sz="1998" dirty="0">
                <a:solidFill>
                  <a:srgbClr val="58585A"/>
                </a:solidFill>
                <a:latin typeface="Calibri"/>
                <a:cs typeface="Calibri"/>
              </a:rPr>
              <a:t>population</a:t>
            </a:r>
            <a:r>
              <a:rPr lang="en-US" sz="1998" spc="-40" dirty="0">
                <a:solidFill>
                  <a:srgbClr val="58585A"/>
                </a:solidFill>
                <a:latin typeface="Calibri"/>
                <a:cs typeface="Calibri"/>
              </a:rPr>
              <a:t> </a:t>
            </a:r>
            <a:r>
              <a:rPr lang="en-US" sz="1998" dirty="0">
                <a:solidFill>
                  <a:srgbClr val="58585A"/>
                </a:solidFill>
                <a:latin typeface="Calibri"/>
                <a:cs typeface="Calibri"/>
              </a:rPr>
              <a:t>that</a:t>
            </a:r>
            <a:r>
              <a:rPr lang="en-US" sz="1998" spc="-40" dirty="0">
                <a:solidFill>
                  <a:srgbClr val="58585A"/>
                </a:solidFill>
                <a:latin typeface="Calibri"/>
                <a:cs typeface="Calibri"/>
              </a:rPr>
              <a:t> </a:t>
            </a:r>
            <a:r>
              <a:rPr lang="en-US" sz="1998" dirty="0">
                <a:solidFill>
                  <a:srgbClr val="58585A"/>
                </a:solidFill>
                <a:latin typeface="Calibri"/>
                <a:cs typeface="Calibri"/>
              </a:rPr>
              <a:t>is</a:t>
            </a:r>
            <a:r>
              <a:rPr lang="en-US" sz="1998" spc="-35" dirty="0">
                <a:solidFill>
                  <a:srgbClr val="58585A"/>
                </a:solidFill>
                <a:latin typeface="Calibri"/>
                <a:cs typeface="Calibri"/>
              </a:rPr>
              <a:t> </a:t>
            </a:r>
            <a:r>
              <a:rPr lang="en-US" sz="1998" dirty="0">
                <a:solidFill>
                  <a:srgbClr val="58585A"/>
                </a:solidFill>
                <a:latin typeface="Calibri"/>
                <a:cs typeface="Calibri"/>
              </a:rPr>
              <a:t>the</a:t>
            </a:r>
            <a:r>
              <a:rPr lang="en-US" sz="1998" spc="-35" dirty="0">
                <a:solidFill>
                  <a:srgbClr val="58585A"/>
                </a:solidFill>
                <a:latin typeface="Calibri"/>
                <a:cs typeface="Calibri"/>
              </a:rPr>
              <a:t> </a:t>
            </a:r>
            <a:r>
              <a:rPr lang="en-US" sz="1998" dirty="0">
                <a:solidFill>
                  <a:srgbClr val="58585A"/>
                </a:solidFill>
                <a:latin typeface="Calibri"/>
                <a:cs typeface="Calibri"/>
              </a:rPr>
              <a:t>object</a:t>
            </a:r>
            <a:r>
              <a:rPr lang="en-US" sz="1998" spc="-35" dirty="0">
                <a:solidFill>
                  <a:srgbClr val="58585A"/>
                </a:solidFill>
                <a:latin typeface="Calibri"/>
                <a:cs typeface="Calibri"/>
              </a:rPr>
              <a:t> </a:t>
            </a:r>
            <a:r>
              <a:rPr lang="en-US" sz="1998" dirty="0">
                <a:solidFill>
                  <a:srgbClr val="58585A"/>
                </a:solidFill>
                <a:latin typeface="Calibri"/>
                <a:cs typeface="Calibri"/>
              </a:rPr>
              <a:t>of</a:t>
            </a:r>
            <a:r>
              <a:rPr lang="en-US" sz="1998" spc="-40" dirty="0">
                <a:solidFill>
                  <a:srgbClr val="58585A"/>
                </a:solidFill>
                <a:latin typeface="Calibri"/>
                <a:cs typeface="Calibri"/>
              </a:rPr>
              <a:t> </a:t>
            </a:r>
            <a:r>
              <a:rPr lang="en-US" sz="1998" spc="-10" dirty="0">
                <a:solidFill>
                  <a:srgbClr val="58585A"/>
                </a:solidFill>
                <a:latin typeface="Calibri"/>
                <a:cs typeface="Calibri"/>
              </a:rPr>
              <a:t>interest.</a:t>
            </a:r>
            <a:r>
              <a:rPr lang="en-US" sz="1998" spc="-45" dirty="0">
                <a:solidFill>
                  <a:srgbClr val="58585A"/>
                </a:solidFill>
                <a:latin typeface="Calibri"/>
                <a:cs typeface="Calibri"/>
              </a:rPr>
              <a:t> </a:t>
            </a:r>
            <a:r>
              <a:rPr lang="en-US" sz="1998" dirty="0">
                <a:solidFill>
                  <a:srgbClr val="58585A"/>
                </a:solidFill>
                <a:latin typeface="Calibri"/>
                <a:cs typeface="Calibri"/>
              </a:rPr>
              <a:t>The</a:t>
            </a:r>
            <a:r>
              <a:rPr lang="en-US" sz="1998" spc="-40" dirty="0">
                <a:solidFill>
                  <a:srgbClr val="58585A"/>
                </a:solidFill>
                <a:latin typeface="Calibri"/>
                <a:cs typeface="Calibri"/>
              </a:rPr>
              <a:t> </a:t>
            </a:r>
            <a:r>
              <a:rPr lang="en-US" sz="1998" spc="-10" dirty="0">
                <a:solidFill>
                  <a:srgbClr val="58585A"/>
                </a:solidFill>
                <a:latin typeface="Calibri"/>
                <a:cs typeface="Calibri"/>
              </a:rPr>
              <a:t>distorted</a:t>
            </a:r>
            <a:r>
              <a:rPr lang="en-US" sz="1998" spc="-40" dirty="0">
                <a:solidFill>
                  <a:srgbClr val="58585A"/>
                </a:solidFill>
                <a:latin typeface="Calibri"/>
                <a:cs typeface="Calibri"/>
              </a:rPr>
              <a:t> </a:t>
            </a:r>
            <a:r>
              <a:rPr lang="en-US" sz="1998" spc="-10" dirty="0">
                <a:solidFill>
                  <a:srgbClr val="58585A"/>
                </a:solidFill>
                <a:latin typeface="Calibri"/>
                <a:cs typeface="Calibri"/>
              </a:rPr>
              <a:t>representation</a:t>
            </a:r>
            <a:r>
              <a:rPr lang="en-US" sz="1998" spc="-40" dirty="0">
                <a:solidFill>
                  <a:srgbClr val="58585A"/>
                </a:solidFill>
                <a:latin typeface="Calibri"/>
                <a:cs typeface="Calibri"/>
              </a:rPr>
              <a:t> </a:t>
            </a:r>
            <a:r>
              <a:rPr lang="en-US" sz="1998" dirty="0">
                <a:solidFill>
                  <a:srgbClr val="58585A"/>
                </a:solidFill>
                <a:latin typeface="Calibri"/>
                <a:cs typeface="Calibri"/>
              </a:rPr>
              <a:t>of</a:t>
            </a:r>
            <a:r>
              <a:rPr lang="en-US" sz="1998" spc="-40" dirty="0">
                <a:solidFill>
                  <a:srgbClr val="58585A"/>
                </a:solidFill>
                <a:latin typeface="Calibri"/>
                <a:cs typeface="Calibri"/>
              </a:rPr>
              <a:t> </a:t>
            </a:r>
            <a:r>
              <a:rPr lang="en-US" sz="1998" spc="-50" dirty="0">
                <a:solidFill>
                  <a:srgbClr val="58585A"/>
                </a:solidFill>
                <a:latin typeface="Calibri"/>
                <a:cs typeface="Calibri"/>
              </a:rPr>
              <a:t>a </a:t>
            </a:r>
            <a:r>
              <a:rPr lang="en-US" sz="1998" dirty="0">
                <a:solidFill>
                  <a:srgbClr val="58585A"/>
                </a:solidFill>
                <a:latin typeface="Calibri"/>
                <a:cs typeface="Calibri"/>
              </a:rPr>
              <a:t>true</a:t>
            </a:r>
            <a:r>
              <a:rPr lang="en-US" sz="1998" spc="-30" dirty="0">
                <a:solidFill>
                  <a:srgbClr val="58585A"/>
                </a:solidFill>
                <a:latin typeface="Calibri"/>
                <a:cs typeface="Calibri"/>
              </a:rPr>
              <a:t> </a:t>
            </a:r>
            <a:r>
              <a:rPr lang="en-US" sz="1998" dirty="0">
                <a:solidFill>
                  <a:srgbClr val="58585A"/>
                </a:solidFill>
                <a:latin typeface="Calibri"/>
                <a:cs typeface="Calibri"/>
              </a:rPr>
              <a:t>population</a:t>
            </a:r>
            <a:r>
              <a:rPr lang="en-US" sz="1998" spc="-35" dirty="0">
                <a:solidFill>
                  <a:srgbClr val="58585A"/>
                </a:solidFill>
                <a:latin typeface="Calibri"/>
                <a:cs typeface="Calibri"/>
              </a:rPr>
              <a:t> </a:t>
            </a:r>
            <a:r>
              <a:rPr lang="en-US" sz="1998" dirty="0">
                <a:solidFill>
                  <a:srgbClr val="58585A"/>
                </a:solidFill>
                <a:latin typeface="Calibri"/>
                <a:cs typeface="Calibri"/>
              </a:rPr>
              <a:t>as</a:t>
            </a:r>
            <a:r>
              <a:rPr lang="en-US" sz="1998" spc="-30" dirty="0">
                <a:solidFill>
                  <a:srgbClr val="58585A"/>
                </a:solidFill>
                <a:latin typeface="Calibri"/>
                <a:cs typeface="Calibri"/>
              </a:rPr>
              <a:t> </a:t>
            </a:r>
            <a:r>
              <a:rPr lang="en-US" sz="1998" dirty="0">
                <a:solidFill>
                  <a:srgbClr val="58585A"/>
                </a:solidFill>
                <a:latin typeface="Calibri"/>
                <a:cs typeface="Calibri"/>
              </a:rPr>
              <a:t>a</a:t>
            </a:r>
            <a:r>
              <a:rPr lang="en-US" sz="1998" spc="-30" dirty="0">
                <a:solidFill>
                  <a:srgbClr val="58585A"/>
                </a:solidFill>
                <a:latin typeface="Calibri"/>
                <a:cs typeface="Calibri"/>
              </a:rPr>
              <a:t> </a:t>
            </a:r>
            <a:r>
              <a:rPr lang="en-US" sz="1998" spc="-10" dirty="0">
                <a:solidFill>
                  <a:srgbClr val="58585A"/>
                </a:solidFill>
                <a:latin typeface="Calibri"/>
                <a:cs typeface="Calibri"/>
              </a:rPr>
              <a:t>consequence</a:t>
            </a:r>
            <a:r>
              <a:rPr lang="en-US" sz="1998" spc="-25" dirty="0">
                <a:solidFill>
                  <a:srgbClr val="58585A"/>
                </a:solidFill>
                <a:latin typeface="Calibri"/>
                <a:cs typeface="Calibri"/>
              </a:rPr>
              <a:t> </a:t>
            </a:r>
            <a:r>
              <a:rPr lang="en-US" sz="1998" dirty="0">
                <a:solidFill>
                  <a:srgbClr val="58585A"/>
                </a:solidFill>
                <a:latin typeface="Calibri"/>
                <a:cs typeface="Calibri"/>
              </a:rPr>
              <a:t>of</a:t>
            </a:r>
            <a:r>
              <a:rPr lang="en-US" sz="1998" spc="-30" dirty="0">
                <a:solidFill>
                  <a:srgbClr val="58585A"/>
                </a:solidFill>
                <a:latin typeface="Calibri"/>
                <a:cs typeface="Calibri"/>
              </a:rPr>
              <a:t> </a:t>
            </a:r>
            <a:r>
              <a:rPr lang="en-US" sz="1998" dirty="0">
                <a:solidFill>
                  <a:srgbClr val="58585A"/>
                </a:solidFill>
                <a:latin typeface="Calibri"/>
                <a:cs typeface="Calibri"/>
              </a:rPr>
              <a:t>a</a:t>
            </a:r>
            <a:r>
              <a:rPr lang="en-US" sz="1998" spc="-30" dirty="0">
                <a:solidFill>
                  <a:srgbClr val="58585A"/>
                </a:solidFill>
                <a:latin typeface="Calibri"/>
                <a:cs typeface="Calibri"/>
              </a:rPr>
              <a:t> </a:t>
            </a:r>
            <a:r>
              <a:rPr lang="en-US" sz="1998" dirty="0">
                <a:solidFill>
                  <a:srgbClr val="58585A"/>
                </a:solidFill>
                <a:latin typeface="Calibri"/>
                <a:cs typeface="Calibri"/>
              </a:rPr>
              <a:t>sampling</a:t>
            </a:r>
            <a:r>
              <a:rPr lang="en-US" sz="1998" spc="-40" dirty="0">
                <a:solidFill>
                  <a:srgbClr val="58585A"/>
                </a:solidFill>
                <a:latin typeface="Calibri"/>
                <a:cs typeface="Calibri"/>
              </a:rPr>
              <a:t> </a:t>
            </a:r>
            <a:r>
              <a:rPr lang="en-US" sz="1998" dirty="0">
                <a:solidFill>
                  <a:srgbClr val="58585A"/>
                </a:solidFill>
                <a:latin typeface="Calibri"/>
                <a:cs typeface="Calibri"/>
              </a:rPr>
              <a:t>rule</a:t>
            </a:r>
            <a:r>
              <a:rPr lang="en-US" sz="1998" spc="-30" dirty="0">
                <a:solidFill>
                  <a:srgbClr val="58585A"/>
                </a:solidFill>
                <a:latin typeface="Calibri"/>
                <a:cs typeface="Calibri"/>
              </a:rPr>
              <a:t> </a:t>
            </a:r>
            <a:r>
              <a:rPr lang="en-US" sz="1998" dirty="0">
                <a:solidFill>
                  <a:srgbClr val="58585A"/>
                </a:solidFill>
                <a:latin typeface="Calibri"/>
                <a:cs typeface="Calibri"/>
              </a:rPr>
              <a:t>is</a:t>
            </a:r>
            <a:r>
              <a:rPr lang="en-US" sz="1998" spc="-25" dirty="0">
                <a:solidFill>
                  <a:srgbClr val="58585A"/>
                </a:solidFill>
                <a:latin typeface="Calibri"/>
                <a:cs typeface="Calibri"/>
              </a:rPr>
              <a:t> </a:t>
            </a:r>
            <a:r>
              <a:rPr lang="en-US" sz="1998" dirty="0">
                <a:solidFill>
                  <a:srgbClr val="58585A"/>
                </a:solidFill>
                <a:latin typeface="Calibri"/>
                <a:cs typeface="Calibri"/>
              </a:rPr>
              <a:t>the</a:t>
            </a:r>
            <a:r>
              <a:rPr lang="en-US" sz="1998" spc="-30" dirty="0">
                <a:solidFill>
                  <a:srgbClr val="58585A"/>
                </a:solidFill>
                <a:latin typeface="Calibri"/>
                <a:cs typeface="Calibri"/>
              </a:rPr>
              <a:t> </a:t>
            </a:r>
            <a:r>
              <a:rPr lang="en-US" sz="1998" dirty="0">
                <a:solidFill>
                  <a:srgbClr val="58585A"/>
                </a:solidFill>
                <a:latin typeface="Calibri"/>
                <a:cs typeface="Calibri"/>
              </a:rPr>
              <a:t>essence</a:t>
            </a:r>
            <a:r>
              <a:rPr lang="en-US" sz="1998" spc="-30" dirty="0">
                <a:solidFill>
                  <a:srgbClr val="58585A"/>
                </a:solidFill>
                <a:latin typeface="Calibri"/>
                <a:cs typeface="Calibri"/>
              </a:rPr>
              <a:t> </a:t>
            </a:r>
            <a:r>
              <a:rPr lang="en-US" sz="1998" dirty="0">
                <a:solidFill>
                  <a:srgbClr val="58585A"/>
                </a:solidFill>
                <a:latin typeface="Calibri"/>
                <a:cs typeface="Calibri"/>
              </a:rPr>
              <a:t>of</a:t>
            </a:r>
            <a:r>
              <a:rPr lang="en-US" sz="1998" spc="-35" dirty="0">
                <a:solidFill>
                  <a:srgbClr val="58585A"/>
                </a:solidFill>
                <a:latin typeface="Calibri"/>
                <a:cs typeface="Calibri"/>
              </a:rPr>
              <a:t> </a:t>
            </a:r>
            <a:r>
              <a:rPr lang="en-US" sz="1998" dirty="0">
                <a:solidFill>
                  <a:srgbClr val="58585A"/>
                </a:solidFill>
                <a:latin typeface="Calibri"/>
                <a:cs typeface="Calibri"/>
              </a:rPr>
              <a:t>the</a:t>
            </a:r>
            <a:r>
              <a:rPr lang="en-US" sz="1998" spc="-30" dirty="0">
                <a:solidFill>
                  <a:srgbClr val="58585A"/>
                </a:solidFill>
                <a:latin typeface="Calibri"/>
                <a:cs typeface="Calibri"/>
              </a:rPr>
              <a:t> </a:t>
            </a:r>
            <a:r>
              <a:rPr lang="en-US" sz="1998" dirty="0">
                <a:solidFill>
                  <a:srgbClr val="58585A"/>
                </a:solidFill>
                <a:latin typeface="Calibri"/>
                <a:cs typeface="Calibri"/>
              </a:rPr>
              <a:t>selection</a:t>
            </a:r>
            <a:r>
              <a:rPr lang="en-US" sz="1998" spc="-30" dirty="0">
                <a:solidFill>
                  <a:srgbClr val="58585A"/>
                </a:solidFill>
                <a:latin typeface="Calibri"/>
                <a:cs typeface="Calibri"/>
              </a:rPr>
              <a:t> </a:t>
            </a:r>
            <a:r>
              <a:rPr lang="en-US" sz="1998" spc="-25" dirty="0">
                <a:solidFill>
                  <a:srgbClr val="58585A"/>
                </a:solidFill>
                <a:latin typeface="Calibri"/>
                <a:cs typeface="Calibri"/>
              </a:rPr>
              <a:t>problem.”</a:t>
            </a:r>
            <a:r>
              <a:rPr lang="en-US" sz="1998" spc="-35" dirty="0">
                <a:solidFill>
                  <a:srgbClr val="58585A"/>
                </a:solidFill>
                <a:latin typeface="Calibri"/>
                <a:cs typeface="Calibri"/>
              </a:rPr>
              <a:t> </a:t>
            </a:r>
            <a:r>
              <a:rPr lang="en-US" sz="1998" spc="-10" dirty="0">
                <a:solidFill>
                  <a:srgbClr val="58585A"/>
                </a:solidFill>
                <a:latin typeface="Calibri"/>
                <a:cs typeface="Calibri"/>
              </a:rPr>
              <a:t>(Heckman, </a:t>
            </a:r>
            <a:r>
              <a:rPr lang="en-US" sz="1998" dirty="0">
                <a:solidFill>
                  <a:srgbClr val="58585A"/>
                </a:solidFill>
                <a:latin typeface="Calibri"/>
                <a:cs typeface="Calibri"/>
              </a:rPr>
              <a:t>2018,</a:t>
            </a:r>
            <a:r>
              <a:rPr lang="en-US" sz="1998" spc="-25" dirty="0">
                <a:solidFill>
                  <a:srgbClr val="58585A"/>
                </a:solidFill>
                <a:latin typeface="Calibri"/>
                <a:cs typeface="Calibri"/>
              </a:rPr>
              <a:t> </a:t>
            </a:r>
            <a:r>
              <a:rPr lang="en-US" sz="1998" dirty="0">
                <a:solidFill>
                  <a:srgbClr val="58585A"/>
                </a:solidFill>
                <a:latin typeface="Calibri"/>
                <a:cs typeface="Calibri"/>
              </a:rPr>
              <a:t>p.</a:t>
            </a:r>
            <a:r>
              <a:rPr lang="en-US" sz="1998" spc="-20" dirty="0">
                <a:solidFill>
                  <a:srgbClr val="58585A"/>
                </a:solidFill>
                <a:latin typeface="Calibri"/>
                <a:cs typeface="Calibri"/>
              </a:rPr>
              <a:t> </a:t>
            </a:r>
            <a:r>
              <a:rPr lang="en-US" sz="1998" spc="-10" dirty="0">
                <a:solidFill>
                  <a:srgbClr val="58585A"/>
                </a:solidFill>
                <a:latin typeface="Calibri"/>
                <a:cs typeface="Calibri"/>
              </a:rPr>
              <a:t>12131)</a:t>
            </a:r>
            <a:endParaRPr sz="1998" dirty="0">
              <a:latin typeface="Calibri"/>
              <a:cs typeface="Calibri"/>
            </a:endParaRPr>
          </a:p>
        </p:txBody>
      </p:sp>
      <p:pic>
        <p:nvPicPr>
          <p:cNvPr id="2" name="Picture 1" descr="A red and black logo&#10;&#10;AI-generated content may be incorrect.">
            <a:extLst>
              <a:ext uri="{FF2B5EF4-FFF2-40B4-BE49-F238E27FC236}">
                <a16:creationId xmlns:a16="http://schemas.microsoft.com/office/drawing/2014/main" id="{F8605C2A-7DAA-CA96-D71D-7A541C266615}"/>
              </a:ext>
            </a:extLst>
          </p:cNvPr>
          <p:cNvPicPr>
            <a:picLocks noChangeAspect="1"/>
          </p:cNvPicPr>
          <p:nvPr/>
        </p:nvPicPr>
        <p:blipFill>
          <a:blip r:embed="rId2"/>
          <a:stretch>
            <a:fillRect/>
          </a:stretch>
        </p:blipFill>
        <p:spPr>
          <a:xfrm>
            <a:off x="9472628" y="5845387"/>
            <a:ext cx="2405193" cy="800397"/>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33E3E6-5EE3-38F0-5F37-8E902072D01C}"/>
              </a:ext>
            </a:extLst>
          </p:cNvPr>
          <p:cNvSpPr>
            <a:spLocks noGrp="1"/>
          </p:cNvSpPr>
          <p:nvPr>
            <p:ph type="title"/>
          </p:nvPr>
        </p:nvSpPr>
        <p:spPr>
          <a:xfrm>
            <a:off x="677333" y="609600"/>
            <a:ext cx="10268307" cy="1320800"/>
          </a:xfrm>
        </p:spPr>
        <p:txBody>
          <a:bodyPr/>
          <a:lstStyle/>
          <a:p>
            <a:r>
              <a:rPr lang="en-US" dirty="0"/>
              <a:t>Population Plots – Observed vs Unobserved (25%)</a:t>
            </a:r>
          </a:p>
        </p:txBody>
      </p:sp>
      <p:pic>
        <p:nvPicPr>
          <p:cNvPr id="9" name="Content Placeholder 8">
            <a:extLst>
              <a:ext uri="{FF2B5EF4-FFF2-40B4-BE49-F238E27FC236}">
                <a16:creationId xmlns:a16="http://schemas.microsoft.com/office/drawing/2014/main" id="{E597CDCC-E154-9929-31E1-749AD8BDC920}"/>
              </a:ext>
            </a:extLst>
          </p:cNvPr>
          <p:cNvPicPr>
            <a:picLocks noGrp="1" noChangeAspect="1"/>
          </p:cNvPicPr>
          <p:nvPr>
            <p:ph sz="half" idx="1"/>
          </p:nvPr>
        </p:nvPicPr>
        <p:blipFill>
          <a:blip r:embed="rId2"/>
          <a:stretch>
            <a:fillRect/>
          </a:stretch>
        </p:blipFill>
        <p:spPr>
          <a:xfrm>
            <a:off x="677862" y="1434457"/>
            <a:ext cx="5418137" cy="4343572"/>
          </a:xfrm>
          <a:prstGeom prst="rect">
            <a:avLst/>
          </a:prstGeom>
        </p:spPr>
      </p:pic>
      <p:pic>
        <p:nvPicPr>
          <p:cNvPr id="12" name="Content Placeholder 11">
            <a:extLst>
              <a:ext uri="{FF2B5EF4-FFF2-40B4-BE49-F238E27FC236}">
                <a16:creationId xmlns:a16="http://schemas.microsoft.com/office/drawing/2014/main" id="{AEF2B827-95B1-90D1-54F9-E12853FE0D16}"/>
              </a:ext>
            </a:extLst>
          </p:cNvPr>
          <p:cNvPicPr>
            <a:picLocks noGrp="1" noChangeAspect="1"/>
          </p:cNvPicPr>
          <p:nvPr>
            <p:ph sz="half" idx="2"/>
          </p:nvPr>
        </p:nvPicPr>
        <p:blipFill>
          <a:blip r:embed="rId3"/>
          <a:stretch>
            <a:fillRect/>
          </a:stretch>
        </p:blipFill>
        <p:spPr>
          <a:xfrm>
            <a:off x="6324207" y="1483744"/>
            <a:ext cx="5448709" cy="4368080"/>
          </a:xfrm>
          <a:prstGeom prst="rect">
            <a:avLst/>
          </a:prstGeom>
        </p:spPr>
      </p:pic>
    </p:spTree>
    <p:extLst>
      <p:ext uri="{BB962C8B-B14F-4D97-AF65-F5344CB8AC3E}">
        <p14:creationId xmlns:p14="http://schemas.microsoft.com/office/powerpoint/2010/main" val="39649582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9D03C8-A073-DD43-0BE8-59ECF10A3D3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994C3A5-9511-A66D-99AA-034336541E64}"/>
              </a:ext>
            </a:extLst>
          </p:cNvPr>
          <p:cNvSpPr>
            <a:spLocks noGrp="1"/>
          </p:cNvSpPr>
          <p:nvPr>
            <p:ph type="title"/>
          </p:nvPr>
        </p:nvSpPr>
        <p:spPr>
          <a:xfrm>
            <a:off x="525364" y="552306"/>
            <a:ext cx="11913705" cy="1030184"/>
          </a:xfrm>
        </p:spPr>
        <p:txBody>
          <a:bodyPr/>
          <a:lstStyle/>
          <a:p>
            <a:r>
              <a:rPr lang="en-US" dirty="0"/>
              <a:t>Famous Application of the Heckman Model </a:t>
            </a:r>
          </a:p>
        </p:txBody>
      </p:sp>
      <p:sp>
        <p:nvSpPr>
          <p:cNvPr id="3" name="Content Placeholder 2">
            <a:extLst>
              <a:ext uri="{FF2B5EF4-FFF2-40B4-BE49-F238E27FC236}">
                <a16:creationId xmlns:a16="http://schemas.microsoft.com/office/drawing/2014/main" id="{91D20171-ED54-F0EE-8CFE-651C6894EE9D}"/>
              </a:ext>
            </a:extLst>
          </p:cNvPr>
          <p:cNvSpPr>
            <a:spLocks noGrp="1"/>
          </p:cNvSpPr>
          <p:nvPr>
            <p:ph idx="1"/>
          </p:nvPr>
        </p:nvSpPr>
        <p:spPr>
          <a:xfrm>
            <a:off x="410817" y="1482902"/>
            <a:ext cx="10490731" cy="4195481"/>
          </a:xfrm>
        </p:spPr>
        <p:txBody>
          <a:bodyPr>
            <a:normAutofit/>
          </a:bodyPr>
          <a:lstStyle/>
          <a:p>
            <a:pPr marL="0" indent="0">
              <a:buNone/>
            </a:pPr>
            <a:r>
              <a:rPr lang="en-US" dirty="0"/>
              <a:t>(1)Winship and Mare (1992) - Models for sample selection bias (citations 781); examines labor market data in the presence of selection bias.</a:t>
            </a:r>
          </a:p>
          <a:p>
            <a:pPr marL="0" indent="0">
              <a:buNone/>
            </a:pPr>
            <a:endParaRPr lang="en-US" dirty="0"/>
          </a:p>
          <a:p>
            <a:pPr marL="0" indent="0">
              <a:buNone/>
            </a:pPr>
            <a:r>
              <a:rPr lang="en-US" dirty="0"/>
              <a:t>(2) Collier and Mahoney (1996) -Insights and pitfalls: Selection bias in qualitative research (cited 681 times); examines international political science data</a:t>
            </a:r>
          </a:p>
          <a:p>
            <a:pPr marL="0" indent="0">
              <a:buNone/>
            </a:pPr>
            <a:endParaRPr lang="en-US" dirty="0"/>
          </a:p>
          <a:p>
            <a:pPr marL="0" indent="0">
              <a:buNone/>
            </a:pPr>
            <a:r>
              <a:rPr lang="en-US" dirty="0"/>
              <a:t>(3) Bushway et al. (2007)  - Is the magic still there? The use of the Heckman two-step correction for selection bias in criminology (cited 387 times)</a:t>
            </a:r>
          </a:p>
          <a:p>
            <a:pPr marL="0" indent="0">
              <a:buNone/>
            </a:pPr>
            <a:endParaRPr lang="en-US" dirty="0"/>
          </a:p>
        </p:txBody>
      </p:sp>
    </p:spTree>
    <p:extLst>
      <p:ext uri="{BB962C8B-B14F-4D97-AF65-F5344CB8AC3E}">
        <p14:creationId xmlns:p14="http://schemas.microsoft.com/office/powerpoint/2010/main" val="269328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1098083"/>
            <a:ext cx="12191366" cy="17127"/>
          </a:xfrm>
          <a:custGeom>
            <a:avLst/>
            <a:gdLst/>
            <a:ahLst/>
            <a:cxnLst/>
            <a:rect l="l" t="t" r="r" b="b"/>
            <a:pathLst>
              <a:path w="12204065" h="17144">
                <a:moveTo>
                  <a:pt x="12204000" y="0"/>
                </a:moveTo>
                <a:lnTo>
                  <a:pt x="0" y="0"/>
                </a:lnTo>
                <a:lnTo>
                  <a:pt x="0" y="16918"/>
                </a:lnTo>
                <a:lnTo>
                  <a:pt x="12204000" y="16918"/>
                </a:lnTo>
                <a:lnTo>
                  <a:pt x="12204000" y="0"/>
                </a:lnTo>
                <a:close/>
              </a:path>
            </a:pathLst>
          </a:custGeom>
          <a:solidFill>
            <a:srgbClr val="006E89"/>
          </a:solidFill>
        </p:spPr>
        <p:txBody>
          <a:bodyPr wrap="square" lIns="0" tIns="0" rIns="0" bIns="0" rtlCol="0"/>
          <a:lstStyle/>
          <a:p>
            <a:endParaRPr sz="1798" dirty="0"/>
          </a:p>
        </p:txBody>
      </p:sp>
      <p:sp>
        <p:nvSpPr>
          <p:cNvPr id="4" name="object 4"/>
          <p:cNvSpPr txBox="1">
            <a:spLocks noGrp="1"/>
          </p:cNvSpPr>
          <p:nvPr>
            <p:ph type="title"/>
          </p:nvPr>
        </p:nvSpPr>
        <p:spPr>
          <a:xfrm>
            <a:off x="540826" y="359557"/>
            <a:ext cx="10812219" cy="443698"/>
          </a:xfrm>
          <a:prstGeom prst="rect">
            <a:avLst/>
          </a:prstGeom>
        </p:spPr>
        <p:txBody>
          <a:bodyPr vert="horz" wrap="square" lIns="0" tIns="12687" rIns="0" bIns="0" rtlCol="0" anchor="t">
            <a:spAutoFit/>
          </a:bodyPr>
          <a:lstStyle/>
          <a:p>
            <a:pPr marL="12687">
              <a:spcBef>
                <a:spcPts val="100"/>
              </a:spcBef>
            </a:pPr>
            <a:r>
              <a:rPr lang="en-US" sz="2800" dirty="0"/>
              <a:t>Summary - </a:t>
            </a:r>
            <a:r>
              <a:rPr sz="2800" dirty="0"/>
              <a:t>Critical</a:t>
            </a:r>
            <a:r>
              <a:rPr sz="2800" spc="-55" dirty="0"/>
              <a:t> </a:t>
            </a:r>
            <a:r>
              <a:rPr sz="2800" dirty="0"/>
              <a:t>factors</a:t>
            </a:r>
            <a:r>
              <a:rPr sz="2800" spc="-70" dirty="0"/>
              <a:t> </a:t>
            </a:r>
            <a:r>
              <a:rPr sz="2800" dirty="0"/>
              <a:t>and</a:t>
            </a:r>
            <a:r>
              <a:rPr sz="2800" spc="-60" dirty="0"/>
              <a:t> </a:t>
            </a:r>
            <a:r>
              <a:rPr sz="2800" dirty="0"/>
              <a:t>methodological</a:t>
            </a:r>
            <a:r>
              <a:rPr sz="2800" spc="-55" dirty="0"/>
              <a:t> </a:t>
            </a:r>
            <a:r>
              <a:rPr sz="2800" dirty="0"/>
              <a:t>pitfalls</a:t>
            </a:r>
            <a:r>
              <a:rPr sz="2800" spc="-60" dirty="0"/>
              <a:t> </a:t>
            </a:r>
            <a:r>
              <a:rPr sz="2800" dirty="0"/>
              <a:t>to</a:t>
            </a:r>
            <a:r>
              <a:rPr sz="2800" spc="-55" dirty="0"/>
              <a:t> </a:t>
            </a:r>
            <a:r>
              <a:rPr sz="2800" spc="-10" dirty="0"/>
              <a:t>avoid</a:t>
            </a:r>
          </a:p>
        </p:txBody>
      </p:sp>
      <p:sp>
        <p:nvSpPr>
          <p:cNvPr id="6" name="object 6"/>
          <p:cNvSpPr txBox="1"/>
          <p:nvPr/>
        </p:nvSpPr>
        <p:spPr>
          <a:xfrm>
            <a:off x="346938" y="1201707"/>
            <a:ext cx="11378143" cy="4340149"/>
          </a:xfrm>
          <a:prstGeom prst="rect">
            <a:avLst/>
          </a:prstGeom>
        </p:spPr>
        <p:txBody>
          <a:bodyPr vert="horz" wrap="square" lIns="0" tIns="12687" rIns="0" bIns="0" rtlCol="0">
            <a:spAutoFit/>
          </a:bodyPr>
          <a:lstStyle/>
          <a:p>
            <a:pPr marL="355244" marR="244865" indent="-342557">
              <a:lnSpc>
                <a:spcPct val="117000"/>
              </a:lnSpc>
              <a:spcBef>
                <a:spcPts val="100"/>
              </a:spcBef>
              <a:buFont typeface="Arial"/>
              <a:buChar char="■"/>
              <a:tabLst>
                <a:tab pos="355244" algn="l"/>
              </a:tabLst>
            </a:pPr>
            <a:r>
              <a:rPr sz="1998" dirty="0">
                <a:solidFill>
                  <a:srgbClr val="58585A"/>
                </a:solidFill>
                <a:latin typeface="Calibri"/>
                <a:cs typeface="Calibri"/>
              </a:rPr>
              <a:t>The</a:t>
            </a:r>
            <a:r>
              <a:rPr sz="1998" spc="-50" dirty="0">
                <a:solidFill>
                  <a:srgbClr val="58585A"/>
                </a:solidFill>
                <a:latin typeface="Calibri"/>
                <a:cs typeface="Calibri"/>
              </a:rPr>
              <a:t> </a:t>
            </a:r>
            <a:r>
              <a:rPr sz="1998" dirty="0">
                <a:solidFill>
                  <a:srgbClr val="58585A"/>
                </a:solidFill>
                <a:latin typeface="Calibri"/>
                <a:cs typeface="Calibri"/>
              </a:rPr>
              <a:t>regression</a:t>
            </a:r>
            <a:r>
              <a:rPr sz="1998" spc="-50" dirty="0">
                <a:solidFill>
                  <a:srgbClr val="58585A"/>
                </a:solidFill>
                <a:latin typeface="Calibri"/>
                <a:cs typeface="Calibri"/>
              </a:rPr>
              <a:t> </a:t>
            </a:r>
            <a:r>
              <a:rPr sz="1998" dirty="0">
                <a:solidFill>
                  <a:srgbClr val="58585A"/>
                </a:solidFill>
                <a:latin typeface="Calibri"/>
                <a:cs typeface="Calibri"/>
              </a:rPr>
              <a:t>analyses</a:t>
            </a:r>
            <a:r>
              <a:rPr sz="1998" spc="-50" dirty="0">
                <a:solidFill>
                  <a:srgbClr val="58585A"/>
                </a:solidFill>
                <a:latin typeface="Calibri"/>
                <a:cs typeface="Calibri"/>
              </a:rPr>
              <a:t> </a:t>
            </a:r>
            <a:r>
              <a:rPr sz="1998" dirty="0">
                <a:solidFill>
                  <a:srgbClr val="58585A"/>
                </a:solidFill>
                <a:latin typeface="Calibri"/>
                <a:cs typeface="Calibri"/>
              </a:rPr>
              <a:t>of</a:t>
            </a:r>
            <a:r>
              <a:rPr sz="1998" spc="-50" dirty="0">
                <a:solidFill>
                  <a:srgbClr val="58585A"/>
                </a:solidFill>
                <a:latin typeface="Calibri"/>
                <a:cs typeface="Calibri"/>
              </a:rPr>
              <a:t> </a:t>
            </a:r>
            <a:r>
              <a:rPr sz="1998" dirty="0">
                <a:solidFill>
                  <a:srgbClr val="58585A"/>
                </a:solidFill>
                <a:latin typeface="Calibri"/>
                <a:cs typeface="Calibri"/>
              </a:rPr>
              <a:t>the</a:t>
            </a:r>
            <a:r>
              <a:rPr sz="1998" spc="-50" dirty="0">
                <a:solidFill>
                  <a:srgbClr val="58585A"/>
                </a:solidFill>
                <a:latin typeface="Calibri"/>
                <a:cs typeface="Calibri"/>
              </a:rPr>
              <a:t> </a:t>
            </a:r>
            <a:r>
              <a:rPr sz="1998" dirty="0">
                <a:solidFill>
                  <a:srgbClr val="58585A"/>
                </a:solidFill>
                <a:latin typeface="Calibri"/>
                <a:cs typeface="Calibri"/>
              </a:rPr>
              <a:t>first</a:t>
            </a:r>
            <a:r>
              <a:rPr sz="1998" spc="-45" dirty="0">
                <a:solidFill>
                  <a:srgbClr val="58585A"/>
                </a:solidFill>
                <a:latin typeface="Calibri"/>
                <a:cs typeface="Calibri"/>
              </a:rPr>
              <a:t> </a:t>
            </a:r>
            <a:r>
              <a:rPr sz="1998" dirty="0">
                <a:solidFill>
                  <a:srgbClr val="58585A"/>
                </a:solidFill>
                <a:latin typeface="Calibri"/>
                <a:cs typeface="Calibri"/>
              </a:rPr>
              <a:t>and</a:t>
            </a:r>
            <a:r>
              <a:rPr sz="1998" spc="-55" dirty="0">
                <a:solidFill>
                  <a:srgbClr val="58585A"/>
                </a:solidFill>
                <a:latin typeface="Calibri"/>
                <a:cs typeface="Calibri"/>
              </a:rPr>
              <a:t> </a:t>
            </a:r>
            <a:r>
              <a:rPr sz="1998" dirty="0">
                <a:solidFill>
                  <a:srgbClr val="58585A"/>
                </a:solidFill>
                <a:latin typeface="Calibri"/>
                <a:cs typeface="Calibri"/>
              </a:rPr>
              <a:t>second</a:t>
            </a:r>
            <a:r>
              <a:rPr sz="1998" spc="-50" dirty="0">
                <a:solidFill>
                  <a:srgbClr val="58585A"/>
                </a:solidFill>
                <a:latin typeface="Calibri"/>
                <a:cs typeface="Calibri"/>
              </a:rPr>
              <a:t> </a:t>
            </a:r>
            <a:r>
              <a:rPr sz="1998" dirty="0">
                <a:solidFill>
                  <a:srgbClr val="58585A"/>
                </a:solidFill>
                <a:latin typeface="Calibri"/>
                <a:cs typeface="Calibri"/>
              </a:rPr>
              <a:t>stages</a:t>
            </a:r>
            <a:r>
              <a:rPr sz="1998" spc="-50" dirty="0">
                <a:solidFill>
                  <a:srgbClr val="58585A"/>
                </a:solidFill>
                <a:latin typeface="Calibri"/>
                <a:cs typeface="Calibri"/>
              </a:rPr>
              <a:t> </a:t>
            </a:r>
            <a:r>
              <a:rPr sz="1998" dirty="0">
                <a:solidFill>
                  <a:srgbClr val="58585A"/>
                </a:solidFill>
                <a:latin typeface="Calibri"/>
                <a:cs typeface="Calibri"/>
              </a:rPr>
              <a:t>should</a:t>
            </a:r>
            <a:r>
              <a:rPr sz="1998" spc="-50" dirty="0">
                <a:solidFill>
                  <a:srgbClr val="58585A"/>
                </a:solidFill>
                <a:latin typeface="Calibri"/>
                <a:cs typeface="Calibri"/>
              </a:rPr>
              <a:t> </a:t>
            </a:r>
            <a:r>
              <a:rPr sz="1998" dirty="0">
                <a:solidFill>
                  <a:srgbClr val="58585A"/>
                </a:solidFill>
                <a:latin typeface="Calibri"/>
                <a:cs typeface="Calibri"/>
              </a:rPr>
              <a:t>contain</a:t>
            </a:r>
            <a:r>
              <a:rPr sz="1998" spc="-50" dirty="0">
                <a:solidFill>
                  <a:srgbClr val="58585A"/>
                </a:solidFill>
                <a:latin typeface="Calibri"/>
                <a:cs typeface="Calibri"/>
              </a:rPr>
              <a:t> </a:t>
            </a:r>
            <a:r>
              <a:rPr sz="1998" dirty="0">
                <a:solidFill>
                  <a:srgbClr val="58585A"/>
                </a:solidFill>
                <a:latin typeface="Calibri"/>
                <a:cs typeface="Calibri"/>
              </a:rPr>
              <a:t>the</a:t>
            </a:r>
            <a:r>
              <a:rPr sz="1998" spc="-55" dirty="0">
                <a:solidFill>
                  <a:srgbClr val="58585A"/>
                </a:solidFill>
                <a:latin typeface="Calibri"/>
                <a:cs typeface="Calibri"/>
              </a:rPr>
              <a:t> </a:t>
            </a:r>
            <a:r>
              <a:rPr sz="1998" b="1" dirty="0">
                <a:solidFill>
                  <a:srgbClr val="016D89"/>
                </a:solidFill>
                <a:latin typeface="Calibri"/>
                <a:cs typeface="Calibri"/>
              </a:rPr>
              <a:t>same</a:t>
            </a:r>
            <a:r>
              <a:rPr sz="1998" b="1" spc="-45" dirty="0">
                <a:solidFill>
                  <a:srgbClr val="016D89"/>
                </a:solidFill>
                <a:latin typeface="Calibri"/>
                <a:cs typeface="Calibri"/>
              </a:rPr>
              <a:t> </a:t>
            </a:r>
            <a:r>
              <a:rPr sz="1998" b="1" spc="-10" dirty="0">
                <a:solidFill>
                  <a:srgbClr val="016D89"/>
                </a:solidFill>
                <a:latin typeface="Calibri"/>
                <a:cs typeface="Calibri"/>
              </a:rPr>
              <a:t>independent</a:t>
            </a:r>
            <a:r>
              <a:rPr sz="1998" b="1" spc="-60" dirty="0">
                <a:solidFill>
                  <a:srgbClr val="016D89"/>
                </a:solidFill>
                <a:latin typeface="Calibri"/>
                <a:cs typeface="Calibri"/>
              </a:rPr>
              <a:t> </a:t>
            </a:r>
            <a:r>
              <a:rPr sz="1998" b="1" dirty="0">
                <a:solidFill>
                  <a:srgbClr val="016D89"/>
                </a:solidFill>
                <a:latin typeface="Calibri"/>
                <a:cs typeface="Calibri"/>
              </a:rPr>
              <a:t>and</a:t>
            </a:r>
            <a:r>
              <a:rPr sz="1998" b="1" spc="-50" dirty="0">
                <a:solidFill>
                  <a:srgbClr val="016D89"/>
                </a:solidFill>
                <a:latin typeface="Calibri"/>
                <a:cs typeface="Calibri"/>
              </a:rPr>
              <a:t> </a:t>
            </a:r>
            <a:r>
              <a:rPr sz="1998" b="1" spc="-10" dirty="0">
                <a:solidFill>
                  <a:srgbClr val="016D89"/>
                </a:solidFill>
                <a:latin typeface="Calibri"/>
                <a:cs typeface="Calibri"/>
              </a:rPr>
              <a:t>control </a:t>
            </a:r>
            <a:r>
              <a:rPr sz="1998" b="1" dirty="0">
                <a:solidFill>
                  <a:srgbClr val="016D89"/>
                </a:solidFill>
                <a:latin typeface="Calibri"/>
                <a:cs typeface="Calibri"/>
              </a:rPr>
              <a:t>variables</a:t>
            </a:r>
            <a:r>
              <a:rPr sz="1998" b="1" spc="-45" dirty="0">
                <a:solidFill>
                  <a:srgbClr val="016D89"/>
                </a:solidFill>
                <a:latin typeface="Calibri"/>
                <a:cs typeface="Calibri"/>
              </a:rPr>
              <a:t> </a:t>
            </a:r>
            <a:r>
              <a:rPr sz="1998" dirty="0">
                <a:solidFill>
                  <a:srgbClr val="58585A"/>
                </a:solidFill>
                <a:latin typeface="Calibri"/>
                <a:cs typeface="Calibri"/>
              </a:rPr>
              <a:t>–</a:t>
            </a:r>
            <a:r>
              <a:rPr sz="1998" spc="-40" dirty="0">
                <a:solidFill>
                  <a:srgbClr val="58585A"/>
                </a:solidFill>
                <a:latin typeface="Calibri"/>
                <a:cs typeface="Calibri"/>
              </a:rPr>
              <a:t> </a:t>
            </a:r>
            <a:r>
              <a:rPr sz="1998" dirty="0">
                <a:solidFill>
                  <a:srgbClr val="58585A"/>
                </a:solidFill>
                <a:latin typeface="Calibri"/>
                <a:cs typeface="Calibri"/>
              </a:rPr>
              <a:t>do</a:t>
            </a:r>
            <a:r>
              <a:rPr sz="1998" spc="-45" dirty="0">
                <a:solidFill>
                  <a:srgbClr val="58585A"/>
                </a:solidFill>
                <a:latin typeface="Calibri"/>
                <a:cs typeface="Calibri"/>
              </a:rPr>
              <a:t> </a:t>
            </a:r>
            <a:r>
              <a:rPr sz="1998" dirty="0">
                <a:solidFill>
                  <a:srgbClr val="58585A"/>
                </a:solidFill>
                <a:latin typeface="Calibri"/>
                <a:cs typeface="Calibri"/>
              </a:rPr>
              <a:t>not</a:t>
            </a:r>
            <a:r>
              <a:rPr sz="1998" spc="-40" dirty="0">
                <a:solidFill>
                  <a:srgbClr val="58585A"/>
                </a:solidFill>
                <a:latin typeface="Calibri"/>
                <a:cs typeface="Calibri"/>
              </a:rPr>
              <a:t> </a:t>
            </a:r>
            <a:r>
              <a:rPr sz="1998" spc="-10" dirty="0">
                <a:solidFill>
                  <a:srgbClr val="58585A"/>
                </a:solidFill>
                <a:latin typeface="Calibri"/>
                <a:cs typeface="Calibri"/>
              </a:rPr>
              <a:t>forget</a:t>
            </a:r>
            <a:r>
              <a:rPr sz="1998" spc="-40" dirty="0">
                <a:solidFill>
                  <a:srgbClr val="58585A"/>
                </a:solidFill>
                <a:latin typeface="Calibri"/>
                <a:cs typeface="Calibri"/>
              </a:rPr>
              <a:t> </a:t>
            </a:r>
            <a:r>
              <a:rPr sz="1998" dirty="0">
                <a:solidFill>
                  <a:srgbClr val="58585A"/>
                </a:solidFill>
                <a:latin typeface="Calibri"/>
                <a:cs typeface="Calibri"/>
              </a:rPr>
              <a:t>time</a:t>
            </a:r>
            <a:r>
              <a:rPr sz="1998" spc="-35" dirty="0">
                <a:solidFill>
                  <a:srgbClr val="58585A"/>
                </a:solidFill>
                <a:latin typeface="Calibri"/>
                <a:cs typeface="Calibri"/>
              </a:rPr>
              <a:t> </a:t>
            </a:r>
            <a:r>
              <a:rPr sz="1998" spc="-25" dirty="0">
                <a:solidFill>
                  <a:srgbClr val="58585A"/>
                </a:solidFill>
                <a:latin typeface="Calibri"/>
                <a:cs typeface="Calibri"/>
              </a:rPr>
              <a:t>fixed-</a:t>
            </a:r>
            <a:r>
              <a:rPr sz="1998" spc="-10" dirty="0">
                <a:solidFill>
                  <a:srgbClr val="58585A"/>
                </a:solidFill>
                <a:latin typeface="Calibri"/>
                <a:cs typeface="Calibri"/>
              </a:rPr>
              <a:t>effects</a:t>
            </a:r>
            <a:r>
              <a:rPr sz="1998" spc="-40" dirty="0">
                <a:solidFill>
                  <a:srgbClr val="58585A"/>
                </a:solidFill>
                <a:latin typeface="Calibri"/>
                <a:cs typeface="Calibri"/>
              </a:rPr>
              <a:t> </a:t>
            </a:r>
            <a:r>
              <a:rPr sz="1998" dirty="0">
                <a:solidFill>
                  <a:srgbClr val="58585A"/>
                </a:solidFill>
                <a:latin typeface="Calibri"/>
                <a:cs typeface="Calibri"/>
              </a:rPr>
              <a:t>for</a:t>
            </a:r>
            <a:r>
              <a:rPr sz="1998" spc="-40" dirty="0">
                <a:solidFill>
                  <a:srgbClr val="58585A"/>
                </a:solidFill>
                <a:latin typeface="Calibri"/>
                <a:cs typeface="Calibri"/>
              </a:rPr>
              <a:t> </a:t>
            </a:r>
            <a:r>
              <a:rPr sz="1998" dirty="0">
                <a:solidFill>
                  <a:srgbClr val="58585A"/>
                </a:solidFill>
                <a:latin typeface="Calibri"/>
                <a:cs typeface="Calibri"/>
              </a:rPr>
              <a:t>panel</a:t>
            </a:r>
            <a:r>
              <a:rPr sz="1998" spc="-35" dirty="0">
                <a:solidFill>
                  <a:srgbClr val="58585A"/>
                </a:solidFill>
                <a:latin typeface="Calibri"/>
                <a:cs typeface="Calibri"/>
              </a:rPr>
              <a:t> </a:t>
            </a:r>
            <a:r>
              <a:rPr sz="1998" spc="-20" dirty="0">
                <a:solidFill>
                  <a:srgbClr val="58585A"/>
                </a:solidFill>
                <a:latin typeface="Calibri"/>
                <a:cs typeface="Calibri"/>
              </a:rPr>
              <a:t>data</a:t>
            </a:r>
            <a:endParaRPr sz="1998" dirty="0">
              <a:latin typeface="Calibri"/>
              <a:cs typeface="Calibri"/>
            </a:endParaRPr>
          </a:p>
          <a:p>
            <a:pPr marL="355244" marR="60265" indent="-342557">
              <a:lnSpc>
                <a:spcPct val="121000"/>
              </a:lnSpc>
              <a:spcBef>
                <a:spcPts val="599"/>
              </a:spcBef>
              <a:buFont typeface="Arial"/>
              <a:buChar char="■"/>
              <a:tabLst>
                <a:tab pos="355244" algn="l"/>
              </a:tabLst>
            </a:pPr>
            <a:r>
              <a:rPr sz="1998" dirty="0">
                <a:solidFill>
                  <a:srgbClr val="58585A"/>
                </a:solidFill>
                <a:latin typeface="Calibri"/>
                <a:cs typeface="Calibri"/>
              </a:rPr>
              <a:t>The</a:t>
            </a:r>
            <a:r>
              <a:rPr sz="1998" spc="-50" dirty="0">
                <a:solidFill>
                  <a:srgbClr val="58585A"/>
                </a:solidFill>
                <a:latin typeface="Calibri"/>
                <a:cs typeface="Calibri"/>
              </a:rPr>
              <a:t> </a:t>
            </a:r>
            <a:r>
              <a:rPr sz="1998" b="1" spc="-10" dirty="0">
                <a:solidFill>
                  <a:srgbClr val="016D89"/>
                </a:solidFill>
                <a:latin typeface="Calibri"/>
                <a:cs typeface="Calibri"/>
              </a:rPr>
              <a:t>regression</a:t>
            </a:r>
            <a:r>
              <a:rPr sz="1998" b="1" spc="-50" dirty="0">
                <a:solidFill>
                  <a:srgbClr val="016D89"/>
                </a:solidFill>
                <a:latin typeface="Calibri"/>
                <a:cs typeface="Calibri"/>
              </a:rPr>
              <a:t> </a:t>
            </a:r>
            <a:r>
              <a:rPr sz="1998" b="1" dirty="0">
                <a:solidFill>
                  <a:srgbClr val="016D89"/>
                </a:solidFill>
                <a:latin typeface="Calibri"/>
                <a:cs typeface="Calibri"/>
              </a:rPr>
              <a:t>types</a:t>
            </a:r>
            <a:r>
              <a:rPr sz="1998" b="1" spc="-50" dirty="0">
                <a:solidFill>
                  <a:srgbClr val="016D89"/>
                </a:solidFill>
                <a:latin typeface="Calibri"/>
                <a:cs typeface="Calibri"/>
              </a:rPr>
              <a:t> </a:t>
            </a:r>
            <a:r>
              <a:rPr sz="1998" b="1" dirty="0">
                <a:solidFill>
                  <a:srgbClr val="016D89"/>
                </a:solidFill>
                <a:latin typeface="Calibri"/>
                <a:cs typeface="Calibri"/>
              </a:rPr>
              <a:t>used</a:t>
            </a:r>
            <a:r>
              <a:rPr sz="1998" b="1" spc="-50" dirty="0">
                <a:solidFill>
                  <a:srgbClr val="016D89"/>
                </a:solidFill>
                <a:latin typeface="Calibri"/>
                <a:cs typeface="Calibri"/>
              </a:rPr>
              <a:t> </a:t>
            </a:r>
            <a:r>
              <a:rPr sz="1998" b="1" dirty="0">
                <a:solidFill>
                  <a:srgbClr val="016D89"/>
                </a:solidFill>
                <a:latin typeface="Calibri"/>
                <a:cs typeface="Calibri"/>
              </a:rPr>
              <a:t>in</a:t>
            </a:r>
            <a:r>
              <a:rPr sz="1998" b="1" spc="-50" dirty="0">
                <a:solidFill>
                  <a:srgbClr val="016D89"/>
                </a:solidFill>
                <a:latin typeface="Calibri"/>
                <a:cs typeface="Calibri"/>
              </a:rPr>
              <a:t> </a:t>
            </a:r>
            <a:r>
              <a:rPr sz="1998" b="1" dirty="0">
                <a:solidFill>
                  <a:srgbClr val="016D89"/>
                </a:solidFill>
                <a:latin typeface="Calibri"/>
                <a:cs typeface="Calibri"/>
              </a:rPr>
              <a:t>the</a:t>
            </a:r>
            <a:r>
              <a:rPr sz="1998" b="1" spc="-50" dirty="0">
                <a:solidFill>
                  <a:srgbClr val="016D89"/>
                </a:solidFill>
                <a:latin typeface="Calibri"/>
                <a:cs typeface="Calibri"/>
              </a:rPr>
              <a:t> </a:t>
            </a:r>
            <a:r>
              <a:rPr sz="1998" b="1" dirty="0">
                <a:solidFill>
                  <a:srgbClr val="016D89"/>
                </a:solidFill>
                <a:latin typeface="Calibri"/>
                <a:cs typeface="Calibri"/>
              </a:rPr>
              <a:t>two</a:t>
            </a:r>
            <a:r>
              <a:rPr sz="1998" b="1" spc="-50" dirty="0">
                <a:solidFill>
                  <a:srgbClr val="016D89"/>
                </a:solidFill>
                <a:latin typeface="Calibri"/>
                <a:cs typeface="Calibri"/>
              </a:rPr>
              <a:t> </a:t>
            </a:r>
            <a:r>
              <a:rPr sz="1998" b="1" dirty="0">
                <a:solidFill>
                  <a:srgbClr val="016D89"/>
                </a:solidFill>
                <a:latin typeface="Calibri"/>
                <a:cs typeface="Calibri"/>
              </a:rPr>
              <a:t>stages</a:t>
            </a:r>
            <a:r>
              <a:rPr sz="1998" b="1" spc="-50" dirty="0">
                <a:solidFill>
                  <a:srgbClr val="016D89"/>
                </a:solidFill>
                <a:latin typeface="Calibri"/>
                <a:cs typeface="Calibri"/>
              </a:rPr>
              <a:t> </a:t>
            </a:r>
            <a:r>
              <a:rPr sz="1998" b="1" dirty="0">
                <a:solidFill>
                  <a:srgbClr val="016D89"/>
                </a:solidFill>
                <a:latin typeface="Calibri"/>
                <a:cs typeface="Calibri"/>
              </a:rPr>
              <a:t>are</a:t>
            </a:r>
            <a:r>
              <a:rPr sz="1998" b="1" spc="-50" dirty="0">
                <a:solidFill>
                  <a:srgbClr val="016D89"/>
                </a:solidFill>
                <a:latin typeface="Calibri"/>
                <a:cs typeface="Calibri"/>
              </a:rPr>
              <a:t> </a:t>
            </a:r>
            <a:r>
              <a:rPr sz="1998" b="1" dirty="0">
                <a:solidFill>
                  <a:srgbClr val="016D89"/>
                </a:solidFill>
                <a:latin typeface="Calibri"/>
                <a:cs typeface="Calibri"/>
              </a:rPr>
              <a:t>essential</a:t>
            </a:r>
            <a:r>
              <a:rPr sz="1998" b="1" spc="-65" dirty="0">
                <a:solidFill>
                  <a:srgbClr val="016D89"/>
                </a:solidFill>
                <a:latin typeface="Calibri"/>
                <a:cs typeface="Calibri"/>
              </a:rPr>
              <a:t> </a:t>
            </a:r>
            <a:r>
              <a:rPr sz="1998" dirty="0">
                <a:solidFill>
                  <a:srgbClr val="58585A"/>
                </a:solidFill>
                <a:latin typeface="Calibri"/>
                <a:cs typeface="Calibri"/>
              </a:rPr>
              <a:t>for</a:t>
            </a:r>
            <a:r>
              <a:rPr sz="1998" spc="-50" dirty="0">
                <a:solidFill>
                  <a:srgbClr val="58585A"/>
                </a:solidFill>
                <a:latin typeface="Calibri"/>
                <a:cs typeface="Calibri"/>
              </a:rPr>
              <a:t> </a:t>
            </a:r>
            <a:r>
              <a:rPr sz="1998" dirty="0">
                <a:solidFill>
                  <a:srgbClr val="58585A"/>
                </a:solidFill>
                <a:latin typeface="Calibri"/>
                <a:cs typeface="Calibri"/>
              </a:rPr>
              <a:t>the</a:t>
            </a:r>
            <a:r>
              <a:rPr sz="1998" spc="-50" dirty="0">
                <a:solidFill>
                  <a:srgbClr val="58585A"/>
                </a:solidFill>
                <a:latin typeface="Calibri"/>
                <a:cs typeface="Calibri"/>
              </a:rPr>
              <a:t> </a:t>
            </a:r>
            <a:r>
              <a:rPr sz="1998" dirty="0">
                <a:solidFill>
                  <a:srgbClr val="58585A"/>
                </a:solidFill>
                <a:latin typeface="Calibri"/>
                <a:cs typeface="Calibri"/>
              </a:rPr>
              <a:t>Heckman</a:t>
            </a:r>
            <a:r>
              <a:rPr sz="1998" spc="-55" dirty="0">
                <a:solidFill>
                  <a:srgbClr val="58585A"/>
                </a:solidFill>
                <a:latin typeface="Calibri"/>
                <a:cs typeface="Calibri"/>
              </a:rPr>
              <a:t> </a:t>
            </a:r>
            <a:r>
              <a:rPr sz="1998" spc="-20" dirty="0">
                <a:solidFill>
                  <a:srgbClr val="58585A"/>
                </a:solidFill>
                <a:latin typeface="Calibri"/>
                <a:cs typeface="Calibri"/>
              </a:rPr>
              <a:t>two-</a:t>
            </a:r>
            <a:r>
              <a:rPr sz="1998" dirty="0">
                <a:solidFill>
                  <a:srgbClr val="58585A"/>
                </a:solidFill>
                <a:latin typeface="Calibri"/>
                <a:cs typeface="Calibri"/>
              </a:rPr>
              <a:t>stage</a:t>
            </a:r>
            <a:r>
              <a:rPr sz="1998" spc="-50" dirty="0">
                <a:solidFill>
                  <a:srgbClr val="58585A"/>
                </a:solidFill>
                <a:latin typeface="Calibri"/>
                <a:cs typeface="Calibri"/>
              </a:rPr>
              <a:t> </a:t>
            </a:r>
            <a:r>
              <a:rPr sz="1998" dirty="0">
                <a:solidFill>
                  <a:srgbClr val="58585A"/>
                </a:solidFill>
                <a:latin typeface="Calibri"/>
                <a:cs typeface="Calibri"/>
              </a:rPr>
              <a:t>estimation</a:t>
            </a:r>
            <a:r>
              <a:rPr sz="1998" spc="-50" dirty="0">
                <a:solidFill>
                  <a:srgbClr val="58585A"/>
                </a:solidFill>
                <a:latin typeface="Calibri"/>
                <a:cs typeface="Calibri"/>
              </a:rPr>
              <a:t> </a:t>
            </a:r>
            <a:r>
              <a:rPr sz="1998" dirty="0">
                <a:solidFill>
                  <a:srgbClr val="58585A"/>
                </a:solidFill>
                <a:latin typeface="Calibri"/>
                <a:cs typeface="Calibri"/>
              </a:rPr>
              <a:t>since</a:t>
            </a:r>
            <a:r>
              <a:rPr sz="1998" spc="-50" dirty="0">
                <a:solidFill>
                  <a:srgbClr val="58585A"/>
                </a:solidFill>
                <a:latin typeface="Calibri"/>
                <a:cs typeface="Calibri"/>
              </a:rPr>
              <a:t> </a:t>
            </a:r>
            <a:r>
              <a:rPr sz="1998" spc="-25" dirty="0">
                <a:solidFill>
                  <a:srgbClr val="58585A"/>
                </a:solidFill>
                <a:latin typeface="Calibri"/>
                <a:cs typeface="Calibri"/>
              </a:rPr>
              <a:t>the </a:t>
            </a:r>
            <a:r>
              <a:rPr sz="1998" dirty="0">
                <a:solidFill>
                  <a:srgbClr val="58585A"/>
                </a:solidFill>
                <a:latin typeface="Calibri"/>
                <a:cs typeface="Calibri"/>
              </a:rPr>
              <a:t>error</a:t>
            </a:r>
            <a:r>
              <a:rPr sz="1998" spc="-50" dirty="0">
                <a:solidFill>
                  <a:srgbClr val="58585A"/>
                </a:solidFill>
                <a:latin typeface="Calibri"/>
                <a:cs typeface="Calibri"/>
              </a:rPr>
              <a:t> </a:t>
            </a:r>
            <a:r>
              <a:rPr sz="1998" dirty="0">
                <a:solidFill>
                  <a:srgbClr val="58585A"/>
                </a:solidFill>
                <a:latin typeface="Calibri"/>
                <a:cs typeface="Calibri"/>
              </a:rPr>
              <a:t>terms</a:t>
            </a:r>
            <a:r>
              <a:rPr sz="1998" spc="-50" dirty="0">
                <a:solidFill>
                  <a:srgbClr val="58585A"/>
                </a:solidFill>
                <a:latin typeface="Calibri"/>
                <a:cs typeface="Calibri"/>
              </a:rPr>
              <a:t> </a:t>
            </a:r>
            <a:r>
              <a:rPr sz="1998" dirty="0">
                <a:solidFill>
                  <a:srgbClr val="58585A"/>
                </a:solidFill>
                <a:latin typeface="Calibri"/>
                <a:cs typeface="Calibri"/>
              </a:rPr>
              <a:t>of</a:t>
            </a:r>
            <a:r>
              <a:rPr sz="1998" spc="-45" dirty="0">
                <a:solidFill>
                  <a:srgbClr val="58585A"/>
                </a:solidFill>
                <a:latin typeface="Calibri"/>
                <a:cs typeface="Calibri"/>
              </a:rPr>
              <a:t> </a:t>
            </a:r>
            <a:r>
              <a:rPr sz="1998" dirty="0">
                <a:solidFill>
                  <a:srgbClr val="58585A"/>
                </a:solidFill>
                <a:latin typeface="Calibri"/>
                <a:cs typeface="Calibri"/>
              </a:rPr>
              <a:t>both</a:t>
            </a:r>
            <a:r>
              <a:rPr sz="1998" spc="-55" dirty="0">
                <a:solidFill>
                  <a:srgbClr val="58585A"/>
                </a:solidFill>
                <a:latin typeface="Calibri"/>
                <a:cs typeface="Calibri"/>
              </a:rPr>
              <a:t> </a:t>
            </a:r>
            <a:r>
              <a:rPr sz="1998" dirty="0">
                <a:solidFill>
                  <a:srgbClr val="58585A"/>
                </a:solidFill>
                <a:latin typeface="Calibri"/>
                <a:cs typeface="Calibri"/>
              </a:rPr>
              <a:t>stages</a:t>
            </a:r>
            <a:r>
              <a:rPr sz="1998" spc="-45" dirty="0">
                <a:solidFill>
                  <a:srgbClr val="58585A"/>
                </a:solidFill>
                <a:latin typeface="Calibri"/>
                <a:cs typeface="Calibri"/>
              </a:rPr>
              <a:t> </a:t>
            </a:r>
            <a:r>
              <a:rPr sz="1998" dirty="0">
                <a:solidFill>
                  <a:srgbClr val="58585A"/>
                </a:solidFill>
                <a:latin typeface="Calibri"/>
                <a:cs typeface="Calibri"/>
              </a:rPr>
              <a:t>should</a:t>
            </a:r>
            <a:r>
              <a:rPr sz="1998" spc="-55" dirty="0">
                <a:solidFill>
                  <a:srgbClr val="58585A"/>
                </a:solidFill>
                <a:latin typeface="Calibri"/>
                <a:cs typeface="Calibri"/>
              </a:rPr>
              <a:t> </a:t>
            </a:r>
            <a:r>
              <a:rPr sz="1998" dirty="0">
                <a:solidFill>
                  <a:srgbClr val="58585A"/>
                </a:solidFill>
                <a:latin typeface="Calibri"/>
                <a:cs typeface="Calibri"/>
              </a:rPr>
              <a:t>follow</a:t>
            </a:r>
            <a:r>
              <a:rPr sz="1998" spc="-55" dirty="0">
                <a:solidFill>
                  <a:srgbClr val="58585A"/>
                </a:solidFill>
                <a:latin typeface="Calibri"/>
                <a:cs typeface="Calibri"/>
              </a:rPr>
              <a:t> </a:t>
            </a:r>
            <a:r>
              <a:rPr sz="1998" dirty="0">
                <a:solidFill>
                  <a:srgbClr val="58585A"/>
                </a:solidFill>
                <a:latin typeface="Calibri"/>
                <a:cs typeface="Calibri"/>
              </a:rPr>
              <a:t>a</a:t>
            </a:r>
            <a:r>
              <a:rPr sz="1998" spc="-50" dirty="0">
                <a:solidFill>
                  <a:srgbClr val="58585A"/>
                </a:solidFill>
                <a:latin typeface="Calibri"/>
                <a:cs typeface="Calibri"/>
              </a:rPr>
              <a:t> </a:t>
            </a:r>
            <a:r>
              <a:rPr sz="1998" spc="-10" dirty="0">
                <a:solidFill>
                  <a:srgbClr val="58585A"/>
                </a:solidFill>
                <a:latin typeface="Calibri"/>
                <a:cs typeface="Calibri"/>
              </a:rPr>
              <a:t>bivariate</a:t>
            </a:r>
            <a:r>
              <a:rPr sz="1998" spc="-45" dirty="0">
                <a:solidFill>
                  <a:srgbClr val="58585A"/>
                </a:solidFill>
                <a:latin typeface="Calibri"/>
                <a:cs typeface="Calibri"/>
              </a:rPr>
              <a:t> </a:t>
            </a:r>
            <a:r>
              <a:rPr sz="1998" dirty="0">
                <a:solidFill>
                  <a:srgbClr val="58585A"/>
                </a:solidFill>
                <a:latin typeface="Calibri"/>
                <a:cs typeface="Calibri"/>
              </a:rPr>
              <a:t>normal</a:t>
            </a:r>
            <a:r>
              <a:rPr sz="1998" spc="-50" dirty="0">
                <a:solidFill>
                  <a:srgbClr val="58585A"/>
                </a:solidFill>
                <a:latin typeface="Calibri"/>
                <a:cs typeface="Calibri"/>
              </a:rPr>
              <a:t> </a:t>
            </a:r>
            <a:r>
              <a:rPr sz="1998" spc="-10" dirty="0">
                <a:solidFill>
                  <a:srgbClr val="58585A"/>
                </a:solidFill>
                <a:latin typeface="Calibri"/>
                <a:cs typeface="Calibri"/>
              </a:rPr>
              <a:t>distribution</a:t>
            </a:r>
            <a:endParaRPr sz="1998" dirty="0">
              <a:latin typeface="Calibri"/>
              <a:cs typeface="Calibri"/>
            </a:endParaRPr>
          </a:p>
          <a:p>
            <a:pPr marL="820868" lvl="1" indent="-342557">
              <a:spcBef>
                <a:spcPts val="1079"/>
              </a:spcBef>
              <a:buFont typeface="Arial"/>
              <a:buChar char="•"/>
              <a:tabLst>
                <a:tab pos="820868" algn="l"/>
              </a:tabLst>
            </a:pPr>
            <a:r>
              <a:rPr sz="1998" dirty="0">
                <a:solidFill>
                  <a:srgbClr val="58585A"/>
                </a:solidFill>
                <a:latin typeface="Calibri"/>
                <a:cs typeface="Calibri"/>
              </a:rPr>
              <a:t>The</a:t>
            </a:r>
            <a:r>
              <a:rPr sz="1998" spc="-55" dirty="0">
                <a:solidFill>
                  <a:srgbClr val="58585A"/>
                </a:solidFill>
                <a:latin typeface="Calibri"/>
                <a:cs typeface="Calibri"/>
              </a:rPr>
              <a:t> </a:t>
            </a:r>
            <a:r>
              <a:rPr sz="1998" b="1" dirty="0">
                <a:solidFill>
                  <a:srgbClr val="016D89"/>
                </a:solidFill>
                <a:latin typeface="Calibri"/>
                <a:cs typeface="Calibri"/>
              </a:rPr>
              <a:t>first</a:t>
            </a:r>
            <a:r>
              <a:rPr sz="1998" b="1" spc="-60" dirty="0">
                <a:solidFill>
                  <a:srgbClr val="016D89"/>
                </a:solidFill>
                <a:latin typeface="Calibri"/>
                <a:cs typeface="Calibri"/>
              </a:rPr>
              <a:t> </a:t>
            </a:r>
            <a:r>
              <a:rPr sz="1998" b="1" dirty="0">
                <a:solidFill>
                  <a:srgbClr val="016D89"/>
                </a:solidFill>
                <a:latin typeface="Calibri"/>
                <a:cs typeface="Calibri"/>
              </a:rPr>
              <a:t>stage</a:t>
            </a:r>
            <a:r>
              <a:rPr sz="1998" b="1" spc="-55" dirty="0">
                <a:solidFill>
                  <a:srgbClr val="016D89"/>
                </a:solidFill>
                <a:latin typeface="Calibri"/>
                <a:cs typeface="Calibri"/>
              </a:rPr>
              <a:t> </a:t>
            </a:r>
            <a:r>
              <a:rPr sz="1998" dirty="0">
                <a:solidFill>
                  <a:srgbClr val="58585A"/>
                </a:solidFill>
                <a:latin typeface="Calibri"/>
                <a:cs typeface="Calibri"/>
              </a:rPr>
              <a:t>must</a:t>
            </a:r>
            <a:r>
              <a:rPr sz="1998" spc="-55" dirty="0">
                <a:solidFill>
                  <a:srgbClr val="58585A"/>
                </a:solidFill>
                <a:latin typeface="Calibri"/>
                <a:cs typeface="Calibri"/>
              </a:rPr>
              <a:t> </a:t>
            </a:r>
            <a:r>
              <a:rPr sz="1998" dirty="0">
                <a:solidFill>
                  <a:srgbClr val="58585A"/>
                </a:solidFill>
                <a:latin typeface="Calibri"/>
                <a:cs typeface="Calibri"/>
              </a:rPr>
              <a:t>be</a:t>
            </a:r>
            <a:r>
              <a:rPr sz="1998" spc="-50" dirty="0">
                <a:solidFill>
                  <a:srgbClr val="58585A"/>
                </a:solidFill>
                <a:latin typeface="Calibri"/>
                <a:cs typeface="Calibri"/>
              </a:rPr>
              <a:t> </a:t>
            </a:r>
            <a:r>
              <a:rPr sz="1998" dirty="0">
                <a:solidFill>
                  <a:srgbClr val="58585A"/>
                </a:solidFill>
                <a:latin typeface="Calibri"/>
                <a:cs typeface="Calibri"/>
              </a:rPr>
              <a:t>a</a:t>
            </a:r>
            <a:r>
              <a:rPr sz="1998" spc="-55" dirty="0">
                <a:solidFill>
                  <a:srgbClr val="58585A"/>
                </a:solidFill>
                <a:latin typeface="Calibri"/>
                <a:cs typeface="Calibri"/>
              </a:rPr>
              <a:t> </a:t>
            </a:r>
            <a:r>
              <a:rPr sz="1998" b="1" dirty="0">
                <a:solidFill>
                  <a:srgbClr val="016D89"/>
                </a:solidFill>
                <a:latin typeface="Calibri"/>
                <a:cs typeface="Calibri"/>
              </a:rPr>
              <a:t>probit</a:t>
            </a:r>
            <a:r>
              <a:rPr sz="1998" b="1" spc="-55" dirty="0">
                <a:solidFill>
                  <a:srgbClr val="016D89"/>
                </a:solidFill>
                <a:latin typeface="Calibri"/>
                <a:cs typeface="Calibri"/>
              </a:rPr>
              <a:t> </a:t>
            </a:r>
            <a:r>
              <a:rPr sz="1998" b="1" spc="-10" dirty="0">
                <a:solidFill>
                  <a:srgbClr val="016D89"/>
                </a:solidFill>
                <a:latin typeface="Calibri"/>
                <a:cs typeface="Calibri"/>
              </a:rPr>
              <a:t>regression</a:t>
            </a:r>
            <a:endParaRPr sz="1998" dirty="0">
              <a:latin typeface="Calibri"/>
              <a:cs typeface="Calibri"/>
            </a:endParaRPr>
          </a:p>
          <a:p>
            <a:pPr marL="820868" marR="5075" lvl="1" indent="-342557">
              <a:lnSpc>
                <a:spcPct val="119000"/>
              </a:lnSpc>
              <a:spcBef>
                <a:spcPts val="644"/>
              </a:spcBef>
              <a:buFont typeface="Arial"/>
              <a:buChar char="•"/>
              <a:tabLst>
                <a:tab pos="820868" algn="l"/>
              </a:tabLst>
            </a:pPr>
            <a:r>
              <a:rPr sz="1998" dirty="0">
                <a:solidFill>
                  <a:srgbClr val="58585A"/>
                </a:solidFill>
                <a:latin typeface="Calibri"/>
                <a:cs typeface="Calibri"/>
              </a:rPr>
              <a:t>The</a:t>
            </a:r>
            <a:r>
              <a:rPr sz="1998" spc="-45" dirty="0">
                <a:solidFill>
                  <a:srgbClr val="58585A"/>
                </a:solidFill>
                <a:latin typeface="Calibri"/>
                <a:cs typeface="Calibri"/>
              </a:rPr>
              <a:t> </a:t>
            </a:r>
            <a:r>
              <a:rPr sz="1998" b="1" dirty="0">
                <a:solidFill>
                  <a:srgbClr val="016D89"/>
                </a:solidFill>
                <a:latin typeface="Calibri"/>
                <a:cs typeface="Calibri"/>
              </a:rPr>
              <a:t>second</a:t>
            </a:r>
            <a:r>
              <a:rPr sz="1998" b="1" spc="-45" dirty="0">
                <a:solidFill>
                  <a:srgbClr val="016D89"/>
                </a:solidFill>
                <a:latin typeface="Calibri"/>
                <a:cs typeface="Calibri"/>
              </a:rPr>
              <a:t> </a:t>
            </a:r>
            <a:r>
              <a:rPr sz="1998" b="1" dirty="0">
                <a:solidFill>
                  <a:srgbClr val="016D89"/>
                </a:solidFill>
                <a:latin typeface="Calibri"/>
                <a:cs typeface="Calibri"/>
              </a:rPr>
              <a:t>stage</a:t>
            </a:r>
            <a:r>
              <a:rPr sz="1998" b="1" spc="-35" dirty="0">
                <a:solidFill>
                  <a:srgbClr val="016D89"/>
                </a:solidFill>
                <a:latin typeface="Calibri"/>
                <a:cs typeface="Calibri"/>
              </a:rPr>
              <a:t> </a:t>
            </a:r>
            <a:r>
              <a:rPr sz="1998" dirty="0">
                <a:solidFill>
                  <a:srgbClr val="58585A"/>
                </a:solidFill>
                <a:latin typeface="Calibri"/>
                <a:cs typeface="Calibri"/>
              </a:rPr>
              <a:t>should</a:t>
            </a:r>
            <a:r>
              <a:rPr sz="1998" spc="-50" dirty="0">
                <a:solidFill>
                  <a:srgbClr val="58585A"/>
                </a:solidFill>
                <a:latin typeface="Calibri"/>
                <a:cs typeface="Calibri"/>
              </a:rPr>
              <a:t> </a:t>
            </a:r>
            <a:r>
              <a:rPr sz="1998" dirty="0">
                <a:solidFill>
                  <a:srgbClr val="58585A"/>
                </a:solidFill>
                <a:latin typeface="Calibri"/>
                <a:cs typeface="Calibri"/>
              </a:rPr>
              <a:t>be</a:t>
            </a:r>
            <a:r>
              <a:rPr sz="1998" spc="-40" dirty="0">
                <a:solidFill>
                  <a:srgbClr val="58585A"/>
                </a:solidFill>
                <a:latin typeface="Calibri"/>
                <a:cs typeface="Calibri"/>
              </a:rPr>
              <a:t> </a:t>
            </a:r>
            <a:r>
              <a:rPr sz="1998" b="1" dirty="0">
                <a:solidFill>
                  <a:srgbClr val="016D89"/>
                </a:solidFill>
                <a:latin typeface="Calibri"/>
                <a:cs typeface="Calibri"/>
              </a:rPr>
              <a:t>either</a:t>
            </a:r>
            <a:r>
              <a:rPr sz="1998" b="1" spc="-40" dirty="0">
                <a:solidFill>
                  <a:srgbClr val="016D89"/>
                </a:solidFill>
                <a:latin typeface="Calibri"/>
                <a:cs typeface="Calibri"/>
              </a:rPr>
              <a:t> </a:t>
            </a:r>
            <a:r>
              <a:rPr sz="1998" b="1" dirty="0">
                <a:solidFill>
                  <a:srgbClr val="016D89"/>
                </a:solidFill>
                <a:latin typeface="Calibri"/>
                <a:cs typeface="Calibri"/>
              </a:rPr>
              <a:t>a</a:t>
            </a:r>
            <a:r>
              <a:rPr sz="1998" b="1" spc="-50" dirty="0">
                <a:solidFill>
                  <a:srgbClr val="016D89"/>
                </a:solidFill>
                <a:latin typeface="Calibri"/>
                <a:cs typeface="Calibri"/>
              </a:rPr>
              <a:t> </a:t>
            </a:r>
            <a:r>
              <a:rPr sz="1998" b="1" dirty="0">
                <a:solidFill>
                  <a:srgbClr val="016D89"/>
                </a:solidFill>
                <a:latin typeface="Calibri"/>
                <a:cs typeface="Calibri"/>
              </a:rPr>
              <a:t>probit</a:t>
            </a:r>
            <a:r>
              <a:rPr sz="1998" b="1" spc="-45" dirty="0">
                <a:solidFill>
                  <a:srgbClr val="016D89"/>
                </a:solidFill>
                <a:latin typeface="Calibri"/>
                <a:cs typeface="Calibri"/>
              </a:rPr>
              <a:t> </a:t>
            </a:r>
            <a:r>
              <a:rPr sz="1998" b="1" dirty="0">
                <a:solidFill>
                  <a:srgbClr val="016D89"/>
                </a:solidFill>
                <a:latin typeface="Calibri"/>
                <a:cs typeface="Calibri"/>
              </a:rPr>
              <a:t>or</a:t>
            </a:r>
            <a:r>
              <a:rPr sz="1998" b="1" spc="-45" dirty="0">
                <a:solidFill>
                  <a:srgbClr val="016D89"/>
                </a:solidFill>
                <a:latin typeface="Calibri"/>
                <a:cs typeface="Calibri"/>
              </a:rPr>
              <a:t> </a:t>
            </a:r>
            <a:r>
              <a:rPr sz="1998" b="1" dirty="0">
                <a:solidFill>
                  <a:srgbClr val="016D89"/>
                </a:solidFill>
                <a:latin typeface="Calibri"/>
                <a:cs typeface="Calibri"/>
              </a:rPr>
              <a:t>an</a:t>
            </a:r>
            <a:r>
              <a:rPr sz="1998" b="1" spc="-45" dirty="0">
                <a:solidFill>
                  <a:srgbClr val="016D89"/>
                </a:solidFill>
                <a:latin typeface="Calibri"/>
                <a:cs typeface="Calibri"/>
              </a:rPr>
              <a:t> </a:t>
            </a:r>
            <a:r>
              <a:rPr sz="1998" b="1" dirty="0">
                <a:solidFill>
                  <a:srgbClr val="016D89"/>
                </a:solidFill>
                <a:latin typeface="Calibri"/>
                <a:cs typeface="Calibri"/>
              </a:rPr>
              <a:t>OLS</a:t>
            </a:r>
            <a:r>
              <a:rPr sz="1998" b="1" spc="-45" dirty="0">
                <a:solidFill>
                  <a:srgbClr val="016D89"/>
                </a:solidFill>
                <a:latin typeface="Calibri"/>
                <a:cs typeface="Calibri"/>
              </a:rPr>
              <a:t> </a:t>
            </a:r>
            <a:r>
              <a:rPr sz="1998" b="1" spc="-10" dirty="0">
                <a:solidFill>
                  <a:srgbClr val="016D89"/>
                </a:solidFill>
                <a:latin typeface="Calibri"/>
                <a:cs typeface="Calibri"/>
              </a:rPr>
              <a:t>regression</a:t>
            </a:r>
            <a:r>
              <a:rPr sz="1998" spc="-10" dirty="0">
                <a:solidFill>
                  <a:srgbClr val="58585A"/>
                </a:solidFill>
                <a:latin typeface="Calibri"/>
                <a:cs typeface="Calibri"/>
              </a:rPr>
              <a:t>,</a:t>
            </a:r>
            <a:r>
              <a:rPr sz="1998" spc="-45" dirty="0">
                <a:solidFill>
                  <a:srgbClr val="58585A"/>
                </a:solidFill>
                <a:latin typeface="Calibri"/>
                <a:cs typeface="Calibri"/>
              </a:rPr>
              <a:t> </a:t>
            </a:r>
            <a:r>
              <a:rPr sz="1998" dirty="0">
                <a:solidFill>
                  <a:srgbClr val="58585A"/>
                </a:solidFill>
                <a:latin typeface="Calibri"/>
                <a:cs typeface="Calibri"/>
              </a:rPr>
              <a:t>and</a:t>
            </a:r>
            <a:r>
              <a:rPr sz="1998" spc="-45" dirty="0">
                <a:solidFill>
                  <a:srgbClr val="58585A"/>
                </a:solidFill>
                <a:latin typeface="Calibri"/>
                <a:cs typeface="Calibri"/>
              </a:rPr>
              <a:t> </a:t>
            </a:r>
            <a:r>
              <a:rPr sz="1998" dirty="0">
                <a:solidFill>
                  <a:srgbClr val="58585A"/>
                </a:solidFill>
                <a:latin typeface="Calibri"/>
                <a:cs typeface="Calibri"/>
              </a:rPr>
              <a:t>“since</a:t>
            </a:r>
            <a:r>
              <a:rPr sz="1998" spc="-40" dirty="0">
                <a:solidFill>
                  <a:srgbClr val="58585A"/>
                </a:solidFill>
                <a:latin typeface="Calibri"/>
                <a:cs typeface="Calibri"/>
              </a:rPr>
              <a:t> </a:t>
            </a:r>
            <a:r>
              <a:rPr sz="1998" dirty="0">
                <a:solidFill>
                  <a:srgbClr val="58585A"/>
                </a:solidFill>
                <a:latin typeface="Calibri"/>
                <a:cs typeface="Calibri"/>
              </a:rPr>
              <a:t>the</a:t>
            </a:r>
            <a:r>
              <a:rPr sz="1998" spc="-45" dirty="0">
                <a:solidFill>
                  <a:srgbClr val="58585A"/>
                </a:solidFill>
                <a:latin typeface="Calibri"/>
                <a:cs typeface="Calibri"/>
              </a:rPr>
              <a:t> </a:t>
            </a:r>
            <a:r>
              <a:rPr sz="1998" dirty="0">
                <a:solidFill>
                  <a:srgbClr val="58585A"/>
                </a:solidFill>
                <a:latin typeface="Calibri"/>
                <a:cs typeface="Calibri"/>
              </a:rPr>
              <a:t>derivation</a:t>
            </a:r>
            <a:r>
              <a:rPr sz="1998" spc="-45" dirty="0">
                <a:solidFill>
                  <a:srgbClr val="58585A"/>
                </a:solidFill>
                <a:latin typeface="Calibri"/>
                <a:cs typeface="Calibri"/>
              </a:rPr>
              <a:t> </a:t>
            </a:r>
            <a:r>
              <a:rPr sz="1998" dirty="0">
                <a:solidFill>
                  <a:srgbClr val="58585A"/>
                </a:solidFill>
                <a:latin typeface="Calibri"/>
                <a:cs typeface="Calibri"/>
              </a:rPr>
              <a:t>of</a:t>
            </a:r>
            <a:r>
              <a:rPr sz="1998" spc="-45" dirty="0">
                <a:solidFill>
                  <a:srgbClr val="58585A"/>
                </a:solidFill>
                <a:latin typeface="Calibri"/>
                <a:cs typeface="Calibri"/>
              </a:rPr>
              <a:t> </a:t>
            </a:r>
            <a:r>
              <a:rPr sz="1998" spc="-25" dirty="0">
                <a:solidFill>
                  <a:srgbClr val="58585A"/>
                </a:solidFill>
                <a:latin typeface="Calibri"/>
                <a:cs typeface="Calibri"/>
              </a:rPr>
              <a:t>the </a:t>
            </a:r>
            <a:r>
              <a:rPr sz="1998" dirty="0">
                <a:solidFill>
                  <a:srgbClr val="58585A"/>
                </a:solidFill>
                <a:latin typeface="Calibri"/>
                <a:cs typeface="Calibri"/>
              </a:rPr>
              <a:t>Heckman</a:t>
            </a:r>
            <a:r>
              <a:rPr sz="1998" spc="-50" dirty="0">
                <a:solidFill>
                  <a:srgbClr val="58585A"/>
                </a:solidFill>
                <a:latin typeface="Calibri"/>
                <a:cs typeface="Calibri"/>
              </a:rPr>
              <a:t> </a:t>
            </a:r>
            <a:r>
              <a:rPr sz="1998" spc="-10" dirty="0">
                <a:solidFill>
                  <a:srgbClr val="58585A"/>
                </a:solidFill>
                <a:latin typeface="Calibri"/>
                <a:cs typeface="Calibri"/>
              </a:rPr>
              <a:t>two-</a:t>
            </a:r>
            <a:r>
              <a:rPr sz="1998" dirty="0">
                <a:solidFill>
                  <a:srgbClr val="58585A"/>
                </a:solidFill>
                <a:latin typeface="Calibri"/>
                <a:cs typeface="Calibri"/>
              </a:rPr>
              <a:t>step</a:t>
            </a:r>
            <a:r>
              <a:rPr sz="1998" spc="-50" dirty="0">
                <a:solidFill>
                  <a:srgbClr val="58585A"/>
                </a:solidFill>
                <a:latin typeface="Calibri"/>
                <a:cs typeface="Calibri"/>
              </a:rPr>
              <a:t> </a:t>
            </a:r>
            <a:r>
              <a:rPr sz="1998" dirty="0">
                <a:solidFill>
                  <a:srgbClr val="58585A"/>
                </a:solidFill>
                <a:latin typeface="Calibri"/>
                <a:cs typeface="Calibri"/>
              </a:rPr>
              <a:t>method</a:t>
            </a:r>
            <a:r>
              <a:rPr sz="1998" spc="-45" dirty="0">
                <a:solidFill>
                  <a:srgbClr val="58585A"/>
                </a:solidFill>
                <a:latin typeface="Calibri"/>
                <a:cs typeface="Calibri"/>
              </a:rPr>
              <a:t> </a:t>
            </a:r>
            <a:r>
              <a:rPr sz="1998" dirty="0">
                <a:solidFill>
                  <a:srgbClr val="58585A"/>
                </a:solidFill>
                <a:latin typeface="Calibri"/>
                <a:cs typeface="Calibri"/>
              </a:rPr>
              <a:t>relies</a:t>
            </a:r>
            <a:r>
              <a:rPr sz="1998" spc="-45" dirty="0">
                <a:solidFill>
                  <a:srgbClr val="58585A"/>
                </a:solidFill>
                <a:latin typeface="Calibri"/>
                <a:cs typeface="Calibri"/>
              </a:rPr>
              <a:t> </a:t>
            </a:r>
            <a:r>
              <a:rPr sz="1998" dirty="0">
                <a:solidFill>
                  <a:srgbClr val="58585A"/>
                </a:solidFill>
                <a:latin typeface="Calibri"/>
                <a:cs typeface="Calibri"/>
              </a:rPr>
              <a:t>on</a:t>
            </a:r>
            <a:r>
              <a:rPr sz="1998" spc="-45" dirty="0">
                <a:solidFill>
                  <a:srgbClr val="58585A"/>
                </a:solidFill>
                <a:latin typeface="Calibri"/>
                <a:cs typeface="Calibri"/>
              </a:rPr>
              <a:t> </a:t>
            </a:r>
            <a:r>
              <a:rPr sz="1998" dirty="0">
                <a:solidFill>
                  <a:srgbClr val="58585A"/>
                </a:solidFill>
                <a:latin typeface="Calibri"/>
                <a:cs typeface="Calibri"/>
              </a:rPr>
              <a:t>the</a:t>
            </a:r>
            <a:r>
              <a:rPr sz="1998" spc="-45" dirty="0">
                <a:solidFill>
                  <a:srgbClr val="58585A"/>
                </a:solidFill>
                <a:latin typeface="Calibri"/>
                <a:cs typeface="Calibri"/>
              </a:rPr>
              <a:t> </a:t>
            </a:r>
            <a:r>
              <a:rPr sz="1998" dirty="0">
                <a:solidFill>
                  <a:srgbClr val="58585A"/>
                </a:solidFill>
                <a:latin typeface="Calibri"/>
                <a:cs typeface="Calibri"/>
              </a:rPr>
              <a:t>normality</a:t>
            </a:r>
            <a:r>
              <a:rPr sz="1998" spc="-55" dirty="0">
                <a:solidFill>
                  <a:srgbClr val="58585A"/>
                </a:solidFill>
                <a:latin typeface="Calibri"/>
                <a:cs typeface="Calibri"/>
              </a:rPr>
              <a:t> </a:t>
            </a:r>
            <a:r>
              <a:rPr sz="1998" dirty="0">
                <a:solidFill>
                  <a:srgbClr val="58585A"/>
                </a:solidFill>
                <a:latin typeface="Calibri"/>
                <a:cs typeface="Calibri"/>
              </a:rPr>
              <a:t>of</a:t>
            </a:r>
            <a:r>
              <a:rPr sz="1998" spc="-40" dirty="0">
                <a:solidFill>
                  <a:srgbClr val="58585A"/>
                </a:solidFill>
                <a:latin typeface="Calibri"/>
                <a:cs typeface="Calibri"/>
              </a:rPr>
              <a:t> </a:t>
            </a:r>
            <a:r>
              <a:rPr sz="1998" spc="-10" dirty="0">
                <a:solidFill>
                  <a:srgbClr val="58585A"/>
                </a:solidFill>
                <a:latin typeface="Calibri"/>
                <a:cs typeface="Calibri"/>
              </a:rPr>
              <a:t>errors,</a:t>
            </a:r>
            <a:r>
              <a:rPr sz="1998" spc="-50" dirty="0">
                <a:solidFill>
                  <a:srgbClr val="58585A"/>
                </a:solidFill>
                <a:latin typeface="Calibri"/>
                <a:cs typeface="Calibri"/>
              </a:rPr>
              <a:t> </a:t>
            </a:r>
            <a:r>
              <a:rPr sz="1998" dirty="0">
                <a:solidFill>
                  <a:srgbClr val="58585A"/>
                </a:solidFill>
                <a:latin typeface="Calibri"/>
                <a:cs typeface="Calibri"/>
              </a:rPr>
              <a:t>we</a:t>
            </a:r>
            <a:r>
              <a:rPr sz="1998" spc="-40" dirty="0">
                <a:solidFill>
                  <a:srgbClr val="58585A"/>
                </a:solidFill>
                <a:latin typeface="Calibri"/>
                <a:cs typeface="Calibri"/>
              </a:rPr>
              <a:t> </a:t>
            </a:r>
            <a:r>
              <a:rPr sz="1998" dirty="0">
                <a:solidFill>
                  <a:srgbClr val="58585A"/>
                </a:solidFill>
                <a:latin typeface="Calibri"/>
                <a:cs typeface="Calibri"/>
              </a:rPr>
              <a:t>are</a:t>
            </a:r>
            <a:r>
              <a:rPr sz="1998" spc="-45" dirty="0">
                <a:solidFill>
                  <a:srgbClr val="58585A"/>
                </a:solidFill>
                <a:latin typeface="Calibri"/>
                <a:cs typeface="Calibri"/>
              </a:rPr>
              <a:t> </a:t>
            </a:r>
            <a:r>
              <a:rPr sz="1998" dirty="0">
                <a:solidFill>
                  <a:srgbClr val="58585A"/>
                </a:solidFill>
                <a:latin typeface="Calibri"/>
                <a:cs typeface="Calibri"/>
              </a:rPr>
              <a:t>hesitant</a:t>
            </a:r>
            <a:r>
              <a:rPr sz="1998" spc="-45" dirty="0">
                <a:solidFill>
                  <a:srgbClr val="58585A"/>
                </a:solidFill>
                <a:latin typeface="Calibri"/>
                <a:cs typeface="Calibri"/>
              </a:rPr>
              <a:t> </a:t>
            </a:r>
            <a:r>
              <a:rPr sz="1998" dirty="0">
                <a:solidFill>
                  <a:srgbClr val="58585A"/>
                </a:solidFill>
                <a:latin typeface="Calibri"/>
                <a:cs typeface="Calibri"/>
              </a:rPr>
              <a:t>to</a:t>
            </a:r>
            <a:r>
              <a:rPr sz="1998" spc="-50" dirty="0">
                <a:solidFill>
                  <a:srgbClr val="58585A"/>
                </a:solidFill>
                <a:latin typeface="Calibri"/>
                <a:cs typeface="Calibri"/>
              </a:rPr>
              <a:t> </a:t>
            </a:r>
            <a:r>
              <a:rPr sz="1998" dirty="0">
                <a:solidFill>
                  <a:srgbClr val="58585A"/>
                </a:solidFill>
                <a:latin typeface="Calibri"/>
                <a:cs typeface="Calibri"/>
              </a:rPr>
              <a:t>suggest</a:t>
            </a:r>
            <a:r>
              <a:rPr sz="1998" spc="-45" dirty="0">
                <a:solidFill>
                  <a:srgbClr val="58585A"/>
                </a:solidFill>
                <a:latin typeface="Calibri"/>
                <a:cs typeface="Calibri"/>
              </a:rPr>
              <a:t> </a:t>
            </a:r>
            <a:r>
              <a:rPr sz="1998" dirty="0">
                <a:solidFill>
                  <a:srgbClr val="58585A"/>
                </a:solidFill>
                <a:latin typeface="Calibri"/>
                <a:cs typeface="Calibri"/>
              </a:rPr>
              <a:t>that</a:t>
            </a:r>
            <a:r>
              <a:rPr sz="1998" spc="-45" dirty="0">
                <a:solidFill>
                  <a:srgbClr val="58585A"/>
                </a:solidFill>
                <a:latin typeface="Calibri"/>
                <a:cs typeface="Calibri"/>
              </a:rPr>
              <a:t> </a:t>
            </a:r>
            <a:r>
              <a:rPr sz="1998" dirty="0">
                <a:solidFill>
                  <a:srgbClr val="58585A"/>
                </a:solidFill>
                <a:latin typeface="Calibri"/>
                <a:cs typeface="Calibri"/>
              </a:rPr>
              <a:t>the</a:t>
            </a:r>
            <a:r>
              <a:rPr sz="1998" spc="-40" dirty="0">
                <a:solidFill>
                  <a:srgbClr val="58585A"/>
                </a:solidFill>
                <a:latin typeface="Calibri"/>
                <a:cs typeface="Calibri"/>
              </a:rPr>
              <a:t> </a:t>
            </a:r>
            <a:r>
              <a:rPr sz="1998" dirty="0">
                <a:solidFill>
                  <a:srgbClr val="58585A"/>
                </a:solidFill>
                <a:latin typeface="Calibri"/>
                <a:cs typeface="Calibri"/>
              </a:rPr>
              <a:t>use</a:t>
            </a:r>
            <a:r>
              <a:rPr sz="1998" spc="-45" dirty="0">
                <a:solidFill>
                  <a:srgbClr val="58585A"/>
                </a:solidFill>
                <a:latin typeface="Calibri"/>
                <a:cs typeface="Calibri"/>
              </a:rPr>
              <a:t> </a:t>
            </a:r>
            <a:r>
              <a:rPr sz="1998" spc="-25" dirty="0">
                <a:solidFill>
                  <a:srgbClr val="58585A"/>
                </a:solidFill>
                <a:latin typeface="Calibri"/>
                <a:cs typeface="Calibri"/>
              </a:rPr>
              <a:t>of </a:t>
            </a:r>
            <a:r>
              <a:rPr sz="1998" dirty="0">
                <a:solidFill>
                  <a:srgbClr val="58585A"/>
                </a:solidFill>
                <a:latin typeface="Calibri"/>
                <a:cs typeface="Calibri"/>
              </a:rPr>
              <a:t>other</a:t>
            </a:r>
            <a:r>
              <a:rPr sz="1998" spc="-45" dirty="0">
                <a:solidFill>
                  <a:srgbClr val="58585A"/>
                </a:solidFill>
                <a:latin typeface="Calibri"/>
                <a:cs typeface="Calibri"/>
              </a:rPr>
              <a:t> </a:t>
            </a:r>
            <a:r>
              <a:rPr sz="1998" dirty="0">
                <a:solidFill>
                  <a:srgbClr val="58585A"/>
                </a:solidFill>
                <a:latin typeface="Calibri"/>
                <a:cs typeface="Calibri"/>
              </a:rPr>
              <a:t>estimation</a:t>
            </a:r>
            <a:r>
              <a:rPr sz="1998" spc="-45" dirty="0">
                <a:solidFill>
                  <a:srgbClr val="58585A"/>
                </a:solidFill>
                <a:latin typeface="Calibri"/>
                <a:cs typeface="Calibri"/>
              </a:rPr>
              <a:t> </a:t>
            </a:r>
            <a:r>
              <a:rPr sz="1998" spc="-10" dirty="0">
                <a:solidFill>
                  <a:srgbClr val="58585A"/>
                </a:solidFill>
                <a:latin typeface="Calibri"/>
                <a:cs typeface="Calibri"/>
              </a:rPr>
              <a:t>techniques</a:t>
            </a:r>
            <a:r>
              <a:rPr sz="1998" spc="-40" dirty="0">
                <a:solidFill>
                  <a:srgbClr val="58585A"/>
                </a:solidFill>
                <a:latin typeface="Calibri"/>
                <a:cs typeface="Calibri"/>
              </a:rPr>
              <a:t> </a:t>
            </a:r>
            <a:r>
              <a:rPr sz="1998" dirty="0">
                <a:solidFill>
                  <a:srgbClr val="58585A"/>
                </a:solidFill>
                <a:latin typeface="Calibri"/>
                <a:cs typeface="Calibri"/>
              </a:rPr>
              <a:t>is</a:t>
            </a:r>
            <a:r>
              <a:rPr sz="1998" spc="-40" dirty="0">
                <a:solidFill>
                  <a:srgbClr val="58585A"/>
                </a:solidFill>
                <a:latin typeface="Calibri"/>
                <a:cs typeface="Calibri"/>
              </a:rPr>
              <a:t> </a:t>
            </a:r>
            <a:r>
              <a:rPr sz="1998" spc="-10" dirty="0">
                <a:solidFill>
                  <a:srgbClr val="58585A"/>
                </a:solidFill>
                <a:latin typeface="Calibri"/>
                <a:cs typeface="Calibri"/>
              </a:rPr>
              <a:t>appropriate”</a:t>
            </a:r>
            <a:r>
              <a:rPr sz="1998" spc="-45" dirty="0">
                <a:solidFill>
                  <a:srgbClr val="58585A"/>
                </a:solidFill>
                <a:latin typeface="Calibri"/>
                <a:cs typeface="Calibri"/>
              </a:rPr>
              <a:t> </a:t>
            </a:r>
            <a:r>
              <a:rPr sz="1998" spc="-10" dirty="0">
                <a:solidFill>
                  <a:srgbClr val="58585A"/>
                </a:solidFill>
                <a:latin typeface="Calibri"/>
                <a:cs typeface="Calibri"/>
              </a:rPr>
              <a:t>(Wolfolds</a:t>
            </a:r>
            <a:r>
              <a:rPr sz="1998" spc="-40" dirty="0">
                <a:solidFill>
                  <a:srgbClr val="58585A"/>
                </a:solidFill>
                <a:latin typeface="Calibri"/>
                <a:cs typeface="Calibri"/>
              </a:rPr>
              <a:t> </a:t>
            </a:r>
            <a:r>
              <a:rPr sz="1998" dirty="0">
                <a:solidFill>
                  <a:srgbClr val="58585A"/>
                </a:solidFill>
                <a:latin typeface="Calibri"/>
                <a:cs typeface="Calibri"/>
              </a:rPr>
              <a:t>&amp;</a:t>
            </a:r>
            <a:r>
              <a:rPr sz="1998" spc="-45" dirty="0">
                <a:solidFill>
                  <a:srgbClr val="58585A"/>
                </a:solidFill>
                <a:latin typeface="Calibri"/>
                <a:cs typeface="Calibri"/>
              </a:rPr>
              <a:t> </a:t>
            </a:r>
            <a:r>
              <a:rPr sz="1998" dirty="0">
                <a:solidFill>
                  <a:srgbClr val="58585A"/>
                </a:solidFill>
                <a:latin typeface="Calibri"/>
                <a:cs typeface="Calibri"/>
              </a:rPr>
              <a:t>Siegel,</a:t>
            </a:r>
            <a:r>
              <a:rPr sz="1998" spc="-45" dirty="0">
                <a:solidFill>
                  <a:srgbClr val="58585A"/>
                </a:solidFill>
                <a:latin typeface="Calibri"/>
                <a:cs typeface="Calibri"/>
              </a:rPr>
              <a:t> </a:t>
            </a:r>
            <a:r>
              <a:rPr sz="1998" dirty="0">
                <a:solidFill>
                  <a:srgbClr val="58585A"/>
                </a:solidFill>
                <a:latin typeface="Calibri"/>
                <a:cs typeface="Calibri"/>
              </a:rPr>
              <a:t>2019,</a:t>
            </a:r>
            <a:r>
              <a:rPr sz="1998" spc="-45" dirty="0">
                <a:solidFill>
                  <a:srgbClr val="58585A"/>
                </a:solidFill>
                <a:latin typeface="Calibri"/>
                <a:cs typeface="Calibri"/>
              </a:rPr>
              <a:t> </a:t>
            </a:r>
            <a:r>
              <a:rPr sz="1998" dirty="0">
                <a:solidFill>
                  <a:srgbClr val="58585A"/>
                </a:solidFill>
                <a:latin typeface="Calibri"/>
                <a:cs typeface="Calibri"/>
              </a:rPr>
              <a:t>p.</a:t>
            </a:r>
            <a:r>
              <a:rPr sz="1998" spc="-50" dirty="0">
                <a:solidFill>
                  <a:srgbClr val="58585A"/>
                </a:solidFill>
                <a:latin typeface="Calibri"/>
                <a:cs typeface="Calibri"/>
              </a:rPr>
              <a:t> </a:t>
            </a:r>
            <a:r>
              <a:rPr sz="1998" spc="-20" dirty="0">
                <a:solidFill>
                  <a:srgbClr val="58585A"/>
                </a:solidFill>
                <a:latin typeface="Calibri"/>
                <a:cs typeface="Calibri"/>
              </a:rPr>
              <a:t>452)</a:t>
            </a:r>
            <a:endParaRPr sz="1998" dirty="0">
              <a:latin typeface="Calibri"/>
              <a:cs typeface="Calibri"/>
            </a:endParaRPr>
          </a:p>
          <a:p>
            <a:pPr marL="354610" indent="-341923">
              <a:spcBef>
                <a:spcPts val="1104"/>
              </a:spcBef>
              <a:buFont typeface="Arial"/>
              <a:buChar char="■"/>
              <a:tabLst>
                <a:tab pos="354610" algn="l"/>
              </a:tabLst>
            </a:pPr>
            <a:r>
              <a:rPr sz="1998" dirty="0">
                <a:solidFill>
                  <a:srgbClr val="58585A"/>
                </a:solidFill>
                <a:latin typeface="Calibri"/>
                <a:cs typeface="Calibri"/>
              </a:rPr>
              <a:t>The</a:t>
            </a:r>
            <a:r>
              <a:rPr sz="1998" spc="-50" dirty="0">
                <a:solidFill>
                  <a:srgbClr val="58585A"/>
                </a:solidFill>
                <a:latin typeface="Calibri"/>
                <a:cs typeface="Calibri"/>
              </a:rPr>
              <a:t> </a:t>
            </a:r>
            <a:r>
              <a:rPr sz="1998" dirty="0">
                <a:solidFill>
                  <a:srgbClr val="58585A"/>
                </a:solidFill>
                <a:latin typeface="Calibri"/>
                <a:cs typeface="Calibri"/>
              </a:rPr>
              <a:t>Heckman</a:t>
            </a:r>
            <a:r>
              <a:rPr sz="1998" spc="-55" dirty="0">
                <a:solidFill>
                  <a:srgbClr val="58585A"/>
                </a:solidFill>
                <a:latin typeface="Calibri"/>
                <a:cs typeface="Calibri"/>
              </a:rPr>
              <a:t> </a:t>
            </a:r>
            <a:r>
              <a:rPr sz="1998" spc="-20" dirty="0">
                <a:solidFill>
                  <a:srgbClr val="58585A"/>
                </a:solidFill>
                <a:latin typeface="Calibri"/>
                <a:cs typeface="Calibri"/>
              </a:rPr>
              <a:t>two-</a:t>
            </a:r>
            <a:r>
              <a:rPr sz="1998" dirty="0">
                <a:solidFill>
                  <a:srgbClr val="58585A"/>
                </a:solidFill>
                <a:latin typeface="Calibri"/>
                <a:cs typeface="Calibri"/>
              </a:rPr>
              <a:t>stage</a:t>
            </a:r>
            <a:r>
              <a:rPr sz="1998" spc="-45" dirty="0">
                <a:solidFill>
                  <a:srgbClr val="58585A"/>
                </a:solidFill>
                <a:latin typeface="Calibri"/>
                <a:cs typeface="Calibri"/>
              </a:rPr>
              <a:t> </a:t>
            </a:r>
            <a:r>
              <a:rPr sz="1998" dirty="0">
                <a:solidFill>
                  <a:srgbClr val="58585A"/>
                </a:solidFill>
                <a:latin typeface="Calibri"/>
                <a:cs typeface="Calibri"/>
              </a:rPr>
              <a:t>estimation</a:t>
            </a:r>
            <a:r>
              <a:rPr sz="1998" spc="-55" dirty="0">
                <a:solidFill>
                  <a:srgbClr val="58585A"/>
                </a:solidFill>
                <a:latin typeface="Calibri"/>
                <a:cs typeface="Calibri"/>
              </a:rPr>
              <a:t> </a:t>
            </a:r>
            <a:r>
              <a:rPr sz="1998" dirty="0">
                <a:solidFill>
                  <a:srgbClr val="58585A"/>
                </a:solidFill>
                <a:latin typeface="Calibri"/>
                <a:cs typeface="Calibri"/>
              </a:rPr>
              <a:t>is</a:t>
            </a:r>
            <a:r>
              <a:rPr sz="1998" spc="-45" dirty="0">
                <a:solidFill>
                  <a:srgbClr val="58585A"/>
                </a:solidFill>
                <a:latin typeface="Calibri"/>
                <a:cs typeface="Calibri"/>
              </a:rPr>
              <a:t> </a:t>
            </a:r>
            <a:r>
              <a:rPr sz="1998" dirty="0">
                <a:solidFill>
                  <a:srgbClr val="58585A"/>
                </a:solidFill>
                <a:latin typeface="Calibri"/>
                <a:cs typeface="Calibri"/>
              </a:rPr>
              <a:t>not</a:t>
            </a:r>
            <a:r>
              <a:rPr sz="1998" spc="-50" dirty="0">
                <a:solidFill>
                  <a:srgbClr val="58585A"/>
                </a:solidFill>
                <a:latin typeface="Calibri"/>
                <a:cs typeface="Calibri"/>
              </a:rPr>
              <a:t> </a:t>
            </a:r>
            <a:r>
              <a:rPr sz="1998" dirty="0">
                <a:solidFill>
                  <a:srgbClr val="58585A"/>
                </a:solidFill>
                <a:latin typeface="Calibri"/>
                <a:cs typeface="Calibri"/>
              </a:rPr>
              <a:t>suitable</a:t>
            </a:r>
            <a:r>
              <a:rPr sz="1998" spc="-50" dirty="0">
                <a:solidFill>
                  <a:srgbClr val="58585A"/>
                </a:solidFill>
                <a:latin typeface="Calibri"/>
                <a:cs typeface="Calibri"/>
              </a:rPr>
              <a:t> </a:t>
            </a:r>
            <a:r>
              <a:rPr sz="1998" dirty="0">
                <a:solidFill>
                  <a:srgbClr val="58585A"/>
                </a:solidFill>
                <a:latin typeface="Calibri"/>
                <a:cs typeface="Calibri"/>
              </a:rPr>
              <a:t>for</a:t>
            </a:r>
            <a:r>
              <a:rPr sz="1998" spc="-45" dirty="0">
                <a:solidFill>
                  <a:srgbClr val="58585A"/>
                </a:solidFill>
                <a:latin typeface="Calibri"/>
                <a:cs typeface="Calibri"/>
              </a:rPr>
              <a:t> </a:t>
            </a:r>
            <a:r>
              <a:rPr sz="1998" dirty="0">
                <a:solidFill>
                  <a:srgbClr val="58585A"/>
                </a:solidFill>
                <a:latin typeface="Calibri"/>
                <a:cs typeface="Calibri"/>
              </a:rPr>
              <a:t>count</a:t>
            </a:r>
            <a:r>
              <a:rPr sz="1998" spc="-50" dirty="0">
                <a:solidFill>
                  <a:srgbClr val="58585A"/>
                </a:solidFill>
                <a:latin typeface="Calibri"/>
                <a:cs typeface="Calibri"/>
              </a:rPr>
              <a:t> </a:t>
            </a:r>
            <a:r>
              <a:rPr sz="1998" dirty="0">
                <a:solidFill>
                  <a:srgbClr val="58585A"/>
                </a:solidFill>
                <a:latin typeface="Calibri"/>
                <a:cs typeface="Calibri"/>
              </a:rPr>
              <a:t>data</a:t>
            </a:r>
            <a:r>
              <a:rPr sz="1998" spc="-45" dirty="0">
                <a:solidFill>
                  <a:srgbClr val="58585A"/>
                </a:solidFill>
                <a:latin typeface="Calibri"/>
                <a:cs typeface="Calibri"/>
              </a:rPr>
              <a:t> </a:t>
            </a:r>
            <a:r>
              <a:rPr sz="1998" dirty="0">
                <a:solidFill>
                  <a:srgbClr val="58585A"/>
                </a:solidFill>
                <a:latin typeface="Calibri"/>
                <a:cs typeface="Calibri"/>
              </a:rPr>
              <a:t>as</a:t>
            </a:r>
            <a:r>
              <a:rPr sz="1998" spc="-50" dirty="0">
                <a:solidFill>
                  <a:srgbClr val="58585A"/>
                </a:solidFill>
                <a:latin typeface="Calibri"/>
                <a:cs typeface="Calibri"/>
              </a:rPr>
              <a:t> </a:t>
            </a:r>
            <a:r>
              <a:rPr sz="1998" dirty="0">
                <a:solidFill>
                  <a:srgbClr val="58585A"/>
                </a:solidFill>
                <a:latin typeface="Calibri"/>
                <a:cs typeface="Calibri"/>
              </a:rPr>
              <a:t>it</a:t>
            </a:r>
            <a:r>
              <a:rPr sz="1998" spc="-50" dirty="0">
                <a:solidFill>
                  <a:srgbClr val="58585A"/>
                </a:solidFill>
                <a:latin typeface="Calibri"/>
                <a:cs typeface="Calibri"/>
              </a:rPr>
              <a:t> </a:t>
            </a:r>
            <a:r>
              <a:rPr sz="1998" b="1" dirty="0">
                <a:solidFill>
                  <a:srgbClr val="016D89"/>
                </a:solidFill>
                <a:latin typeface="Calibri"/>
                <a:cs typeface="Calibri"/>
              </a:rPr>
              <a:t>requires</a:t>
            </a:r>
            <a:r>
              <a:rPr sz="1998" b="1" spc="-45" dirty="0">
                <a:solidFill>
                  <a:srgbClr val="016D89"/>
                </a:solidFill>
                <a:latin typeface="Calibri"/>
                <a:cs typeface="Calibri"/>
              </a:rPr>
              <a:t> </a:t>
            </a:r>
            <a:r>
              <a:rPr sz="1998" b="1" dirty="0">
                <a:solidFill>
                  <a:srgbClr val="016D89"/>
                </a:solidFill>
                <a:latin typeface="Calibri"/>
                <a:cs typeface="Calibri"/>
              </a:rPr>
              <a:t>a</a:t>
            </a:r>
            <a:r>
              <a:rPr sz="1998" b="1" spc="-55" dirty="0">
                <a:solidFill>
                  <a:srgbClr val="016D89"/>
                </a:solidFill>
                <a:latin typeface="Calibri"/>
                <a:cs typeface="Calibri"/>
              </a:rPr>
              <a:t> </a:t>
            </a:r>
            <a:r>
              <a:rPr sz="1998" b="1" dirty="0">
                <a:solidFill>
                  <a:srgbClr val="016D89"/>
                </a:solidFill>
                <a:latin typeface="Calibri"/>
                <a:cs typeface="Calibri"/>
              </a:rPr>
              <a:t>full</a:t>
            </a:r>
            <a:r>
              <a:rPr sz="1998" b="1" spc="-55" dirty="0">
                <a:solidFill>
                  <a:srgbClr val="016D89"/>
                </a:solidFill>
                <a:latin typeface="Calibri"/>
                <a:cs typeface="Calibri"/>
              </a:rPr>
              <a:t> </a:t>
            </a:r>
            <a:r>
              <a:rPr sz="1998" b="1" spc="-10" dirty="0">
                <a:solidFill>
                  <a:srgbClr val="016D89"/>
                </a:solidFill>
                <a:latin typeface="Calibri"/>
                <a:cs typeface="Calibri"/>
              </a:rPr>
              <a:t>parametric</a:t>
            </a:r>
            <a:r>
              <a:rPr sz="1998" b="1" spc="-55" dirty="0">
                <a:solidFill>
                  <a:srgbClr val="016D89"/>
                </a:solidFill>
                <a:latin typeface="Calibri"/>
                <a:cs typeface="Calibri"/>
              </a:rPr>
              <a:t> </a:t>
            </a:r>
            <a:r>
              <a:rPr sz="1998" b="1" spc="-10" dirty="0">
                <a:solidFill>
                  <a:srgbClr val="016D89"/>
                </a:solidFill>
                <a:latin typeface="Calibri"/>
                <a:cs typeface="Calibri"/>
              </a:rPr>
              <a:t>speciﬁcity</a:t>
            </a:r>
            <a:endParaRPr sz="1998" dirty="0">
              <a:latin typeface="Calibri"/>
              <a:cs typeface="Calibri"/>
            </a:endParaRPr>
          </a:p>
          <a:p>
            <a:pPr marL="355244" marR="1010543">
              <a:lnSpc>
                <a:spcPts val="2897"/>
              </a:lnSpc>
              <a:spcBef>
                <a:spcPts val="85"/>
              </a:spcBef>
            </a:pPr>
            <a:r>
              <a:rPr sz="1998" dirty="0">
                <a:solidFill>
                  <a:srgbClr val="58585A"/>
                </a:solidFill>
                <a:latin typeface="Calibri"/>
                <a:cs typeface="Calibri"/>
              </a:rPr>
              <a:t>→</a:t>
            </a:r>
            <a:r>
              <a:rPr sz="1998" spc="-60" dirty="0">
                <a:solidFill>
                  <a:srgbClr val="58585A"/>
                </a:solidFill>
                <a:latin typeface="Calibri"/>
                <a:cs typeface="Calibri"/>
              </a:rPr>
              <a:t> </a:t>
            </a:r>
            <a:r>
              <a:rPr sz="1998" dirty="0">
                <a:solidFill>
                  <a:srgbClr val="58585A"/>
                </a:solidFill>
                <a:latin typeface="Calibri"/>
                <a:cs typeface="Calibri"/>
              </a:rPr>
              <a:t>regression</a:t>
            </a:r>
            <a:r>
              <a:rPr sz="1998" spc="-55" dirty="0">
                <a:solidFill>
                  <a:srgbClr val="58585A"/>
                </a:solidFill>
                <a:latin typeface="Calibri"/>
                <a:cs typeface="Calibri"/>
              </a:rPr>
              <a:t> </a:t>
            </a:r>
            <a:r>
              <a:rPr sz="1998" dirty="0">
                <a:solidFill>
                  <a:srgbClr val="58585A"/>
                </a:solidFill>
                <a:latin typeface="Calibri"/>
                <a:cs typeface="Calibri"/>
              </a:rPr>
              <a:t>error</a:t>
            </a:r>
            <a:r>
              <a:rPr sz="1998" spc="-55" dirty="0">
                <a:solidFill>
                  <a:srgbClr val="58585A"/>
                </a:solidFill>
                <a:latin typeface="Calibri"/>
                <a:cs typeface="Calibri"/>
              </a:rPr>
              <a:t> </a:t>
            </a:r>
            <a:r>
              <a:rPr sz="1998" dirty="0">
                <a:solidFill>
                  <a:srgbClr val="58585A"/>
                </a:solidFill>
                <a:latin typeface="Calibri"/>
                <a:cs typeface="Calibri"/>
              </a:rPr>
              <a:t>speciﬁcation</a:t>
            </a:r>
            <a:r>
              <a:rPr sz="1998" spc="-60" dirty="0">
                <a:solidFill>
                  <a:srgbClr val="58585A"/>
                </a:solidFill>
                <a:latin typeface="Calibri"/>
                <a:cs typeface="Calibri"/>
              </a:rPr>
              <a:t> </a:t>
            </a:r>
            <a:r>
              <a:rPr sz="1998" dirty="0">
                <a:solidFill>
                  <a:srgbClr val="58585A"/>
                </a:solidFill>
                <a:latin typeface="Calibri"/>
                <a:cs typeface="Calibri"/>
              </a:rPr>
              <a:t>test</a:t>
            </a:r>
            <a:r>
              <a:rPr sz="1998" spc="-50" dirty="0">
                <a:solidFill>
                  <a:srgbClr val="58585A"/>
                </a:solidFill>
                <a:latin typeface="Calibri"/>
                <a:cs typeface="Calibri"/>
              </a:rPr>
              <a:t> </a:t>
            </a:r>
            <a:r>
              <a:rPr sz="1998" dirty="0">
                <a:solidFill>
                  <a:srgbClr val="58585A"/>
                </a:solidFill>
                <a:latin typeface="Calibri"/>
                <a:cs typeface="Calibri"/>
              </a:rPr>
              <a:t>(RESET)</a:t>
            </a:r>
            <a:r>
              <a:rPr sz="1998" spc="-55" dirty="0">
                <a:solidFill>
                  <a:srgbClr val="58585A"/>
                </a:solidFill>
                <a:latin typeface="Calibri"/>
                <a:cs typeface="Calibri"/>
              </a:rPr>
              <a:t> </a:t>
            </a:r>
            <a:r>
              <a:rPr sz="1998" dirty="0">
                <a:solidFill>
                  <a:srgbClr val="58585A"/>
                </a:solidFill>
                <a:latin typeface="Calibri"/>
                <a:cs typeface="Calibri"/>
              </a:rPr>
              <a:t>by</a:t>
            </a:r>
            <a:r>
              <a:rPr sz="1998" spc="-60" dirty="0">
                <a:solidFill>
                  <a:srgbClr val="58585A"/>
                </a:solidFill>
                <a:latin typeface="Calibri"/>
                <a:cs typeface="Calibri"/>
              </a:rPr>
              <a:t> </a:t>
            </a:r>
            <a:r>
              <a:rPr sz="1998" dirty="0">
                <a:solidFill>
                  <a:srgbClr val="58585A"/>
                </a:solidFill>
                <a:latin typeface="Calibri"/>
                <a:cs typeface="Calibri"/>
              </a:rPr>
              <a:t>Ramsey</a:t>
            </a:r>
            <a:r>
              <a:rPr sz="1998" spc="-65" dirty="0">
                <a:solidFill>
                  <a:srgbClr val="58585A"/>
                </a:solidFill>
                <a:latin typeface="Calibri"/>
                <a:cs typeface="Calibri"/>
              </a:rPr>
              <a:t> </a:t>
            </a:r>
            <a:r>
              <a:rPr sz="1998" dirty="0">
                <a:solidFill>
                  <a:srgbClr val="58585A"/>
                </a:solidFill>
                <a:latin typeface="Calibri"/>
                <a:cs typeface="Calibri"/>
              </a:rPr>
              <a:t>(1969)</a:t>
            </a:r>
            <a:r>
              <a:rPr sz="1998" spc="-50" dirty="0">
                <a:solidFill>
                  <a:srgbClr val="58585A"/>
                </a:solidFill>
                <a:latin typeface="Calibri"/>
                <a:cs typeface="Calibri"/>
              </a:rPr>
              <a:t> </a:t>
            </a:r>
            <a:r>
              <a:rPr sz="1998" dirty="0">
                <a:solidFill>
                  <a:srgbClr val="58585A"/>
                </a:solidFill>
                <a:latin typeface="Calibri"/>
                <a:cs typeface="Calibri"/>
              </a:rPr>
              <a:t>to</a:t>
            </a:r>
            <a:r>
              <a:rPr sz="1998" spc="-60" dirty="0">
                <a:solidFill>
                  <a:srgbClr val="58585A"/>
                </a:solidFill>
                <a:latin typeface="Calibri"/>
                <a:cs typeface="Calibri"/>
              </a:rPr>
              <a:t> </a:t>
            </a:r>
            <a:r>
              <a:rPr sz="1998" spc="-10" dirty="0">
                <a:solidFill>
                  <a:srgbClr val="58585A"/>
                </a:solidFill>
                <a:latin typeface="Calibri"/>
                <a:cs typeface="Calibri"/>
              </a:rPr>
              <a:t>indicate</a:t>
            </a:r>
            <a:r>
              <a:rPr sz="1998" spc="-55" dirty="0">
                <a:solidFill>
                  <a:srgbClr val="58585A"/>
                </a:solidFill>
                <a:latin typeface="Calibri"/>
                <a:cs typeface="Calibri"/>
              </a:rPr>
              <a:t> </a:t>
            </a:r>
            <a:r>
              <a:rPr sz="1998" dirty="0">
                <a:solidFill>
                  <a:srgbClr val="58585A"/>
                </a:solidFill>
                <a:latin typeface="Calibri"/>
                <a:cs typeface="Calibri"/>
              </a:rPr>
              <a:t>whether</a:t>
            </a:r>
            <a:r>
              <a:rPr sz="1998" spc="-55" dirty="0">
                <a:solidFill>
                  <a:srgbClr val="58585A"/>
                </a:solidFill>
                <a:latin typeface="Calibri"/>
                <a:cs typeface="Calibri"/>
              </a:rPr>
              <a:t> </a:t>
            </a:r>
            <a:r>
              <a:rPr sz="1998" dirty="0">
                <a:solidFill>
                  <a:srgbClr val="58585A"/>
                </a:solidFill>
                <a:latin typeface="Calibri"/>
                <a:cs typeface="Calibri"/>
              </a:rPr>
              <a:t>the</a:t>
            </a:r>
            <a:r>
              <a:rPr sz="1998" spc="-50" dirty="0">
                <a:solidFill>
                  <a:srgbClr val="58585A"/>
                </a:solidFill>
                <a:latin typeface="Calibri"/>
                <a:cs typeface="Calibri"/>
              </a:rPr>
              <a:t> </a:t>
            </a:r>
            <a:r>
              <a:rPr sz="1998" spc="-10" dirty="0">
                <a:solidFill>
                  <a:srgbClr val="58585A"/>
                </a:solidFill>
                <a:latin typeface="Calibri"/>
                <a:cs typeface="Calibri"/>
              </a:rPr>
              <a:t>normality </a:t>
            </a:r>
            <a:r>
              <a:rPr sz="1998" dirty="0">
                <a:solidFill>
                  <a:srgbClr val="58585A"/>
                </a:solidFill>
                <a:latin typeface="Calibri"/>
                <a:cs typeface="Calibri"/>
              </a:rPr>
              <a:t>assumption</a:t>
            </a:r>
            <a:r>
              <a:rPr sz="1998" spc="-50" dirty="0">
                <a:solidFill>
                  <a:srgbClr val="58585A"/>
                </a:solidFill>
                <a:latin typeface="Calibri"/>
                <a:cs typeface="Calibri"/>
              </a:rPr>
              <a:t> </a:t>
            </a:r>
            <a:r>
              <a:rPr sz="1998" dirty="0">
                <a:solidFill>
                  <a:srgbClr val="58585A"/>
                </a:solidFill>
                <a:latin typeface="Calibri"/>
                <a:cs typeface="Calibri"/>
              </a:rPr>
              <a:t>can</a:t>
            </a:r>
            <a:r>
              <a:rPr sz="1998" spc="-50" dirty="0">
                <a:solidFill>
                  <a:srgbClr val="58585A"/>
                </a:solidFill>
                <a:latin typeface="Calibri"/>
                <a:cs typeface="Calibri"/>
              </a:rPr>
              <a:t> </a:t>
            </a:r>
            <a:r>
              <a:rPr sz="1998" dirty="0">
                <a:solidFill>
                  <a:srgbClr val="58585A"/>
                </a:solidFill>
                <a:latin typeface="Calibri"/>
                <a:cs typeface="Calibri"/>
              </a:rPr>
              <a:t>be</a:t>
            </a:r>
            <a:r>
              <a:rPr sz="1998" spc="-45" dirty="0">
                <a:solidFill>
                  <a:srgbClr val="58585A"/>
                </a:solidFill>
                <a:latin typeface="Calibri"/>
                <a:cs typeface="Calibri"/>
              </a:rPr>
              <a:t> </a:t>
            </a:r>
            <a:r>
              <a:rPr sz="1998" dirty="0">
                <a:solidFill>
                  <a:srgbClr val="58585A"/>
                </a:solidFill>
                <a:latin typeface="Calibri"/>
                <a:cs typeface="Calibri"/>
              </a:rPr>
              <a:t>found</a:t>
            </a:r>
            <a:r>
              <a:rPr sz="1998" spc="-50" dirty="0">
                <a:solidFill>
                  <a:srgbClr val="58585A"/>
                </a:solidFill>
                <a:latin typeface="Calibri"/>
                <a:cs typeface="Calibri"/>
              </a:rPr>
              <a:t> </a:t>
            </a:r>
            <a:r>
              <a:rPr sz="1998" dirty="0">
                <a:solidFill>
                  <a:srgbClr val="58585A"/>
                </a:solidFill>
                <a:latin typeface="Calibri"/>
                <a:cs typeface="Calibri"/>
              </a:rPr>
              <a:t>in</a:t>
            </a:r>
            <a:r>
              <a:rPr sz="1998" spc="-50" dirty="0">
                <a:solidFill>
                  <a:srgbClr val="58585A"/>
                </a:solidFill>
                <a:latin typeface="Calibri"/>
                <a:cs typeface="Calibri"/>
              </a:rPr>
              <a:t> </a:t>
            </a:r>
            <a:r>
              <a:rPr sz="1998" dirty="0">
                <a:solidFill>
                  <a:srgbClr val="58585A"/>
                </a:solidFill>
                <a:latin typeface="Calibri"/>
                <a:cs typeface="Calibri"/>
              </a:rPr>
              <a:t>the</a:t>
            </a:r>
            <a:r>
              <a:rPr sz="1998" spc="-45" dirty="0">
                <a:solidFill>
                  <a:srgbClr val="58585A"/>
                </a:solidFill>
                <a:latin typeface="Calibri"/>
                <a:cs typeface="Calibri"/>
              </a:rPr>
              <a:t> </a:t>
            </a:r>
            <a:r>
              <a:rPr sz="1998" dirty="0">
                <a:solidFill>
                  <a:srgbClr val="58585A"/>
                </a:solidFill>
                <a:latin typeface="Calibri"/>
                <a:cs typeface="Calibri"/>
              </a:rPr>
              <a:t>error</a:t>
            </a:r>
            <a:r>
              <a:rPr sz="1998" spc="-45" dirty="0">
                <a:solidFill>
                  <a:srgbClr val="58585A"/>
                </a:solidFill>
                <a:latin typeface="Calibri"/>
                <a:cs typeface="Calibri"/>
              </a:rPr>
              <a:t> </a:t>
            </a:r>
            <a:r>
              <a:rPr sz="1998" spc="-10" dirty="0">
                <a:solidFill>
                  <a:srgbClr val="58585A"/>
                </a:solidFill>
                <a:latin typeface="Calibri"/>
                <a:cs typeface="Calibri"/>
              </a:rPr>
              <a:t>terms</a:t>
            </a:r>
            <a:endParaRPr sz="1998" dirty="0">
              <a:latin typeface="Calibri"/>
              <a:cs typeface="Calibri"/>
            </a:endParaRPr>
          </a:p>
        </p:txBody>
      </p:sp>
      <p:pic>
        <p:nvPicPr>
          <p:cNvPr id="5" name="Picture 4" descr="A red and black logo&#10;&#10;AI-generated content may be incorrect.">
            <a:extLst>
              <a:ext uri="{FF2B5EF4-FFF2-40B4-BE49-F238E27FC236}">
                <a16:creationId xmlns:a16="http://schemas.microsoft.com/office/drawing/2014/main" id="{F65F2128-7E52-1E0F-0DF0-1E6F51A61499}"/>
              </a:ext>
            </a:extLst>
          </p:cNvPr>
          <p:cNvPicPr>
            <a:picLocks noChangeAspect="1"/>
          </p:cNvPicPr>
          <p:nvPr/>
        </p:nvPicPr>
        <p:blipFill>
          <a:blip r:embed="rId2"/>
          <a:stretch>
            <a:fillRect/>
          </a:stretch>
        </p:blipFill>
        <p:spPr>
          <a:xfrm>
            <a:off x="9472628" y="5845387"/>
            <a:ext cx="2405193" cy="800397"/>
          </a:xfrm>
          <a:prstGeom prst="rect">
            <a:avLst/>
          </a:prstGeo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06940C-AB12-C2E5-6515-AF84CAB128B2}"/>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E7439B91-6B4B-9268-05A1-773BB823A5EE}"/>
              </a:ext>
            </a:extLst>
          </p:cNvPr>
          <p:cNvSpPr/>
          <p:nvPr/>
        </p:nvSpPr>
        <p:spPr>
          <a:xfrm>
            <a:off x="0" y="1098083"/>
            <a:ext cx="12191366" cy="17127"/>
          </a:xfrm>
          <a:custGeom>
            <a:avLst/>
            <a:gdLst/>
            <a:ahLst/>
            <a:cxnLst/>
            <a:rect l="l" t="t" r="r" b="b"/>
            <a:pathLst>
              <a:path w="12204065" h="17144">
                <a:moveTo>
                  <a:pt x="12204000" y="0"/>
                </a:moveTo>
                <a:lnTo>
                  <a:pt x="0" y="0"/>
                </a:lnTo>
                <a:lnTo>
                  <a:pt x="0" y="16918"/>
                </a:lnTo>
                <a:lnTo>
                  <a:pt x="12204000" y="16918"/>
                </a:lnTo>
                <a:lnTo>
                  <a:pt x="12204000" y="0"/>
                </a:lnTo>
                <a:close/>
              </a:path>
            </a:pathLst>
          </a:custGeom>
          <a:solidFill>
            <a:srgbClr val="006E89"/>
          </a:solidFill>
        </p:spPr>
        <p:txBody>
          <a:bodyPr wrap="square" lIns="0" tIns="0" rIns="0" bIns="0" rtlCol="0"/>
          <a:lstStyle/>
          <a:p>
            <a:endParaRPr sz="1798" dirty="0"/>
          </a:p>
        </p:txBody>
      </p:sp>
      <p:sp>
        <p:nvSpPr>
          <p:cNvPr id="4" name="object 4">
            <a:extLst>
              <a:ext uri="{FF2B5EF4-FFF2-40B4-BE49-F238E27FC236}">
                <a16:creationId xmlns:a16="http://schemas.microsoft.com/office/drawing/2014/main" id="{626EA7C7-55C2-BBA0-E4C5-0DC8CD0A2BF7}"/>
              </a:ext>
            </a:extLst>
          </p:cNvPr>
          <p:cNvSpPr txBox="1">
            <a:spLocks noGrp="1"/>
          </p:cNvSpPr>
          <p:nvPr>
            <p:ph type="title"/>
          </p:nvPr>
        </p:nvSpPr>
        <p:spPr>
          <a:xfrm>
            <a:off x="540826" y="359557"/>
            <a:ext cx="10812219" cy="566809"/>
          </a:xfrm>
          <a:prstGeom prst="rect">
            <a:avLst/>
          </a:prstGeom>
        </p:spPr>
        <p:txBody>
          <a:bodyPr vert="horz" wrap="square" lIns="0" tIns="12687" rIns="0" bIns="0" rtlCol="0" anchor="t">
            <a:spAutoFit/>
          </a:bodyPr>
          <a:lstStyle/>
          <a:p>
            <a:pPr marL="12687">
              <a:spcBef>
                <a:spcPts val="100"/>
              </a:spcBef>
            </a:pPr>
            <a:r>
              <a:rPr lang="en-US" dirty="0"/>
              <a:t>Let’s Practice</a:t>
            </a:r>
            <a:endParaRPr spc="-10" dirty="0"/>
          </a:p>
        </p:txBody>
      </p:sp>
      <p:sp>
        <p:nvSpPr>
          <p:cNvPr id="6" name="object 6">
            <a:extLst>
              <a:ext uri="{FF2B5EF4-FFF2-40B4-BE49-F238E27FC236}">
                <a16:creationId xmlns:a16="http://schemas.microsoft.com/office/drawing/2014/main" id="{92B29657-5828-0653-61A1-155028A49993}"/>
              </a:ext>
            </a:extLst>
          </p:cNvPr>
          <p:cNvSpPr txBox="1"/>
          <p:nvPr/>
        </p:nvSpPr>
        <p:spPr>
          <a:xfrm>
            <a:off x="346938" y="1201707"/>
            <a:ext cx="11378143" cy="4561685"/>
          </a:xfrm>
          <a:prstGeom prst="rect">
            <a:avLst/>
          </a:prstGeom>
        </p:spPr>
        <p:txBody>
          <a:bodyPr vert="horz" wrap="square" lIns="0" tIns="12687" rIns="0" bIns="0" rtlCol="0">
            <a:spAutoFit/>
          </a:bodyPr>
          <a:lstStyle/>
          <a:p>
            <a:pPr marL="355244" marR="244865" indent="-342557">
              <a:lnSpc>
                <a:spcPct val="117000"/>
              </a:lnSpc>
              <a:spcBef>
                <a:spcPts val="100"/>
              </a:spcBef>
              <a:buFont typeface="Arial"/>
              <a:buChar char="■"/>
              <a:tabLst>
                <a:tab pos="355244" algn="l"/>
              </a:tabLst>
            </a:pPr>
            <a:r>
              <a:rPr lang="en-US" sz="1998" dirty="0">
                <a:solidFill>
                  <a:srgbClr val="58585A"/>
                </a:solidFill>
                <a:latin typeface="Calibri"/>
                <a:cs typeface="Calibri"/>
              </a:rPr>
              <a:t>Let’s do one the simulated dataset </a:t>
            </a:r>
            <a:r>
              <a:rPr lang="en-US" sz="1998" dirty="0">
                <a:solidFill>
                  <a:srgbClr val="58585A"/>
                </a:solidFill>
                <a:latin typeface="Calibri"/>
                <a:cs typeface="Calibri"/>
                <a:sym typeface="Wingdings" panose="05000000000000000000" pitchFamily="2" charset="2"/>
              </a:rPr>
              <a:t> let’s consider higher rates of missing</a:t>
            </a:r>
          </a:p>
          <a:p>
            <a:pPr marL="355244" marR="244865" indent="-342557">
              <a:lnSpc>
                <a:spcPct val="117000"/>
              </a:lnSpc>
              <a:spcBef>
                <a:spcPts val="100"/>
              </a:spcBef>
              <a:buFont typeface="Arial"/>
              <a:buChar char="■"/>
              <a:tabLst>
                <a:tab pos="355244" algn="l"/>
              </a:tabLst>
            </a:pPr>
            <a:r>
              <a:rPr lang="en-US" sz="1998" dirty="0">
                <a:solidFill>
                  <a:srgbClr val="58585A"/>
                </a:solidFill>
                <a:latin typeface="Calibri"/>
                <a:cs typeface="Calibri"/>
                <a:sym typeface="Wingdings" panose="05000000000000000000" pitchFamily="2" charset="2"/>
              </a:rPr>
              <a:t>Step 1 – Import the Data</a:t>
            </a:r>
          </a:p>
          <a:p>
            <a:pPr marL="355244" marR="244865" indent="-342557">
              <a:lnSpc>
                <a:spcPct val="117000"/>
              </a:lnSpc>
              <a:spcBef>
                <a:spcPts val="100"/>
              </a:spcBef>
              <a:buFont typeface="Arial"/>
              <a:buChar char="■"/>
              <a:tabLst>
                <a:tab pos="355244" algn="l"/>
              </a:tabLst>
            </a:pPr>
            <a:r>
              <a:rPr lang="en-US" sz="1998" dirty="0">
                <a:solidFill>
                  <a:srgbClr val="58585A"/>
                </a:solidFill>
                <a:latin typeface="Calibri"/>
                <a:cs typeface="Calibri"/>
                <a:sym typeface="Wingdings" panose="05000000000000000000" pitchFamily="2" charset="2"/>
              </a:rPr>
              <a:t>Use: samp100.60; samp250.60; samp500.60</a:t>
            </a:r>
          </a:p>
          <a:p>
            <a:pPr marL="355244" marR="244865" indent="-342557">
              <a:lnSpc>
                <a:spcPct val="117000"/>
              </a:lnSpc>
              <a:spcBef>
                <a:spcPts val="100"/>
              </a:spcBef>
              <a:buFont typeface="Arial"/>
              <a:buChar char="■"/>
              <a:tabLst>
                <a:tab pos="355244" algn="l"/>
              </a:tabLst>
            </a:pPr>
            <a:r>
              <a:rPr lang="en-US" sz="1998" dirty="0">
                <a:solidFill>
                  <a:srgbClr val="58585A"/>
                </a:solidFill>
                <a:latin typeface="Calibri"/>
                <a:cs typeface="Calibri"/>
                <a:sym typeface="Wingdings" panose="05000000000000000000" pitchFamily="2" charset="2"/>
              </a:rPr>
              <a:t>library(</a:t>
            </a:r>
            <a:r>
              <a:rPr lang="en-US" sz="1998" dirty="0" err="1">
                <a:solidFill>
                  <a:srgbClr val="58585A"/>
                </a:solidFill>
                <a:latin typeface="Calibri"/>
                <a:cs typeface="Calibri"/>
                <a:sym typeface="Wingdings" panose="05000000000000000000" pitchFamily="2" charset="2"/>
              </a:rPr>
              <a:t>readxl</a:t>
            </a:r>
            <a:r>
              <a:rPr lang="en-US" sz="1998" dirty="0">
                <a:solidFill>
                  <a:srgbClr val="58585A"/>
                </a:solidFill>
                <a:latin typeface="Calibri"/>
                <a:cs typeface="Calibri"/>
                <a:sym typeface="Wingdings" panose="05000000000000000000" pitchFamily="2" charset="2"/>
              </a:rPr>
              <a:t>)</a:t>
            </a:r>
          </a:p>
          <a:p>
            <a:pPr marL="355244" marR="244865" indent="-342557">
              <a:lnSpc>
                <a:spcPct val="117000"/>
              </a:lnSpc>
              <a:spcBef>
                <a:spcPts val="100"/>
              </a:spcBef>
              <a:buFont typeface="Arial"/>
              <a:buChar char="■"/>
              <a:tabLst>
                <a:tab pos="355244" algn="l"/>
              </a:tabLst>
            </a:pPr>
            <a:r>
              <a:rPr lang="en-US" sz="1998" dirty="0" err="1">
                <a:solidFill>
                  <a:srgbClr val="58585A"/>
                </a:solidFill>
                <a:latin typeface="Calibri"/>
                <a:cs typeface="Calibri"/>
                <a:sym typeface="Wingdings" panose="05000000000000000000" pitchFamily="2" charset="2"/>
              </a:rPr>
              <a:t>dataname</a:t>
            </a:r>
            <a:r>
              <a:rPr lang="en-US" sz="1998" dirty="0">
                <a:solidFill>
                  <a:srgbClr val="58585A"/>
                </a:solidFill>
                <a:latin typeface="Calibri"/>
                <a:cs typeface="Calibri"/>
                <a:sym typeface="Wingdings" panose="05000000000000000000" pitchFamily="2" charset="2"/>
              </a:rPr>
              <a:t>=</a:t>
            </a:r>
            <a:r>
              <a:rPr lang="en-US" sz="1998" dirty="0" err="1">
                <a:solidFill>
                  <a:srgbClr val="58585A"/>
                </a:solidFill>
                <a:latin typeface="Calibri"/>
                <a:cs typeface="Calibri"/>
                <a:sym typeface="Wingdings" panose="05000000000000000000" pitchFamily="2" charset="2"/>
              </a:rPr>
              <a:t>read_excel</a:t>
            </a:r>
            <a:r>
              <a:rPr lang="en-US" sz="1998" dirty="0">
                <a:solidFill>
                  <a:srgbClr val="58585A"/>
                </a:solidFill>
                <a:latin typeface="Calibri"/>
                <a:cs typeface="Calibri"/>
                <a:sym typeface="Wingdings" panose="05000000000000000000" pitchFamily="2" charset="2"/>
              </a:rPr>
              <a:t>(‘C:/Director/samp.100.60.xlsx', sheet=“sheet1")</a:t>
            </a:r>
          </a:p>
          <a:p>
            <a:pPr marL="355244" marR="244865" indent="-342557">
              <a:lnSpc>
                <a:spcPct val="117000"/>
              </a:lnSpc>
              <a:spcBef>
                <a:spcPts val="100"/>
              </a:spcBef>
              <a:buFont typeface="Arial"/>
              <a:buChar char="■"/>
              <a:tabLst>
                <a:tab pos="355244" algn="l"/>
              </a:tabLst>
            </a:pPr>
            <a:r>
              <a:rPr lang="en-US" sz="1998" dirty="0">
                <a:solidFill>
                  <a:srgbClr val="58585A"/>
                </a:solidFill>
                <a:latin typeface="Calibri"/>
                <a:cs typeface="Calibri"/>
                <a:sym typeface="Wingdings" panose="05000000000000000000" pitchFamily="2" charset="2"/>
              </a:rPr>
              <a:t>Step 2 – Use the sample selection package</a:t>
            </a:r>
          </a:p>
          <a:p>
            <a:pPr marL="355244" marR="244865" indent="-342557">
              <a:lnSpc>
                <a:spcPct val="117000"/>
              </a:lnSpc>
              <a:spcBef>
                <a:spcPts val="100"/>
              </a:spcBef>
              <a:buFont typeface="Arial"/>
              <a:buChar char="■"/>
              <a:tabLst>
                <a:tab pos="355244" algn="l"/>
              </a:tabLst>
            </a:pPr>
            <a:r>
              <a:rPr lang="en-US" sz="1998" dirty="0">
                <a:solidFill>
                  <a:srgbClr val="58585A"/>
                </a:solidFill>
                <a:latin typeface="Calibri"/>
                <a:cs typeface="Calibri"/>
                <a:sym typeface="Wingdings" panose="05000000000000000000" pitchFamily="2" charset="2"/>
              </a:rPr>
              <a:t>Indicator, educ, age, BMI</a:t>
            </a:r>
          </a:p>
          <a:p>
            <a:pPr marL="355244" marR="244865" indent="-342557">
              <a:lnSpc>
                <a:spcPct val="117000"/>
              </a:lnSpc>
              <a:spcBef>
                <a:spcPts val="100"/>
              </a:spcBef>
              <a:buFont typeface="Arial"/>
              <a:buChar char="■"/>
              <a:tabLst>
                <a:tab pos="355244" algn="l"/>
              </a:tabLst>
            </a:pPr>
            <a:endParaRPr lang="en-US" sz="1998" dirty="0">
              <a:solidFill>
                <a:srgbClr val="58585A"/>
              </a:solidFill>
              <a:latin typeface="Calibri"/>
              <a:cs typeface="Calibri"/>
              <a:sym typeface="Wingdings" panose="05000000000000000000" pitchFamily="2" charset="2"/>
            </a:endParaRPr>
          </a:p>
          <a:p>
            <a:pPr marL="0" indent="0">
              <a:buNone/>
            </a:pPr>
            <a:r>
              <a:rPr lang="en-US" sz="2000" dirty="0"/>
              <a:t>library(</a:t>
            </a:r>
            <a:r>
              <a:rPr lang="en-US" sz="2000" dirty="0" err="1"/>
              <a:t>sampleSelection</a:t>
            </a:r>
            <a:r>
              <a:rPr lang="en-US" sz="2000" dirty="0"/>
              <a:t>)</a:t>
            </a:r>
          </a:p>
          <a:p>
            <a:pPr marL="0" indent="0">
              <a:buNone/>
            </a:pPr>
            <a:r>
              <a:rPr lang="en-US" sz="2000" dirty="0"/>
              <a:t>selection_samp250 = selection(indicator ~ educ + age , BMI ~ educ + age, method = '2step', data=samp250)</a:t>
            </a:r>
          </a:p>
          <a:p>
            <a:pPr marL="0" indent="0">
              <a:buNone/>
            </a:pPr>
            <a:r>
              <a:rPr lang="en-US" sz="2000" dirty="0"/>
              <a:t>summary(selection_samp250)</a:t>
            </a:r>
          </a:p>
          <a:p>
            <a:pPr marL="355244" marR="244865" indent="-342557">
              <a:lnSpc>
                <a:spcPct val="117000"/>
              </a:lnSpc>
              <a:spcBef>
                <a:spcPts val="100"/>
              </a:spcBef>
              <a:buFont typeface="Arial"/>
              <a:buChar char="■"/>
              <a:tabLst>
                <a:tab pos="355244" algn="l"/>
              </a:tabLst>
            </a:pPr>
            <a:endParaRPr lang="en-US" sz="1998" dirty="0">
              <a:solidFill>
                <a:srgbClr val="58585A"/>
              </a:solidFill>
              <a:latin typeface="Calibri"/>
              <a:cs typeface="Calibri"/>
              <a:sym typeface="Wingdings" panose="05000000000000000000" pitchFamily="2" charset="2"/>
            </a:endParaRPr>
          </a:p>
        </p:txBody>
      </p:sp>
      <p:pic>
        <p:nvPicPr>
          <p:cNvPr id="5" name="Picture 4" descr="A red and black logo&#10;&#10;AI-generated content may be incorrect.">
            <a:extLst>
              <a:ext uri="{FF2B5EF4-FFF2-40B4-BE49-F238E27FC236}">
                <a16:creationId xmlns:a16="http://schemas.microsoft.com/office/drawing/2014/main" id="{9A175AEA-3B5C-B780-0A8F-BFF5DB507546}"/>
              </a:ext>
            </a:extLst>
          </p:cNvPr>
          <p:cNvPicPr>
            <a:picLocks noChangeAspect="1"/>
          </p:cNvPicPr>
          <p:nvPr/>
        </p:nvPicPr>
        <p:blipFill>
          <a:blip r:embed="rId2"/>
          <a:stretch>
            <a:fillRect/>
          </a:stretch>
        </p:blipFill>
        <p:spPr>
          <a:xfrm>
            <a:off x="9472628" y="5845387"/>
            <a:ext cx="2405193" cy="800397"/>
          </a:xfrm>
          <a:prstGeom prst="rect">
            <a:avLst/>
          </a:prstGeom>
        </p:spPr>
      </p:pic>
    </p:spTree>
    <p:extLst>
      <p:ext uri="{BB962C8B-B14F-4D97-AF65-F5344CB8AC3E}">
        <p14:creationId xmlns:p14="http://schemas.microsoft.com/office/powerpoint/2010/main" val="430454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E4443E-47E5-91E7-CFF3-19ACF2147937}"/>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A76610A3-1B6D-E95A-607A-CF8E0A88EFD5}"/>
              </a:ext>
            </a:extLst>
          </p:cNvPr>
          <p:cNvSpPr/>
          <p:nvPr/>
        </p:nvSpPr>
        <p:spPr>
          <a:xfrm>
            <a:off x="0" y="1098083"/>
            <a:ext cx="12191366" cy="17127"/>
          </a:xfrm>
          <a:custGeom>
            <a:avLst/>
            <a:gdLst/>
            <a:ahLst/>
            <a:cxnLst/>
            <a:rect l="l" t="t" r="r" b="b"/>
            <a:pathLst>
              <a:path w="12204065" h="17144">
                <a:moveTo>
                  <a:pt x="12204000" y="0"/>
                </a:moveTo>
                <a:lnTo>
                  <a:pt x="0" y="0"/>
                </a:lnTo>
                <a:lnTo>
                  <a:pt x="0" y="16918"/>
                </a:lnTo>
                <a:lnTo>
                  <a:pt x="12204000" y="16918"/>
                </a:lnTo>
                <a:lnTo>
                  <a:pt x="12204000" y="0"/>
                </a:lnTo>
                <a:close/>
              </a:path>
            </a:pathLst>
          </a:custGeom>
          <a:solidFill>
            <a:srgbClr val="006E89"/>
          </a:solidFill>
        </p:spPr>
        <p:txBody>
          <a:bodyPr wrap="square" lIns="0" tIns="0" rIns="0" bIns="0" rtlCol="0"/>
          <a:lstStyle/>
          <a:p>
            <a:endParaRPr sz="1798" dirty="0"/>
          </a:p>
        </p:txBody>
      </p:sp>
      <p:sp>
        <p:nvSpPr>
          <p:cNvPr id="4" name="object 4">
            <a:extLst>
              <a:ext uri="{FF2B5EF4-FFF2-40B4-BE49-F238E27FC236}">
                <a16:creationId xmlns:a16="http://schemas.microsoft.com/office/drawing/2014/main" id="{03E4F4B5-CC8E-933E-4E9C-769966364403}"/>
              </a:ext>
            </a:extLst>
          </p:cNvPr>
          <p:cNvSpPr txBox="1">
            <a:spLocks noGrp="1"/>
          </p:cNvSpPr>
          <p:nvPr>
            <p:ph type="title"/>
          </p:nvPr>
        </p:nvSpPr>
        <p:spPr>
          <a:xfrm>
            <a:off x="540826" y="359557"/>
            <a:ext cx="10812219" cy="566809"/>
          </a:xfrm>
          <a:prstGeom prst="rect">
            <a:avLst/>
          </a:prstGeom>
        </p:spPr>
        <p:txBody>
          <a:bodyPr vert="horz" wrap="square" lIns="0" tIns="12687" rIns="0" bIns="0" rtlCol="0" anchor="t">
            <a:spAutoFit/>
          </a:bodyPr>
          <a:lstStyle/>
          <a:p>
            <a:pPr marL="12687">
              <a:spcBef>
                <a:spcPts val="100"/>
              </a:spcBef>
            </a:pPr>
            <a:r>
              <a:rPr lang="en-US" dirty="0"/>
              <a:t>Let’s Practice</a:t>
            </a:r>
            <a:endParaRPr spc="-10" dirty="0"/>
          </a:p>
        </p:txBody>
      </p:sp>
      <p:sp>
        <p:nvSpPr>
          <p:cNvPr id="6" name="object 6">
            <a:extLst>
              <a:ext uri="{FF2B5EF4-FFF2-40B4-BE49-F238E27FC236}">
                <a16:creationId xmlns:a16="http://schemas.microsoft.com/office/drawing/2014/main" id="{9E14C010-AB23-F1AD-58C4-31D1E1EEEF32}"/>
              </a:ext>
            </a:extLst>
          </p:cNvPr>
          <p:cNvSpPr txBox="1"/>
          <p:nvPr/>
        </p:nvSpPr>
        <p:spPr>
          <a:xfrm>
            <a:off x="346938" y="1201707"/>
            <a:ext cx="11378143" cy="2945217"/>
          </a:xfrm>
          <a:prstGeom prst="rect">
            <a:avLst/>
          </a:prstGeom>
        </p:spPr>
        <p:txBody>
          <a:bodyPr vert="horz" wrap="square" lIns="0" tIns="12687" rIns="0" bIns="0" rtlCol="0">
            <a:spAutoFit/>
          </a:bodyPr>
          <a:lstStyle/>
          <a:p>
            <a:pPr marL="12687" marR="244865">
              <a:lnSpc>
                <a:spcPct val="117000"/>
              </a:lnSpc>
              <a:spcBef>
                <a:spcPts val="100"/>
              </a:spcBef>
              <a:tabLst>
                <a:tab pos="355244" algn="l"/>
              </a:tabLst>
            </a:pPr>
            <a:r>
              <a:rPr lang="en-US" sz="1998" dirty="0">
                <a:solidFill>
                  <a:srgbClr val="58585A"/>
                </a:solidFill>
                <a:latin typeface="Calibri"/>
                <a:cs typeface="Calibri"/>
                <a:sym typeface="Wingdings" panose="05000000000000000000" pitchFamily="2" charset="2"/>
              </a:rPr>
              <a:t>Let’s consider some real-world data – NHANES</a:t>
            </a:r>
          </a:p>
          <a:p>
            <a:pPr marL="355244" marR="244865" indent="-342557">
              <a:lnSpc>
                <a:spcPct val="117000"/>
              </a:lnSpc>
              <a:spcBef>
                <a:spcPts val="100"/>
              </a:spcBef>
              <a:buFont typeface="Arial"/>
              <a:buChar char="■"/>
              <a:tabLst>
                <a:tab pos="355244" algn="l"/>
              </a:tabLst>
            </a:pPr>
            <a:r>
              <a:rPr lang="en-US" sz="1998" dirty="0">
                <a:latin typeface="Calibri"/>
                <a:cs typeface="Calibri"/>
              </a:rPr>
              <a:t>library(sas7bdat)   # install if you don’t have it</a:t>
            </a:r>
          </a:p>
          <a:p>
            <a:pPr marL="355244" marR="244865" indent="-342557">
              <a:lnSpc>
                <a:spcPct val="117000"/>
              </a:lnSpc>
              <a:spcBef>
                <a:spcPts val="100"/>
              </a:spcBef>
              <a:buFont typeface="Arial"/>
              <a:buChar char="■"/>
              <a:tabLst>
                <a:tab pos="355244" algn="l"/>
              </a:tabLst>
            </a:pPr>
            <a:r>
              <a:rPr lang="en-US" sz="1998" dirty="0">
                <a:latin typeface="Calibri"/>
                <a:cs typeface="Calibri"/>
              </a:rPr>
              <a:t>Read in the SAS </a:t>
            </a:r>
            <a:r>
              <a:rPr lang="en-US" sz="1998" dirty="0" err="1">
                <a:latin typeface="Calibri"/>
                <a:cs typeface="Calibri"/>
              </a:rPr>
              <a:t>dataNHdata</a:t>
            </a:r>
            <a:r>
              <a:rPr lang="en-US" sz="1998" dirty="0">
                <a:latin typeface="Calibri"/>
                <a:cs typeface="Calibri"/>
              </a:rPr>
              <a:t> &lt;- read.sas7bdat("C:/Users/Michael/Desktop/Final Code &amp; Paper/NHANES/merged3.sas7bdat")</a:t>
            </a:r>
          </a:p>
          <a:p>
            <a:pPr marL="355244" marR="244865" indent="-342557">
              <a:lnSpc>
                <a:spcPct val="117000"/>
              </a:lnSpc>
              <a:spcBef>
                <a:spcPts val="100"/>
              </a:spcBef>
              <a:buFont typeface="Arial"/>
              <a:buChar char="■"/>
              <a:tabLst>
                <a:tab pos="355244" algn="l"/>
              </a:tabLst>
            </a:pPr>
            <a:r>
              <a:rPr lang="en-US" sz="1998" dirty="0">
                <a:latin typeface="Calibri"/>
                <a:cs typeface="Calibri"/>
              </a:rPr>
              <a:t>*change to your directory</a:t>
            </a:r>
          </a:p>
          <a:p>
            <a:pPr marL="355244" marR="244865" indent="-342557">
              <a:lnSpc>
                <a:spcPct val="117000"/>
              </a:lnSpc>
              <a:spcBef>
                <a:spcPts val="100"/>
              </a:spcBef>
              <a:buFont typeface="Arial"/>
              <a:buChar char="■"/>
              <a:tabLst>
                <a:tab pos="355244" algn="l"/>
              </a:tabLst>
            </a:pPr>
            <a:r>
              <a:rPr lang="en-US" sz="1998" dirty="0" err="1">
                <a:latin typeface="Calibri"/>
                <a:cs typeface="Calibri"/>
              </a:rPr>
              <a:t>avgdrinks</a:t>
            </a:r>
            <a:r>
              <a:rPr lang="en-US" sz="1998" dirty="0">
                <a:latin typeface="Calibri"/>
                <a:cs typeface="Calibri"/>
              </a:rPr>
              <a:t> ~ age + gender + race + </a:t>
            </a:r>
            <a:r>
              <a:rPr lang="en-US" sz="1998" dirty="0" err="1">
                <a:latin typeface="Calibri"/>
                <a:cs typeface="Calibri"/>
              </a:rPr>
              <a:t>currentwt</a:t>
            </a:r>
            <a:r>
              <a:rPr lang="en-US" sz="1998" dirty="0">
                <a:latin typeface="Calibri"/>
                <a:cs typeface="Calibri"/>
              </a:rPr>
              <a:t> [ we suspect people might not report high levels of drinking]</a:t>
            </a:r>
          </a:p>
          <a:p>
            <a:pPr marL="355244" marR="244865" indent="-342557">
              <a:lnSpc>
                <a:spcPct val="117000"/>
              </a:lnSpc>
              <a:spcBef>
                <a:spcPts val="100"/>
              </a:spcBef>
              <a:buFont typeface="Arial"/>
              <a:buChar char="■"/>
              <a:tabLst>
                <a:tab pos="355244" algn="l"/>
              </a:tabLst>
            </a:pPr>
            <a:r>
              <a:rPr lang="en-US" sz="1998" dirty="0">
                <a:latin typeface="Calibri"/>
                <a:cs typeface="Calibri"/>
              </a:rPr>
              <a:t>**Create a indicator for avg drinks </a:t>
            </a:r>
            <a:r>
              <a:rPr lang="en-US" sz="1998" dirty="0">
                <a:latin typeface="Calibri"/>
                <a:cs typeface="Calibri"/>
                <a:sym typeface="Wingdings" panose="05000000000000000000" pitchFamily="2" charset="2"/>
              </a:rPr>
              <a:t> if missing try something like</a:t>
            </a:r>
          </a:p>
          <a:p>
            <a:pPr marL="355244" marR="244865" indent="-342557">
              <a:lnSpc>
                <a:spcPct val="117000"/>
              </a:lnSpc>
              <a:spcBef>
                <a:spcPts val="100"/>
              </a:spcBef>
              <a:buFont typeface="Arial"/>
              <a:buChar char="■"/>
              <a:tabLst>
                <a:tab pos="355244" algn="l"/>
              </a:tabLst>
            </a:pPr>
            <a:r>
              <a:rPr lang="en-US" sz="1998" dirty="0" err="1">
                <a:latin typeface="Calibri"/>
                <a:cs typeface="Calibri"/>
              </a:rPr>
              <a:t>NHdata$missdrink</a:t>
            </a:r>
            <a:r>
              <a:rPr lang="en-US" sz="1998" dirty="0">
                <a:latin typeface="Calibri"/>
                <a:cs typeface="Calibri"/>
              </a:rPr>
              <a:t>=</a:t>
            </a:r>
            <a:r>
              <a:rPr lang="en-US" sz="1998" dirty="0" err="1">
                <a:latin typeface="Calibri"/>
                <a:cs typeface="Calibri"/>
              </a:rPr>
              <a:t>ifelse</a:t>
            </a:r>
            <a:r>
              <a:rPr lang="en-US" sz="1998" dirty="0">
                <a:latin typeface="Calibri"/>
                <a:cs typeface="Calibri"/>
              </a:rPr>
              <a:t>(</a:t>
            </a:r>
            <a:r>
              <a:rPr lang="en-US" sz="1998" dirty="0" err="1">
                <a:latin typeface="Calibri"/>
                <a:cs typeface="Calibri"/>
              </a:rPr>
              <a:t>NHdata$avgdrinks</a:t>
            </a:r>
            <a:r>
              <a:rPr lang="en-US" sz="1998" dirty="0">
                <a:latin typeface="Calibri"/>
                <a:cs typeface="Calibri"/>
              </a:rPr>
              <a:t> =="</a:t>
            </a:r>
            <a:r>
              <a:rPr lang="en-US" sz="1998" dirty="0" err="1">
                <a:latin typeface="Calibri"/>
                <a:cs typeface="Calibri"/>
              </a:rPr>
              <a:t>NaN</a:t>
            </a:r>
            <a:r>
              <a:rPr lang="en-US" sz="1998" dirty="0">
                <a:latin typeface="Calibri"/>
                <a:cs typeface="Calibri"/>
              </a:rPr>
              <a:t>", 0, 1)</a:t>
            </a:r>
            <a:endParaRPr sz="1998" dirty="0">
              <a:latin typeface="Calibri"/>
              <a:cs typeface="Calibri"/>
            </a:endParaRPr>
          </a:p>
        </p:txBody>
      </p:sp>
      <p:pic>
        <p:nvPicPr>
          <p:cNvPr id="5" name="Picture 4" descr="A red and black logo&#10;&#10;AI-generated content may be incorrect.">
            <a:extLst>
              <a:ext uri="{FF2B5EF4-FFF2-40B4-BE49-F238E27FC236}">
                <a16:creationId xmlns:a16="http://schemas.microsoft.com/office/drawing/2014/main" id="{569AB10C-BC8B-6900-CF21-12C0FC238D8B}"/>
              </a:ext>
            </a:extLst>
          </p:cNvPr>
          <p:cNvPicPr>
            <a:picLocks noChangeAspect="1"/>
          </p:cNvPicPr>
          <p:nvPr/>
        </p:nvPicPr>
        <p:blipFill>
          <a:blip r:embed="rId2"/>
          <a:stretch>
            <a:fillRect/>
          </a:stretch>
        </p:blipFill>
        <p:spPr>
          <a:xfrm>
            <a:off x="9472628" y="5845387"/>
            <a:ext cx="2405193" cy="800397"/>
          </a:xfrm>
          <a:prstGeom prst="rect">
            <a:avLst/>
          </a:prstGeom>
        </p:spPr>
      </p:pic>
    </p:spTree>
    <p:extLst>
      <p:ext uri="{BB962C8B-B14F-4D97-AF65-F5344CB8AC3E}">
        <p14:creationId xmlns:p14="http://schemas.microsoft.com/office/powerpoint/2010/main" val="1000586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46938" y="1297621"/>
            <a:ext cx="11501839" cy="5395368"/>
          </a:xfrm>
          <a:prstGeom prst="rect">
            <a:avLst/>
          </a:prstGeom>
        </p:spPr>
        <p:txBody>
          <a:bodyPr vert="horz" wrap="square" lIns="0" tIns="79292" rIns="0" bIns="0" rtlCol="0">
            <a:spAutoFit/>
          </a:bodyPr>
          <a:lstStyle/>
          <a:p>
            <a:pPr marL="12687">
              <a:spcBef>
                <a:spcPts val="624"/>
              </a:spcBef>
            </a:pPr>
            <a:r>
              <a:rPr lang="en-US" sz="1798" b="1" dirty="0">
                <a:solidFill>
                  <a:srgbClr val="58585A"/>
                </a:solidFill>
                <a:latin typeface="Calibri"/>
                <a:cs typeface="Calibri"/>
              </a:rPr>
              <a:t>Further</a:t>
            </a:r>
            <a:r>
              <a:rPr lang="en-US" sz="1798" b="1" spc="-35" dirty="0">
                <a:solidFill>
                  <a:srgbClr val="58585A"/>
                </a:solidFill>
                <a:latin typeface="Calibri"/>
                <a:cs typeface="Calibri"/>
              </a:rPr>
              <a:t> </a:t>
            </a:r>
            <a:r>
              <a:rPr lang="en-US" sz="1798" b="1" spc="-10" dirty="0">
                <a:solidFill>
                  <a:srgbClr val="58585A"/>
                </a:solidFill>
                <a:latin typeface="Calibri"/>
                <a:cs typeface="Calibri"/>
              </a:rPr>
              <a:t>literature</a:t>
            </a:r>
            <a:r>
              <a:rPr lang="en-US" sz="1798" b="1" spc="-30" dirty="0">
                <a:solidFill>
                  <a:srgbClr val="58585A"/>
                </a:solidFill>
                <a:latin typeface="Calibri"/>
                <a:cs typeface="Calibri"/>
              </a:rPr>
              <a:t> </a:t>
            </a:r>
            <a:r>
              <a:rPr lang="en-US" sz="1798" b="1" spc="-10" dirty="0">
                <a:solidFill>
                  <a:srgbClr val="58585A"/>
                </a:solidFill>
                <a:latin typeface="Calibri"/>
                <a:cs typeface="Calibri"/>
              </a:rPr>
              <a:t>recommendations</a:t>
            </a:r>
            <a:r>
              <a:rPr lang="en-US" sz="1798" b="1" spc="-40" dirty="0">
                <a:solidFill>
                  <a:srgbClr val="58585A"/>
                </a:solidFill>
                <a:latin typeface="Calibri"/>
                <a:cs typeface="Calibri"/>
              </a:rPr>
              <a:t> </a:t>
            </a:r>
            <a:r>
              <a:rPr lang="en-US" sz="1798" b="1" dirty="0">
                <a:solidFill>
                  <a:srgbClr val="58585A"/>
                </a:solidFill>
                <a:latin typeface="Calibri"/>
                <a:cs typeface="Calibri"/>
              </a:rPr>
              <a:t>addressing</a:t>
            </a:r>
            <a:r>
              <a:rPr lang="en-US" sz="1798" b="1" spc="-30" dirty="0">
                <a:solidFill>
                  <a:srgbClr val="58585A"/>
                </a:solidFill>
                <a:latin typeface="Calibri"/>
                <a:cs typeface="Calibri"/>
              </a:rPr>
              <a:t> </a:t>
            </a:r>
            <a:r>
              <a:rPr lang="en-US" sz="1798" b="1" dirty="0">
                <a:solidFill>
                  <a:srgbClr val="58585A"/>
                </a:solidFill>
                <a:latin typeface="Calibri"/>
                <a:cs typeface="Calibri"/>
              </a:rPr>
              <a:t>the</a:t>
            </a:r>
            <a:r>
              <a:rPr lang="en-US" sz="1798" b="1" spc="-35" dirty="0">
                <a:solidFill>
                  <a:srgbClr val="58585A"/>
                </a:solidFill>
                <a:latin typeface="Calibri"/>
                <a:cs typeface="Calibri"/>
              </a:rPr>
              <a:t> </a:t>
            </a:r>
            <a:r>
              <a:rPr lang="en-US" sz="1798" b="1" dirty="0">
                <a:solidFill>
                  <a:srgbClr val="58585A"/>
                </a:solidFill>
                <a:latin typeface="Calibri"/>
                <a:cs typeface="Calibri"/>
              </a:rPr>
              <a:t>Heckman</a:t>
            </a:r>
            <a:r>
              <a:rPr lang="en-US" sz="1798" b="1" spc="-30" dirty="0">
                <a:solidFill>
                  <a:srgbClr val="58585A"/>
                </a:solidFill>
                <a:latin typeface="Calibri"/>
                <a:cs typeface="Calibri"/>
              </a:rPr>
              <a:t> </a:t>
            </a:r>
            <a:r>
              <a:rPr lang="en-US" sz="1798" b="1" spc="-20" dirty="0">
                <a:solidFill>
                  <a:srgbClr val="58585A"/>
                </a:solidFill>
                <a:latin typeface="Calibri"/>
                <a:cs typeface="Calibri"/>
              </a:rPr>
              <a:t>two-</a:t>
            </a:r>
            <a:r>
              <a:rPr lang="en-US" sz="1798" b="1" dirty="0">
                <a:solidFill>
                  <a:srgbClr val="58585A"/>
                </a:solidFill>
                <a:latin typeface="Calibri"/>
                <a:cs typeface="Calibri"/>
              </a:rPr>
              <a:t>stage</a:t>
            </a:r>
            <a:r>
              <a:rPr lang="en-US" sz="1798" b="1" spc="-40" dirty="0">
                <a:solidFill>
                  <a:srgbClr val="58585A"/>
                </a:solidFill>
                <a:latin typeface="Calibri"/>
                <a:cs typeface="Calibri"/>
              </a:rPr>
              <a:t> </a:t>
            </a:r>
            <a:r>
              <a:rPr lang="en-US" sz="1798" b="1" spc="-10" dirty="0">
                <a:solidFill>
                  <a:srgbClr val="58585A"/>
                </a:solidFill>
                <a:latin typeface="Calibri"/>
                <a:cs typeface="Calibri"/>
              </a:rPr>
              <a:t>estimation and MI:</a:t>
            </a:r>
            <a:endParaRPr lang="en-US" sz="1798" dirty="0">
              <a:latin typeface="Calibri"/>
              <a:cs typeface="Calibri"/>
            </a:endParaRPr>
          </a:p>
          <a:p>
            <a:pPr marL="298152" marR="253112" indent="-285464">
              <a:lnSpc>
                <a:spcPct val="102200"/>
              </a:lnSpc>
              <a:spcBef>
                <a:spcPts val="480"/>
              </a:spcBef>
              <a:buFont typeface="Arial"/>
              <a:buChar char="■"/>
              <a:tabLst>
                <a:tab pos="298152" algn="l"/>
              </a:tabLst>
            </a:pPr>
            <a:r>
              <a:rPr lang="en-US" sz="1798" dirty="0">
                <a:latin typeface="Calibri"/>
                <a:cs typeface="Calibri"/>
              </a:rPr>
              <a:t>Certo,</a:t>
            </a:r>
            <a:r>
              <a:rPr lang="en-US" sz="1798" spc="-35" dirty="0">
                <a:latin typeface="Calibri"/>
                <a:cs typeface="Calibri"/>
              </a:rPr>
              <a:t> </a:t>
            </a:r>
            <a:r>
              <a:rPr lang="en-US" sz="1798" dirty="0">
                <a:latin typeface="Calibri"/>
                <a:cs typeface="Calibri"/>
              </a:rPr>
              <a:t>S.</a:t>
            </a:r>
            <a:r>
              <a:rPr lang="en-US" sz="1798" spc="-35" dirty="0">
                <a:latin typeface="Calibri"/>
                <a:cs typeface="Calibri"/>
              </a:rPr>
              <a:t> </a:t>
            </a:r>
            <a:r>
              <a:rPr lang="en-US" sz="1798" spc="-45" dirty="0">
                <a:latin typeface="Calibri"/>
                <a:cs typeface="Calibri"/>
              </a:rPr>
              <a:t>T.,</a:t>
            </a:r>
            <a:r>
              <a:rPr lang="en-US" sz="1798" spc="-30" dirty="0">
                <a:latin typeface="Calibri"/>
                <a:cs typeface="Calibri"/>
              </a:rPr>
              <a:t> </a:t>
            </a:r>
            <a:r>
              <a:rPr lang="en-US" sz="1798" dirty="0">
                <a:latin typeface="Calibri"/>
                <a:cs typeface="Calibri"/>
              </a:rPr>
              <a:t>Busenbark,</a:t>
            </a:r>
            <a:r>
              <a:rPr lang="en-US" sz="1798" spc="-35" dirty="0">
                <a:latin typeface="Calibri"/>
                <a:cs typeface="Calibri"/>
              </a:rPr>
              <a:t> </a:t>
            </a:r>
            <a:r>
              <a:rPr lang="en-US" sz="1798" dirty="0">
                <a:latin typeface="Calibri"/>
                <a:cs typeface="Calibri"/>
              </a:rPr>
              <a:t>J.</a:t>
            </a:r>
            <a:r>
              <a:rPr lang="en-US" sz="1798" spc="-35" dirty="0">
                <a:latin typeface="Calibri"/>
                <a:cs typeface="Calibri"/>
              </a:rPr>
              <a:t> </a:t>
            </a:r>
            <a:r>
              <a:rPr lang="en-US" sz="1798" dirty="0">
                <a:latin typeface="Calibri"/>
                <a:cs typeface="Calibri"/>
              </a:rPr>
              <a:t>R.,</a:t>
            </a:r>
            <a:r>
              <a:rPr lang="en-US" sz="1798" spc="-30" dirty="0">
                <a:latin typeface="Calibri"/>
                <a:cs typeface="Calibri"/>
              </a:rPr>
              <a:t> </a:t>
            </a:r>
            <a:r>
              <a:rPr lang="en-US" sz="1798" spc="-20" dirty="0">
                <a:latin typeface="Calibri"/>
                <a:cs typeface="Calibri"/>
              </a:rPr>
              <a:t>Woo,</a:t>
            </a:r>
            <a:r>
              <a:rPr lang="en-US" sz="1798" spc="-30" dirty="0">
                <a:latin typeface="Calibri"/>
                <a:cs typeface="Calibri"/>
              </a:rPr>
              <a:t> </a:t>
            </a:r>
            <a:r>
              <a:rPr lang="en-US" sz="1798" spc="-50" dirty="0">
                <a:latin typeface="Calibri"/>
                <a:cs typeface="Calibri"/>
              </a:rPr>
              <a:t>H.-</a:t>
            </a:r>
            <a:r>
              <a:rPr lang="en-US" sz="1798" dirty="0">
                <a:latin typeface="Calibri"/>
                <a:cs typeface="Calibri"/>
              </a:rPr>
              <a:t>S.,</a:t>
            </a:r>
            <a:r>
              <a:rPr lang="en-US" sz="1798" spc="-35" dirty="0">
                <a:latin typeface="Calibri"/>
                <a:cs typeface="Calibri"/>
              </a:rPr>
              <a:t> </a:t>
            </a:r>
            <a:r>
              <a:rPr lang="en-US" sz="1798" dirty="0">
                <a:latin typeface="Calibri"/>
                <a:cs typeface="Calibri"/>
              </a:rPr>
              <a:t>&amp;</a:t>
            </a:r>
            <a:r>
              <a:rPr lang="en-US" sz="1798" spc="-35" dirty="0">
                <a:latin typeface="Calibri"/>
                <a:cs typeface="Calibri"/>
              </a:rPr>
              <a:t> </a:t>
            </a:r>
            <a:r>
              <a:rPr lang="en-US" sz="1798" dirty="0">
                <a:latin typeface="Calibri"/>
                <a:cs typeface="Calibri"/>
              </a:rPr>
              <a:t>Semadeni,</a:t>
            </a:r>
            <a:r>
              <a:rPr lang="en-US" sz="1798" spc="-30" dirty="0">
                <a:latin typeface="Calibri"/>
                <a:cs typeface="Calibri"/>
              </a:rPr>
              <a:t> </a:t>
            </a:r>
            <a:r>
              <a:rPr lang="en-US" sz="1798" dirty="0">
                <a:latin typeface="Calibri"/>
                <a:cs typeface="Calibri"/>
              </a:rPr>
              <a:t>M.</a:t>
            </a:r>
            <a:r>
              <a:rPr lang="en-US" sz="1798" spc="-35" dirty="0">
                <a:latin typeface="Calibri"/>
                <a:cs typeface="Calibri"/>
              </a:rPr>
              <a:t> </a:t>
            </a:r>
            <a:r>
              <a:rPr lang="en-US" sz="1798" dirty="0">
                <a:latin typeface="Calibri"/>
                <a:cs typeface="Calibri"/>
              </a:rPr>
              <a:t>2016.</a:t>
            </a:r>
            <a:r>
              <a:rPr lang="en-US" sz="1798" spc="-40" dirty="0">
                <a:latin typeface="Calibri"/>
                <a:cs typeface="Calibri"/>
              </a:rPr>
              <a:t> </a:t>
            </a:r>
            <a:r>
              <a:rPr lang="en-US" sz="1798" dirty="0">
                <a:latin typeface="Calibri"/>
                <a:cs typeface="Calibri"/>
              </a:rPr>
              <a:t>Sample</a:t>
            </a:r>
            <a:r>
              <a:rPr lang="en-US" sz="1798" spc="-25" dirty="0">
                <a:latin typeface="Calibri"/>
                <a:cs typeface="Calibri"/>
              </a:rPr>
              <a:t> </a:t>
            </a:r>
            <a:r>
              <a:rPr lang="en-US" sz="1798" dirty="0">
                <a:latin typeface="Calibri"/>
                <a:cs typeface="Calibri"/>
              </a:rPr>
              <a:t>selection</a:t>
            </a:r>
            <a:r>
              <a:rPr lang="en-US" sz="1798" spc="-25" dirty="0">
                <a:latin typeface="Calibri"/>
                <a:cs typeface="Calibri"/>
              </a:rPr>
              <a:t> </a:t>
            </a:r>
            <a:r>
              <a:rPr lang="en-US" sz="1798" dirty="0">
                <a:latin typeface="Calibri"/>
                <a:cs typeface="Calibri"/>
              </a:rPr>
              <a:t>bias</a:t>
            </a:r>
            <a:r>
              <a:rPr lang="en-US" sz="1798" spc="-40" dirty="0">
                <a:latin typeface="Calibri"/>
                <a:cs typeface="Calibri"/>
              </a:rPr>
              <a:t> </a:t>
            </a:r>
            <a:r>
              <a:rPr lang="en-US" sz="1798" dirty="0">
                <a:latin typeface="Calibri"/>
                <a:cs typeface="Calibri"/>
              </a:rPr>
              <a:t>and</a:t>
            </a:r>
            <a:r>
              <a:rPr lang="en-US" sz="1798" spc="-25" dirty="0">
                <a:latin typeface="Calibri"/>
                <a:cs typeface="Calibri"/>
              </a:rPr>
              <a:t> </a:t>
            </a:r>
            <a:r>
              <a:rPr lang="en-US" sz="1798" dirty="0">
                <a:latin typeface="Calibri"/>
                <a:cs typeface="Calibri"/>
              </a:rPr>
              <a:t>Heckman</a:t>
            </a:r>
            <a:r>
              <a:rPr lang="en-US" sz="1798" spc="-25" dirty="0">
                <a:latin typeface="Calibri"/>
                <a:cs typeface="Calibri"/>
              </a:rPr>
              <a:t> </a:t>
            </a:r>
            <a:r>
              <a:rPr lang="en-US" sz="1798" dirty="0">
                <a:latin typeface="Calibri"/>
                <a:cs typeface="Calibri"/>
              </a:rPr>
              <a:t>models</a:t>
            </a:r>
            <a:r>
              <a:rPr lang="en-US" sz="1798" spc="-40" dirty="0">
                <a:latin typeface="Calibri"/>
                <a:cs typeface="Calibri"/>
              </a:rPr>
              <a:t> </a:t>
            </a:r>
            <a:r>
              <a:rPr lang="en-US" sz="1798" dirty="0">
                <a:latin typeface="Calibri"/>
                <a:cs typeface="Calibri"/>
              </a:rPr>
              <a:t>in</a:t>
            </a:r>
            <a:r>
              <a:rPr lang="en-US" sz="1798" spc="-25" dirty="0">
                <a:latin typeface="Calibri"/>
                <a:cs typeface="Calibri"/>
              </a:rPr>
              <a:t> </a:t>
            </a:r>
            <a:r>
              <a:rPr lang="en-US" sz="1798" spc="-10" dirty="0">
                <a:latin typeface="Calibri"/>
                <a:cs typeface="Calibri"/>
              </a:rPr>
              <a:t>strategic </a:t>
            </a:r>
            <a:r>
              <a:rPr lang="en-US" sz="1798" dirty="0">
                <a:latin typeface="Calibri"/>
                <a:cs typeface="Calibri"/>
              </a:rPr>
              <a:t>management</a:t>
            </a:r>
            <a:r>
              <a:rPr lang="en-US" sz="1798" spc="-60" dirty="0">
                <a:latin typeface="Calibri"/>
                <a:cs typeface="Calibri"/>
              </a:rPr>
              <a:t> </a:t>
            </a:r>
            <a:r>
              <a:rPr lang="en-US" sz="1798" spc="-10" dirty="0">
                <a:latin typeface="Calibri"/>
                <a:cs typeface="Calibri"/>
              </a:rPr>
              <a:t>research.</a:t>
            </a:r>
            <a:r>
              <a:rPr lang="en-US" sz="1798" spc="-60" dirty="0">
                <a:latin typeface="Calibri"/>
                <a:cs typeface="Calibri"/>
              </a:rPr>
              <a:t> </a:t>
            </a:r>
            <a:r>
              <a:rPr lang="en-US" sz="1798" spc="-10" dirty="0">
                <a:latin typeface="Calibri"/>
                <a:cs typeface="Calibri"/>
              </a:rPr>
              <a:t>Strategic</a:t>
            </a:r>
            <a:r>
              <a:rPr lang="en-US" sz="1798" spc="-50" dirty="0">
                <a:latin typeface="Calibri"/>
                <a:cs typeface="Calibri"/>
              </a:rPr>
              <a:t> </a:t>
            </a:r>
            <a:r>
              <a:rPr lang="en-US" sz="1798" dirty="0">
                <a:latin typeface="Calibri"/>
                <a:cs typeface="Calibri"/>
              </a:rPr>
              <a:t>Management</a:t>
            </a:r>
            <a:r>
              <a:rPr lang="en-US" sz="1798" spc="-60" dirty="0">
                <a:latin typeface="Calibri"/>
                <a:cs typeface="Calibri"/>
              </a:rPr>
              <a:t> </a:t>
            </a:r>
            <a:r>
              <a:rPr lang="en-US" sz="1798" dirty="0">
                <a:latin typeface="Calibri"/>
                <a:cs typeface="Calibri"/>
              </a:rPr>
              <a:t>Journal,</a:t>
            </a:r>
            <a:r>
              <a:rPr lang="en-US" sz="1798" spc="-55" dirty="0">
                <a:latin typeface="Calibri"/>
                <a:cs typeface="Calibri"/>
              </a:rPr>
              <a:t> </a:t>
            </a:r>
            <a:r>
              <a:rPr lang="en-US" sz="1798" dirty="0">
                <a:latin typeface="Calibri"/>
                <a:cs typeface="Calibri"/>
              </a:rPr>
              <a:t>37:</a:t>
            </a:r>
            <a:r>
              <a:rPr lang="en-US" sz="1798" spc="-45" dirty="0">
                <a:latin typeface="Calibri"/>
                <a:cs typeface="Calibri"/>
              </a:rPr>
              <a:t> </a:t>
            </a:r>
            <a:r>
              <a:rPr lang="en-US" sz="1798" spc="-10" dirty="0">
                <a:latin typeface="Calibri"/>
                <a:cs typeface="Calibri"/>
              </a:rPr>
              <a:t>2639-2657.</a:t>
            </a:r>
            <a:endParaRPr lang="en-US" sz="1798" dirty="0">
              <a:latin typeface="Calibri"/>
              <a:cs typeface="Calibri"/>
            </a:endParaRPr>
          </a:p>
          <a:p>
            <a:pPr marL="298152" marR="265165" indent="-285464">
              <a:lnSpc>
                <a:spcPts val="2088"/>
              </a:lnSpc>
              <a:spcBef>
                <a:spcPts val="779"/>
              </a:spcBef>
              <a:buFont typeface="Arial"/>
              <a:buChar char="■"/>
              <a:tabLst>
                <a:tab pos="298152" algn="l"/>
              </a:tabLst>
            </a:pPr>
            <a:r>
              <a:rPr lang="en-US" sz="1798" spc="-30" dirty="0">
                <a:latin typeface="Calibri"/>
                <a:cs typeface="Calibri"/>
              </a:rPr>
              <a:t>Bushway,</a:t>
            </a:r>
            <a:r>
              <a:rPr lang="en-US" sz="1798" spc="-25" dirty="0">
                <a:latin typeface="Calibri"/>
                <a:cs typeface="Calibri"/>
              </a:rPr>
              <a:t> </a:t>
            </a:r>
            <a:r>
              <a:rPr lang="en-US" sz="1798" dirty="0">
                <a:latin typeface="Calibri"/>
                <a:cs typeface="Calibri"/>
              </a:rPr>
              <a:t>S.,</a:t>
            </a:r>
            <a:r>
              <a:rPr lang="en-US" sz="1798" spc="-25" dirty="0">
                <a:latin typeface="Calibri"/>
                <a:cs typeface="Calibri"/>
              </a:rPr>
              <a:t> </a:t>
            </a:r>
            <a:r>
              <a:rPr lang="en-US" sz="1798" dirty="0">
                <a:latin typeface="Calibri"/>
                <a:cs typeface="Calibri"/>
              </a:rPr>
              <a:t>Johnson,</a:t>
            </a:r>
            <a:r>
              <a:rPr lang="en-US" sz="1798" spc="-25" dirty="0">
                <a:latin typeface="Calibri"/>
                <a:cs typeface="Calibri"/>
              </a:rPr>
              <a:t> </a:t>
            </a:r>
            <a:r>
              <a:rPr lang="en-US" sz="1798" dirty="0">
                <a:latin typeface="Calibri"/>
                <a:cs typeface="Calibri"/>
              </a:rPr>
              <a:t>B.</a:t>
            </a:r>
            <a:r>
              <a:rPr lang="en-US" sz="1798" spc="-30" dirty="0">
                <a:latin typeface="Calibri"/>
                <a:cs typeface="Calibri"/>
              </a:rPr>
              <a:t> </a:t>
            </a:r>
            <a:r>
              <a:rPr lang="en-US" sz="1798" dirty="0">
                <a:latin typeface="Calibri"/>
                <a:cs typeface="Calibri"/>
              </a:rPr>
              <a:t>D.,</a:t>
            </a:r>
            <a:r>
              <a:rPr lang="en-US" sz="1798" spc="-25" dirty="0">
                <a:latin typeface="Calibri"/>
                <a:cs typeface="Calibri"/>
              </a:rPr>
              <a:t> </a:t>
            </a:r>
            <a:r>
              <a:rPr lang="en-US" sz="1798" dirty="0">
                <a:latin typeface="Calibri"/>
                <a:cs typeface="Calibri"/>
              </a:rPr>
              <a:t>&amp;</a:t>
            </a:r>
            <a:r>
              <a:rPr lang="en-US" sz="1798" spc="-30" dirty="0">
                <a:latin typeface="Calibri"/>
                <a:cs typeface="Calibri"/>
              </a:rPr>
              <a:t> </a:t>
            </a:r>
            <a:r>
              <a:rPr lang="en-US" sz="1798" dirty="0">
                <a:latin typeface="Calibri"/>
                <a:cs typeface="Calibri"/>
              </a:rPr>
              <a:t>Slocum,</a:t>
            </a:r>
            <a:r>
              <a:rPr lang="en-US" sz="1798" spc="-25" dirty="0">
                <a:latin typeface="Calibri"/>
                <a:cs typeface="Calibri"/>
              </a:rPr>
              <a:t> </a:t>
            </a:r>
            <a:r>
              <a:rPr lang="en-US" sz="1798" dirty="0">
                <a:latin typeface="Calibri"/>
                <a:cs typeface="Calibri"/>
              </a:rPr>
              <a:t>L.</a:t>
            </a:r>
            <a:r>
              <a:rPr lang="en-US" sz="1798" spc="-30" dirty="0">
                <a:latin typeface="Calibri"/>
                <a:cs typeface="Calibri"/>
              </a:rPr>
              <a:t> </a:t>
            </a:r>
            <a:r>
              <a:rPr lang="en-US" sz="1798" dirty="0">
                <a:latin typeface="Calibri"/>
                <a:cs typeface="Calibri"/>
              </a:rPr>
              <a:t>A.</a:t>
            </a:r>
            <a:r>
              <a:rPr lang="en-US" sz="1798" spc="-25" dirty="0">
                <a:latin typeface="Calibri"/>
                <a:cs typeface="Calibri"/>
              </a:rPr>
              <a:t> </a:t>
            </a:r>
            <a:r>
              <a:rPr lang="en-US" sz="1798" dirty="0">
                <a:latin typeface="Calibri"/>
                <a:cs typeface="Calibri"/>
              </a:rPr>
              <a:t>2007.</a:t>
            </a:r>
            <a:r>
              <a:rPr lang="en-US" sz="1798" spc="-30" dirty="0">
                <a:latin typeface="Calibri"/>
                <a:cs typeface="Calibri"/>
              </a:rPr>
              <a:t> </a:t>
            </a:r>
            <a:r>
              <a:rPr lang="en-US" sz="1798" dirty="0">
                <a:latin typeface="Calibri"/>
                <a:cs typeface="Calibri"/>
              </a:rPr>
              <a:t>Is</a:t>
            </a:r>
            <a:r>
              <a:rPr lang="en-US" sz="1798" spc="-30" dirty="0">
                <a:latin typeface="Calibri"/>
                <a:cs typeface="Calibri"/>
              </a:rPr>
              <a:t> </a:t>
            </a:r>
            <a:r>
              <a:rPr lang="en-US" sz="1798" dirty="0">
                <a:latin typeface="Calibri"/>
                <a:cs typeface="Calibri"/>
              </a:rPr>
              <a:t>the</a:t>
            </a:r>
            <a:r>
              <a:rPr lang="en-US" sz="1798" spc="-20" dirty="0">
                <a:latin typeface="Calibri"/>
                <a:cs typeface="Calibri"/>
              </a:rPr>
              <a:t> </a:t>
            </a:r>
            <a:r>
              <a:rPr lang="en-US" sz="1798" dirty="0">
                <a:latin typeface="Calibri"/>
                <a:cs typeface="Calibri"/>
              </a:rPr>
              <a:t>magic</a:t>
            </a:r>
            <a:r>
              <a:rPr lang="en-US" sz="1798" spc="-25" dirty="0">
                <a:latin typeface="Calibri"/>
                <a:cs typeface="Calibri"/>
              </a:rPr>
              <a:t> </a:t>
            </a:r>
            <a:r>
              <a:rPr lang="en-US" sz="1798" dirty="0">
                <a:latin typeface="Calibri"/>
                <a:cs typeface="Calibri"/>
              </a:rPr>
              <a:t>still</a:t>
            </a:r>
            <a:r>
              <a:rPr lang="en-US" sz="1798" spc="-25" dirty="0">
                <a:latin typeface="Calibri"/>
                <a:cs typeface="Calibri"/>
              </a:rPr>
              <a:t> </a:t>
            </a:r>
            <a:r>
              <a:rPr lang="en-US" sz="1798" dirty="0">
                <a:latin typeface="Calibri"/>
                <a:cs typeface="Calibri"/>
              </a:rPr>
              <a:t>there?</a:t>
            </a:r>
            <a:r>
              <a:rPr lang="en-US" sz="1798" spc="-25" dirty="0">
                <a:latin typeface="Calibri"/>
                <a:cs typeface="Calibri"/>
              </a:rPr>
              <a:t> </a:t>
            </a:r>
            <a:r>
              <a:rPr lang="en-US" sz="1798" dirty="0">
                <a:latin typeface="Calibri"/>
                <a:cs typeface="Calibri"/>
              </a:rPr>
              <a:t>The</a:t>
            </a:r>
            <a:r>
              <a:rPr lang="en-US" sz="1798" spc="-20" dirty="0">
                <a:latin typeface="Calibri"/>
                <a:cs typeface="Calibri"/>
              </a:rPr>
              <a:t> </a:t>
            </a:r>
            <a:r>
              <a:rPr lang="en-US" sz="1798" dirty="0">
                <a:latin typeface="Calibri"/>
                <a:cs typeface="Calibri"/>
              </a:rPr>
              <a:t>use</a:t>
            </a:r>
            <a:r>
              <a:rPr lang="en-US" sz="1798" spc="-20" dirty="0">
                <a:latin typeface="Calibri"/>
                <a:cs typeface="Calibri"/>
              </a:rPr>
              <a:t> </a:t>
            </a:r>
            <a:r>
              <a:rPr lang="en-US" sz="1798" dirty="0">
                <a:latin typeface="Calibri"/>
                <a:cs typeface="Calibri"/>
              </a:rPr>
              <a:t>of</a:t>
            </a:r>
            <a:r>
              <a:rPr lang="en-US" sz="1798" spc="-25" dirty="0">
                <a:latin typeface="Calibri"/>
                <a:cs typeface="Calibri"/>
              </a:rPr>
              <a:t> </a:t>
            </a:r>
            <a:r>
              <a:rPr lang="en-US" sz="1798" dirty="0">
                <a:latin typeface="Calibri"/>
                <a:cs typeface="Calibri"/>
              </a:rPr>
              <a:t>the</a:t>
            </a:r>
            <a:r>
              <a:rPr lang="en-US" sz="1798" spc="-20" dirty="0">
                <a:latin typeface="Calibri"/>
                <a:cs typeface="Calibri"/>
              </a:rPr>
              <a:t> </a:t>
            </a:r>
            <a:r>
              <a:rPr lang="en-US" sz="1798" dirty="0">
                <a:latin typeface="Calibri"/>
                <a:cs typeface="Calibri"/>
              </a:rPr>
              <a:t>Heckman</a:t>
            </a:r>
            <a:r>
              <a:rPr lang="en-US" sz="1798" spc="-20" dirty="0">
                <a:latin typeface="Calibri"/>
                <a:cs typeface="Calibri"/>
              </a:rPr>
              <a:t> two-</a:t>
            </a:r>
            <a:r>
              <a:rPr lang="en-US" sz="1798" dirty="0">
                <a:latin typeface="Calibri"/>
                <a:cs typeface="Calibri"/>
              </a:rPr>
              <a:t>step</a:t>
            </a:r>
            <a:r>
              <a:rPr lang="en-US" sz="1798" spc="-25" dirty="0">
                <a:latin typeface="Calibri"/>
                <a:cs typeface="Calibri"/>
              </a:rPr>
              <a:t> </a:t>
            </a:r>
            <a:r>
              <a:rPr lang="en-US" sz="1798" spc="-10" dirty="0">
                <a:latin typeface="Calibri"/>
                <a:cs typeface="Calibri"/>
              </a:rPr>
              <a:t>correction </a:t>
            </a:r>
            <a:r>
              <a:rPr lang="en-US" sz="1798" dirty="0">
                <a:latin typeface="Calibri"/>
                <a:cs typeface="Calibri"/>
              </a:rPr>
              <a:t>for</a:t>
            </a:r>
            <a:r>
              <a:rPr lang="en-US" sz="1798" spc="-45" dirty="0">
                <a:latin typeface="Calibri"/>
                <a:cs typeface="Calibri"/>
              </a:rPr>
              <a:t> </a:t>
            </a:r>
            <a:r>
              <a:rPr lang="en-US" sz="1798" dirty="0">
                <a:latin typeface="Calibri"/>
                <a:cs typeface="Calibri"/>
              </a:rPr>
              <a:t>selection</a:t>
            </a:r>
            <a:r>
              <a:rPr lang="en-US" sz="1798" spc="-35" dirty="0">
                <a:latin typeface="Calibri"/>
                <a:cs typeface="Calibri"/>
              </a:rPr>
              <a:t> </a:t>
            </a:r>
            <a:r>
              <a:rPr lang="en-US" sz="1798" dirty="0">
                <a:latin typeface="Calibri"/>
                <a:cs typeface="Calibri"/>
              </a:rPr>
              <a:t>bias</a:t>
            </a:r>
            <a:r>
              <a:rPr lang="en-US" sz="1798" spc="-45" dirty="0">
                <a:latin typeface="Calibri"/>
                <a:cs typeface="Calibri"/>
              </a:rPr>
              <a:t> </a:t>
            </a:r>
            <a:r>
              <a:rPr lang="en-US" sz="1798" dirty="0">
                <a:latin typeface="Calibri"/>
                <a:cs typeface="Calibri"/>
              </a:rPr>
              <a:t>in</a:t>
            </a:r>
            <a:r>
              <a:rPr lang="en-US" sz="1798" spc="-35" dirty="0">
                <a:latin typeface="Calibri"/>
                <a:cs typeface="Calibri"/>
              </a:rPr>
              <a:t> </a:t>
            </a:r>
            <a:r>
              <a:rPr lang="en-US" sz="1798" spc="-10" dirty="0">
                <a:latin typeface="Calibri"/>
                <a:cs typeface="Calibri"/>
              </a:rPr>
              <a:t>criminology.</a:t>
            </a:r>
            <a:r>
              <a:rPr lang="en-US" sz="1798" spc="-45" dirty="0">
                <a:latin typeface="Calibri"/>
                <a:cs typeface="Calibri"/>
              </a:rPr>
              <a:t> </a:t>
            </a:r>
            <a:r>
              <a:rPr lang="en-US" sz="1798" dirty="0">
                <a:latin typeface="Calibri"/>
                <a:cs typeface="Calibri"/>
              </a:rPr>
              <a:t>Journal</a:t>
            </a:r>
            <a:r>
              <a:rPr lang="en-US" sz="1798" spc="-40" dirty="0">
                <a:latin typeface="Calibri"/>
                <a:cs typeface="Calibri"/>
              </a:rPr>
              <a:t> </a:t>
            </a:r>
            <a:r>
              <a:rPr lang="en-US" sz="1798" dirty="0">
                <a:latin typeface="Calibri"/>
                <a:cs typeface="Calibri"/>
              </a:rPr>
              <a:t>of</a:t>
            </a:r>
            <a:r>
              <a:rPr lang="en-US" sz="1798" spc="-40" dirty="0">
                <a:latin typeface="Calibri"/>
                <a:cs typeface="Calibri"/>
              </a:rPr>
              <a:t> </a:t>
            </a:r>
            <a:r>
              <a:rPr lang="en-US" sz="1798" spc="-10" dirty="0">
                <a:latin typeface="Calibri"/>
                <a:cs typeface="Calibri"/>
              </a:rPr>
              <a:t>Quantitative</a:t>
            </a:r>
            <a:r>
              <a:rPr lang="en-US" sz="1798" spc="-35" dirty="0">
                <a:latin typeface="Calibri"/>
                <a:cs typeface="Calibri"/>
              </a:rPr>
              <a:t> </a:t>
            </a:r>
            <a:r>
              <a:rPr lang="en-US" sz="1798" spc="-10" dirty="0">
                <a:latin typeface="Calibri"/>
                <a:cs typeface="Calibri"/>
              </a:rPr>
              <a:t>Criminology,</a:t>
            </a:r>
            <a:r>
              <a:rPr lang="en-US" sz="1798" spc="-40" dirty="0">
                <a:latin typeface="Calibri"/>
                <a:cs typeface="Calibri"/>
              </a:rPr>
              <a:t> </a:t>
            </a:r>
            <a:r>
              <a:rPr lang="en-US" sz="1798" dirty="0">
                <a:latin typeface="Calibri"/>
                <a:cs typeface="Calibri"/>
              </a:rPr>
              <a:t>23:</a:t>
            </a:r>
            <a:r>
              <a:rPr lang="en-US" sz="1798" spc="-35" dirty="0">
                <a:latin typeface="Calibri"/>
                <a:cs typeface="Calibri"/>
              </a:rPr>
              <a:t> </a:t>
            </a:r>
            <a:r>
              <a:rPr lang="en-US" sz="1798" spc="-10" dirty="0">
                <a:latin typeface="Calibri"/>
                <a:cs typeface="Calibri"/>
              </a:rPr>
              <a:t>151-</a:t>
            </a:r>
            <a:r>
              <a:rPr lang="en-US" sz="1798" spc="-20" dirty="0">
                <a:latin typeface="Calibri"/>
                <a:cs typeface="Calibri"/>
              </a:rPr>
              <a:t>178.</a:t>
            </a:r>
            <a:endParaRPr lang="en-US" sz="1798" dirty="0">
              <a:latin typeface="Calibri"/>
              <a:cs typeface="Calibri"/>
            </a:endParaRPr>
          </a:p>
          <a:p>
            <a:pPr marL="297517" indent="-284830">
              <a:spcBef>
                <a:spcPts val="584"/>
              </a:spcBef>
              <a:buFont typeface="Arial"/>
              <a:buChar char="■"/>
              <a:tabLst>
                <a:tab pos="297517" algn="l"/>
              </a:tabLst>
            </a:pPr>
            <a:r>
              <a:rPr lang="en-US" sz="1798" dirty="0">
                <a:latin typeface="Calibri"/>
                <a:cs typeface="Calibri"/>
              </a:rPr>
              <a:t>Heckman,</a:t>
            </a:r>
            <a:r>
              <a:rPr lang="en-US" sz="1798" spc="-30" dirty="0">
                <a:latin typeface="Calibri"/>
                <a:cs typeface="Calibri"/>
              </a:rPr>
              <a:t> </a:t>
            </a:r>
            <a:r>
              <a:rPr lang="en-US" sz="1798" dirty="0">
                <a:latin typeface="Calibri"/>
                <a:cs typeface="Calibri"/>
              </a:rPr>
              <a:t>J.</a:t>
            </a:r>
            <a:r>
              <a:rPr lang="en-US" sz="1798" spc="-25" dirty="0">
                <a:latin typeface="Calibri"/>
                <a:cs typeface="Calibri"/>
              </a:rPr>
              <a:t> </a:t>
            </a:r>
            <a:r>
              <a:rPr lang="en-US" sz="1798" dirty="0">
                <a:latin typeface="Calibri"/>
                <a:cs typeface="Calibri"/>
              </a:rPr>
              <a:t>J.</a:t>
            </a:r>
            <a:r>
              <a:rPr lang="en-US" sz="1798" spc="-30" dirty="0">
                <a:latin typeface="Calibri"/>
                <a:cs typeface="Calibri"/>
              </a:rPr>
              <a:t> </a:t>
            </a:r>
            <a:r>
              <a:rPr lang="en-US" sz="1798" dirty="0">
                <a:latin typeface="Calibri"/>
                <a:cs typeface="Calibri"/>
              </a:rPr>
              <a:t>1979.</a:t>
            </a:r>
            <a:r>
              <a:rPr lang="en-US" sz="1798" spc="-30" dirty="0">
                <a:latin typeface="Calibri"/>
                <a:cs typeface="Calibri"/>
              </a:rPr>
              <a:t> </a:t>
            </a:r>
            <a:r>
              <a:rPr lang="en-US" sz="1798" dirty="0">
                <a:latin typeface="Calibri"/>
                <a:cs typeface="Calibri"/>
              </a:rPr>
              <a:t>Sample</a:t>
            </a:r>
            <a:r>
              <a:rPr lang="en-US" sz="1798" spc="-20" dirty="0">
                <a:latin typeface="Calibri"/>
                <a:cs typeface="Calibri"/>
              </a:rPr>
              <a:t> </a:t>
            </a:r>
            <a:r>
              <a:rPr lang="en-US" sz="1798" dirty="0">
                <a:latin typeface="Calibri"/>
                <a:cs typeface="Calibri"/>
              </a:rPr>
              <a:t>selection</a:t>
            </a:r>
            <a:r>
              <a:rPr lang="en-US" sz="1798" spc="-20" dirty="0">
                <a:latin typeface="Calibri"/>
                <a:cs typeface="Calibri"/>
              </a:rPr>
              <a:t> </a:t>
            </a:r>
            <a:r>
              <a:rPr lang="en-US" sz="1798" dirty="0">
                <a:latin typeface="Calibri"/>
                <a:cs typeface="Calibri"/>
              </a:rPr>
              <a:t>bias</a:t>
            </a:r>
            <a:r>
              <a:rPr lang="en-US" sz="1798" spc="-30" dirty="0">
                <a:latin typeface="Calibri"/>
                <a:cs typeface="Calibri"/>
              </a:rPr>
              <a:t> </a:t>
            </a:r>
            <a:r>
              <a:rPr lang="en-US" sz="1798" dirty="0">
                <a:latin typeface="Calibri"/>
                <a:cs typeface="Calibri"/>
              </a:rPr>
              <a:t>as</a:t>
            </a:r>
            <a:r>
              <a:rPr lang="en-US" sz="1798" spc="-30" dirty="0">
                <a:latin typeface="Calibri"/>
                <a:cs typeface="Calibri"/>
              </a:rPr>
              <a:t> </a:t>
            </a:r>
            <a:r>
              <a:rPr lang="en-US" sz="1798" dirty="0">
                <a:latin typeface="Calibri"/>
                <a:cs typeface="Calibri"/>
              </a:rPr>
              <a:t>a</a:t>
            </a:r>
            <a:r>
              <a:rPr lang="en-US" sz="1798" spc="-25" dirty="0">
                <a:latin typeface="Calibri"/>
                <a:cs typeface="Calibri"/>
              </a:rPr>
              <a:t> </a:t>
            </a:r>
            <a:r>
              <a:rPr lang="en-US" sz="1798" spc="-10" dirty="0">
                <a:latin typeface="Calibri"/>
                <a:cs typeface="Calibri"/>
              </a:rPr>
              <a:t>specification</a:t>
            </a:r>
            <a:r>
              <a:rPr lang="en-US" sz="1798" spc="-20" dirty="0">
                <a:latin typeface="Calibri"/>
                <a:cs typeface="Calibri"/>
              </a:rPr>
              <a:t> </a:t>
            </a:r>
            <a:r>
              <a:rPr lang="en-US" sz="1798" spc="-30" dirty="0">
                <a:latin typeface="Calibri"/>
                <a:cs typeface="Calibri"/>
              </a:rPr>
              <a:t>error.</a:t>
            </a:r>
            <a:r>
              <a:rPr lang="en-US" sz="1798" spc="-35" dirty="0">
                <a:latin typeface="Calibri"/>
                <a:cs typeface="Calibri"/>
              </a:rPr>
              <a:t> </a:t>
            </a:r>
            <a:r>
              <a:rPr lang="en-US" sz="1798" spc="-10" dirty="0" err="1">
                <a:latin typeface="Calibri"/>
                <a:cs typeface="Calibri"/>
              </a:rPr>
              <a:t>Econometrica</a:t>
            </a:r>
            <a:r>
              <a:rPr lang="en-US" sz="1798" spc="-10" dirty="0">
                <a:latin typeface="Calibri"/>
                <a:cs typeface="Calibri"/>
              </a:rPr>
              <a:t>,</a:t>
            </a:r>
            <a:r>
              <a:rPr lang="en-US" sz="1798" spc="-25" dirty="0">
                <a:latin typeface="Calibri"/>
                <a:cs typeface="Calibri"/>
              </a:rPr>
              <a:t> </a:t>
            </a:r>
            <a:r>
              <a:rPr lang="en-US" sz="1798" dirty="0">
                <a:latin typeface="Calibri"/>
                <a:cs typeface="Calibri"/>
              </a:rPr>
              <a:t>47:</a:t>
            </a:r>
            <a:r>
              <a:rPr lang="en-US" sz="1798" spc="-20" dirty="0">
                <a:latin typeface="Calibri"/>
                <a:cs typeface="Calibri"/>
              </a:rPr>
              <a:t> </a:t>
            </a:r>
            <a:r>
              <a:rPr lang="en-US" sz="1798" spc="-10" dirty="0">
                <a:latin typeface="Calibri"/>
                <a:cs typeface="Calibri"/>
              </a:rPr>
              <a:t>153-</a:t>
            </a:r>
            <a:r>
              <a:rPr lang="en-US" sz="1798" spc="-20" dirty="0">
                <a:latin typeface="Calibri"/>
                <a:cs typeface="Calibri"/>
              </a:rPr>
              <a:t>161.</a:t>
            </a:r>
            <a:endParaRPr lang="en-US" sz="1798" dirty="0">
              <a:latin typeface="Calibri"/>
              <a:cs typeface="Calibri"/>
            </a:endParaRPr>
          </a:p>
          <a:p>
            <a:pPr marL="298152" marR="192213" indent="-285464">
              <a:lnSpc>
                <a:spcPct val="102200"/>
              </a:lnSpc>
              <a:spcBef>
                <a:spcPts val="480"/>
              </a:spcBef>
              <a:buFont typeface="Arial"/>
              <a:buChar char="■"/>
              <a:tabLst>
                <a:tab pos="298152" algn="l"/>
              </a:tabLst>
            </a:pPr>
            <a:r>
              <a:rPr lang="en-US" sz="1798" spc="-10" dirty="0" err="1">
                <a:latin typeface="Calibri"/>
                <a:cs typeface="Calibri"/>
              </a:rPr>
              <a:t>Wolfolds</a:t>
            </a:r>
            <a:r>
              <a:rPr lang="en-US" sz="1798" spc="-10" dirty="0">
                <a:latin typeface="Calibri"/>
                <a:cs typeface="Calibri"/>
              </a:rPr>
              <a:t>,</a:t>
            </a:r>
            <a:r>
              <a:rPr lang="en-US" sz="1798" spc="-30" dirty="0">
                <a:latin typeface="Calibri"/>
                <a:cs typeface="Calibri"/>
              </a:rPr>
              <a:t> </a:t>
            </a:r>
            <a:r>
              <a:rPr lang="en-US" sz="1798" dirty="0">
                <a:latin typeface="Calibri"/>
                <a:cs typeface="Calibri"/>
              </a:rPr>
              <a:t>S.</a:t>
            </a:r>
            <a:r>
              <a:rPr lang="en-US" sz="1798" spc="-35" dirty="0">
                <a:latin typeface="Calibri"/>
                <a:cs typeface="Calibri"/>
              </a:rPr>
              <a:t> </a:t>
            </a:r>
            <a:r>
              <a:rPr lang="en-US" sz="1798" dirty="0">
                <a:latin typeface="Calibri"/>
                <a:cs typeface="Calibri"/>
              </a:rPr>
              <a:t>E.,</a:t>
            </a:r>
            <a:r>
              <a:rPr lang="en-US" sz="1798" spc="-30" dirty="0">
                <a:latin typeface="Calibri"/>
                <a:cs typeface="Calibri"/>
              </a:rPr>
              <a:t> </a:t>
            </a:r>
            <a:r>
              <a:rPr lang="en-US" sz="1798" dirty="0">
                <a:latin typeface="Calibri"/>
                <a:cs typeface="Calibri"/>
              </a:rPr>
              <a:t>&amp;</a:t>
            </a:r>
            <a:r>
              <a:rPr lang="en-US" sz="1798" spc="-35" dirty="0">
                <a:latin typeface="Calibri"/>
                <a:cs typeface="Calibri"/>
              </a:rPr>
              <a:t> </a:t>
            </a:r>
            <a:r>
              <a:rPr lang="en-US" sz="1798" dirty="0">
                <a:latin typeface="Calibri"/>
                <a:cs typeface="Calibri"/>
              </a:rPr>
              <a:t>Siegel,</a:t>
            </a:r>
            <a:r>
              <a:rPr lang="en-US" sz="1798" spc="-30" dirty="0">
                <a:latin typeface="Calibri"/>
                <a:cs typeface="Calibri"/>
              </a:rPr>
              <a:t> </a:t>
            </a:r>
            <a:r>
              <a:rPr lang="en-US" sz="1798" dirty="0">
                <a:latin typeface="Calibri"/>
                <a:cs typeface="Calibri"/>
              </a:rPr>
              <a:t>J.</a:t>
            </a:r>
            <a:r>
              <a:rPr lang="en-US" sz="1798" spc="-35" dirty="0">
                <a:latin typeface="Calibri"/>
                <a:cs typeface="Calibri"/>
              </a:rPr>
              <a:t> </a:t>
            </a:r>
            <a:r>
              <a:rPr lang="en-US" sz="1798" dirty="0">
                <a:latin typeface="Calibri"/>
                <a:cs typeface="Calibri"/>
              </a:rPr>
              <a:t>2019.</a:t>
            </a:r>
            <a:r>
              <a:rPr lang="en-US" sz="1798" spc="-35" dirty="0">
                <a:latin typeface="Calibri"/>
                <a:cs typeface="Calibri"/>
              </a:rPr>
              <a:t> </a:t>
            </a:r>
            <a:r>
              <a:rPr lang="en-US" sz="1798" spc="-10" dirty="0" err="1">
                <a:latin typeface="Calibri"/>
                <a:cs typeface="Calibri"/>
              </a:rPr>
              <a:t>Misaccounting</a:t>
            </a:r>
            <a:r>
              <a:rPr lang="en-US" sz="1798" spc="-30" dirty="0">
                <a:latin typeface="Calibri"/>
                <a:cs typeface="Calibri"/>
              </a:rPr>
              <a:t> </a:t>
            </a:r>
            <a:r>
              <a:rPr lang="en-US" sz="1798" dirty="0">
                <a:latin typeface="Calibri"/>
                <a:cs typeface="Calibri"/>
              </a:rPr>
              <a:t>for</a:t>
            </a:r>
            <a:r>
              <a:rPr lang="en-US" sz="1798" spc="-35" dirty="0">
                <a:latin typeface="Calibri"/>
                <a:cs typeface="Calibri"/>
              </a:rPr>
              <a:t> </a:t>
            </a:r>
            <a:r>
              <a:rPr lang="en-US" sz="1798" dirty="0">
                <a:latin typeface="Calibri"/>
                <a:cs typeface="Calibri"/>
              </a:rPr>
              <a:t>endogeneity:</a:t>
            </a:r>
            <a:r>
              <a:rPr lang="en-US" sz="1798" spc="-25" dirty="0">
                <a:latin typeface="Calibri"/>
                <a:cs typeface="Calibri"/>
              </a:rPr>
              <a:t> </a:t>
            </a:r>
            <a:r>
              <a:rPr lang="en-US" sz="1798" dirty="0">
                <a:latin typeface="Calibri"/>
                <a:cs typeface="Calibri"/>
              </a:rPr>
              <a:t>The</a:t>
            </a:r>
            <a:r>
              <a:rPr lang="en-US" sz="1798" spc="-25" dirty="0">
                <a:latin typeface="Calibri"/>
                <a:cs typeface="Calibri"/>
              </a:rPr>
              <a:t> </a:t>
            </a:r>
            <a:r>
              <a:rPr lang="en-US" sz="1798" dirty="0">
                <a:latin typeface="Calibri"/>
                <a:cs typeface="Calibri"/>
              </a:rPr>
              <a:t>peril</a:t>
            </a:r>
            <a:r>
              <a:rPr lang="en-US" sz="1798" spc="-30" dirty="0">
                <a:latin typeface="Calibri"/>
                <a:cs typeface="Calibri"/>
              </a:rPr>
              <a:t> </a:t>
            </a:r>
            <a:r>
              <a:rPr lang="en-US" sz="1798" dirty="0">
                <a:latin typeface="Calibri"/>
                <a:cs typeface="Calibri"/>
              </a:rPr>
              <a:t>of</a:t>
            </a:r>
            <a:r>
              <a:rPr lang="en-US" sz="1798" spc="-25" dirty="0">
                <a:latin typeface="Calibri"/>
                <a:cs typeface="Calibri"/>
              </a:rPr>
              <a:t> </a:t>
            </a:r>
            <a:r>
              <a:rPr lang="en-US" sz="1798" dirty="0">
                <a:latin typeface="Calibri"/>
                <a:cs typeface="Calibri"/>
              </a:rPr>
              <a:t>relying</a:t>
            </a:r>
            <a:r>
              <a:rPr lang="en-US" sz="1798" spc="-30" dirty="0">
                <a:latin typeface="Calibri"/>
                <a:cs typeface="Calibri"/>
              </a:rPr>
              <a:t> </a:t>
            </a:r>
            <a:r>
              <a:rPr lang="en-US" sz="1798" dirty="0">
                <a:latin typeface="Calibri"/>
                <a:cs typeface="Calibri"/>
              </a:rPr>
              <a:t>on</a:t>
            </a:r>
            <a:r>
              <a:rPr lang="en-US" sz="1798" spc="-30" dirty="0">
                <a:latin typeface="Calibri"/>
                <a:cs typeface="Calibri"/>
              </a:rPr>
              <a:t> </a:t>
            </a:r>
            <a:r>
              <a:rPr lang="en-US" sz="1798" dirty="0">
                <a:latin typeface="Calibri"/>
                <a:cs typeface="Calibri"/>
              </a:rPr>
              <a:t>the</a:t>
            </a:r>
            <a:r>
              <a:rPr lang="en-US" sz="1798" spc="-25" dirty="0">
                <a:latin typeface="Calibri"/>
                <a:cs typeface="Calibri"/>
              </a:rPr>
              <a:t> </a:t>
            </a:r>
            <a:r>
              <a:rPr lang="en-US" sz="1798" dirty="0">
                <a:latin typeface="Calibri"/>
                <a:cs typeface="Calibri"/>
              </a:rPr>
              <a:t>Heckman</a:t>
            </a:r>
            <a:r>
              <a:rPr lang="en-US" sz="1798" spc="-30" dirty="0">
                <a:latin typeface="Calibri"/>
                <a:cs typeface="Calibri"/>
              </a:rPr>
              <a:t> </a:t>
            </a:r>
            <a:r>
              <a:rPr lang="en-US" sz="1798" spc="-20" dirty="0">
                <a:latin typeface="Calibri"/>
                <a:cs typeface="Calibri"/>
              </a:rPr>
              <a:t>two-</a:t>
            </a:r>
            <a:r>
              <a:rPr lang="en-US" sz="1798" dirty="0">
                <a:latin typeface="Calibri"/>
                <a:cs typeface="Calibri"/>
              </a:rPr>
              <a:t>step</a:t>
            </a:r>
            <a:r>
              <a:rPr lang="en-US" sz="1798" spc="-30" dirty="0">
                <a:latin typeface="Calibri"/>
                <a:cs typeface="Calibri"/>
              </a:rPr>
              <a:t> </a:t>
            </a:r>
            <a:r>
              <a:rPr lang="en-US" sz="1798" spc="-10" dirty="0">
                <a:latin typeface="Calibri"/>
                <a:cs typeface="Calibri"/>
              </a:rPr>
              <a:t>method </a:t>
            </a:r>
            <a:r>
              <a:rPr lang="en-US" sz="1798" dirty="0">
                <a:latin typeface="Calibri"/>
                <a:cs typeface="Calibri"/>
              </a:rPr>
              <a:t>without</a:t>
            </a:r>
            <a:r>
              <a:rPr lang="en-US" sz="1798" spc="-60" dirty="0">
                <a:latin typeface="Calibri"/>
                <a:cs typeface="Calibri"/>
              </a:rPr>
              <a:t> </a:t>
            </a:r>
            <a:r>
              <a:rPr lang="en-US" sz="1798" dirty="0">
                <a:latin typeface="Calibri"/>
                <a:cs typeface="Calibri"/>
              </a:rPr>
              <a:t>a</a:t>
            </a:r>
            <a:r>
              <a:rPr lang="en-US" sz="1798" spc="-50" dirty="0">
                <a:latin typeface="Calibri"/>
                <a:cs typeface="Calibri"/>
              </a:rPr>
              <a:t> </a:t>
            </a:r>
            <a:r>
              <a:rPr lang="en-US" sz="1798" dirty="0">
                <a:latin typeface="Calibri"/>
                <a:cs typeface="Calibri"/>
              </a:rPr>
              <a:t>valid</a:t>
            </a:r>
            <a:r>
              <a:rPr lang="en-US" sz="1798" spc="-45" dirty="0">
                <a:latin typeface="Calibri"/>
                <a:cs typeface="Calibri"/>
              </a:rPr>
              <a:t> </a:t>
            </a:r>
            <a:r>
              <a:rPr lang="en-US" sz="1798" dirty="0">
                <a:latin typeface="Calibri"/>
                <a:cs typeface="Calibri"/>
              </a:rPr>
              <a:t>instrument.</a:t>
            </a:r>
            <a:r>
              <a:rPr lang="en-US" sz="1798" spc="-55" dirty="0">
                <a:latin typeface="Calibri"/>
                <a:cs typeface="Calibri"/>
              </a:rPr>
              <a:t> </a:t>
            </a:r>
            <a:r>
              <a:rPr lang="en-US" sz="1798" spc="-10" dirty="0">
                <a:latin typeface="Calibri"/>
                <a:cs typeface="Calibri"/>
              </a:rPr>
              <a:t>Strategic</a:t>
            </a:r>
            <a:r>
              <a:rPr lang="en-US" sz="1798" spc="-55" dirty="0">
                <a:latin typeface="Calibri"/>
                <a:cs typeface="Calibri"/>
              </a:rPr>
              <a:t> </a:t>
            </a:r>
            <a:r>
              <a:rPr lang="en-US" sz="1798" dirty="0">
                <a:latin typeface="Calibri"/>
                <a:cs typeface="Calibri"/>
              </a:rPr>
              <a:t>Management</a:t>
            </a:r>
            <a:r>
              <a:rPr lang="en-US" sz="1798" spc="-55" dirty="0">
                <a:latin typeface="Calibri"/>
                <a:cs typeface="Calibri"/>
              </a:rPr>
              <a:t> </a:t>
            </a:r>
            <a:r>
              <a:rPr lang="en-US" sz="1798" dirty="0">
                <a:latin typeface="Calibri"/>
                <a:cs typeface="Calibri"/>
              </a:rPr>
              <a:t>Journal,</a:t>
            </a:r>
            <a:r>
              <a:rPr lang="en-US" sz="1798" spc="-50" dirty="0">
                <a:latin typeface="Calibri"/>
                <a:cs typeface="Calibri"/>
              </a:rPr>
              <a:t> </a:t>
            </a:r>
            <a:r>
              <a:rPr lang="en-US" sz="1798" dirty="0">
                <a:latin typeface="Calibri"/>
                <a:cs typeface="Calibri"/>
              </a:rPr>
              <a:t>40:</a:t>
            </a:r>
            <a:r>
              <a:rPr lang="en-US" sz="1798" spc="-45" dirty="0">
                <a:latin typeface="Calibri"/>
                <a:cs typeface="Calibri"/>
              </a:rPr>
              <a:t> </a:t>
            </a:r>
            <a:r>
              <a:rPr lang="en-US" sz="1798" spc="-10" dirty="0">
                <a:latin typeface="Calibri"/>
                <a:cs typeface="Calibri"/>
              </a:rPr>
              <a:t>432-</a:t>
            </a:r>
            <a:r>
              <a:rPr lang="en-US" sz="1798" spc="-20" dirty="0">
                <a:latin typeface="Calibri"/>
                <a:cs typeface="Calibri"/>
              </a:rPr>
              <a:t>462.</a:t>
            </a:r>
          </a:p>
          <a:p>
            <a:pPr marL="298152" marR="192213" indent="-285464">
              <a:lnSpc>
                <a:spcPct val="102200"/>
              </a:lnSpc>
              <a:spcBef>
                <a:spcPts val="480"/>
              </a:spcBef>
              <a:buFont typeface="Arial"/>
              <a:buChar char="■"/>
              <a:tabLst>
                <a:tab pos="298152" algn="l"/>
              </a:tabLst>
            </a:pPr>
            <a:r>
              <a:rPr lang="en-US" sz="1798" spc="-20" dirty="0">
                <a:latin typeface="Calibri"/>
                <a:cs typeface="Calibri"/>
              </a:rPr>
              <a:t>Bendig, D., Hoke, J. (2022). Correcting Selection Bias in Innovation and Entrepreneurship Research: A Practical Guide to Applying the Heckman Two-Stage Estimation. Discussion Paper. Available at: </a:t>
            </a:r>
            <a:r>
              <a:rPr lang="en-US" sz="1798" spc="-20" dirty="0">
                <a:solidFill>
                  <a:srgbClr val="99CA3C"/>
                </a:solidFill>
                <a:latin typeface="Calibri"/>
                <a:cs typeface="Calibri"/>
                <a:hlinkClick r:id="rId2">
                  <a:extLst>
                    <a:ext uri="{A12FA001-AC4F-418D-AE19-62706E023703}">
                      <ahyp:hlinkClr xmlns:ahyp="http://schemas.microsoft.com/office/drawing/2018/hyperlinkcolor" val="tx"/>
                    </a:ext>
                  </a:extLst>
                </a:hlinkClick>
              </a:rPr>
              <a:t>https://www.statisticslab.org</a:t>
            </a:r>
            <a:r>
              <a:rPr lang="en-US" sz="1798" spc="-20" dirty="0">
                <a:latin typeface="Calibri"/>
                <a:cs typeface="Calibri"/>
                <a:hlinkClick r:id="rId2">
                  <a:extLst>
                    <a:ext uri="{A12FA001-AC4F-418D-AE19-62706E023703}">
                      <ahyp:hlinkClr xmlns:ahyp="http://schemas.microsoft.com/office/drawing/2018/hyperlinkcolor" val="tx"/>
                    </a:ext>
                  </a:extLst>
                </a:hlinkClick>
              </a:rPr>
              <a:t>/</a:t>
            </a:r>
            <a:endParaRPr lang="en-US" sz="1798" spc="-20" dirty="0">
              <a:latin typeface="Calibri"/>
              <a:cs typeface="Calibri"/>
            </a:endParaRPr>
          </a:p>
          <a:p>
            <a:pPr marL="298152" marR="192213" indent="-285464">
              <a:lnSpc>
                <a:spcPct val="102200"/>
              </a:lnSpc>
              <a:spcBef>
                <a:spcPts val="480"/>
              </a:spcBef>
              <a:buFont typeface="Arial"/>
              <a:buChar char="■"/>
              <a:tabLst>
                <a:tab pos="298152" algn="l"/>
              </a:tabLst>
            </a:pPr>
            <a:r>
              <a:rPr lang="en-US" sz="1798" spc="-20" dirty="0">
                <a:latin typeface="Calibri"/>
                <a:cs typeface="Calibri"/>
                <a:hlinkClick r:id="rId3">
                  <a:extLst>
                    <a:ext uri="{A12FA001-AC4F-418D-AE19-62706E023703}">
                      <ahyp:hlinkClr xmlns:ahyp="http://schemas.microsoft.com/office/drawing/2018/hyperlinkcolor" val="tx"/>
                    </a:ext>
                  </a:extLst>
                </a:hlinkClick>
              </a:rPr>
              <a:t>https://m-clark.github.io/models-by-example/heckman-selection.html</a:t>
            </a:r>
            <a:endParaRPr lang="en-US" sz="1798" spc="-20" dirty="0">
              <a:latin typeface="Calibri"/>
              <a:cs typeface="Calibri"/>
            </a:endParaRPr>
          </a:p>
          <a:p>
            <a:pPr marL="298152" marR="192213" indent="-285464">
              <a:lnSpc>
                <a:spcPct val="102200"/>
              </a:lnSpc>
              <a:spcBef>
                <a:spcPts val="480"/>
              </a:spcBef>
              <a:buFont typeface="Arial"/>
              <a:buChar char="■"/>
              <a:tabLst>
                <a:tab pos="298152" algn="l"/>
              </a:tabLst>
            </a:pPr>
            <a:r>
              <a:rPr lang="en-US" dirty="0"/>
              <a:t>Koné, S., </a:t>
            </a:r>
            <a:r>
              <a:rPr lang="en-US" dirty="0" err="1"/>
              <a:t>Bonfoh</a:t>
            </a:r>
            <a:r>
              <a:rPr lang="en-US" dirty="0"/>
              <a:t>, B., Dao, D. </a:t>
            </a:r>
            <a:r>
              <a:rPr lang="en-US" i="1" dirty="0"/>
              <a:t>et al.</a:t>
            </a:r>
            <a:r>
              <a:rPr lang="en-US" dirty="0"/>
              <a:t> Heckman-type selection models to obtain unbiased estimates with missing measures outcome: theoretical considerations and an application to missing birth weight data. </a:t>
            </a:r>
            <a:r>
              <a:rPr lang="en-US" i="1" dirty="0"/>
              <a:t>BMC Med Res </a:t>
            </a:r>
            <a:r>
              <a:rPr lang="en-US" i="1" dirty="0" err="1"/>
              <a:t>Methodol</a:t>
            </a:r>
            <a:r>
              <a:rPr lang="en-US" dirty="0"/>
              <a:t> 19, 231 (2019). </a:t>
            </a:r>
            <a:r>
              <a:rPr lang="en-US" dirty="0">
                <a:hlinkClick r:id="rId4">
                  <a:extLst>
                    <a:ext uri="{A12FA001-AC4F-418D-AE19-62706E023703}">
                      <ahyp:hlinkClr xmlns:ahyp="http://schemas.microsoft.com/office/drawing/2018/hyperlinkcolor" val="tx"/>
                    </a:ext>
                  </a:extLst>
                </a:hlinkClick>
              </a:rPr>
              <a:t>https://doi.org/10.1186/s12874-019-0840-7</a:t>
            </a:r>
            <a:endParaRPr lang="en-US" sz="1798" spc="-20" dirty="0">
              <a:latin typeface="Calibri"/>
              <a:cs typeface="Calibri"/>
            </a:endParaRPr>
          </a:p>
          <a:p>
            <a:pPr marL="298152" marR="192213" indent="-285464">
              <a:lnSpc>
                <a:spcPct val="102200"/>
              </a:lnSpc>
              <a:spcBef>
                <a:spcPts val="480"/>
              </a:spcBef>
              <a:buFont typeface="Arial"/>
              <a:buChar char="■"/>
              <a:tabLst>
                <a:tab pos="298152" algn="l"/>
              </a:tabLst>
            </a:pPr>
            <a:r>
              <a:rPr lang="en-US" dirty="0" err="1"/>
              <a:t>Galimard</a:t>
            </a:r>
            <a:r>
              <a:rPr lang="en-US" dirty="0"/>
              <a:t> JE, </a:t>
            </a:r>
            <a:r>
              <a:rPr lang="en-US" dirty="0" err="1"/>
              <a:t>Chevret</a:t>
            </a:r>
            <a:r>
              <a:rPr lang="en-US" dirty="0"/>
              <a:t> S, Curis E, </a:t>
            </a:r>
            <a:r>
              <a:rPr lang="en-US" dirty="0" err="1"/>
              <a:t>Resche</a:t>
            </a:r>
            <a:r>
              <a:rPr lang="en-US" dirty="0"/>
              <a:t>-Rigon M. Heckman imputation models for binary or continuous MNAR outcomes and MAR predictors. BMC Med Res </a:t>
            </a:r>
            <a:r>
              <a:rPr lang="en-US" dirty="0" err="1"/>
              <a:t>Methodol</a:t>
            </a:r>
            <a:r>
              <a:rPr lang="en-US" dirty="0"/>
              <a:t>. 2018 Aug 31;18(1):90. </a:t>
            </a:r>
            <a:r>
              <a:rPr lang="en-US" dirty="0" err="1"/>
              <a:t>doi</a:t>
            </a:r>
            <a:r>
              <a:rPr lang="en-US" dirty="0"/>
              <a:t>: 10.1186/s12874-018-0547-1. PMID: 30170561; PMCID: PMC6119269.</a:t>
            </a:r>
            <a:endParaRPr lang="en-US" sz="1798" spc="-20" dirty="0">
              <a:latin typeface="Calibri"/>
              <a:cs typeface="Calibri"/>
            </a:endParaRPr>
          </a:p>
        </p:txBody>
      </p:sp>
      <p:sp>
        <p:nvSpPr>
          <p:cNvPr id="3" name="object 3"/>
          <p:cNvSpPr/>
          <p:nvPr/>
        </p:nvSpPr>
        <p:spPr>
          <a:xfrm>
            <a:off x="0" y="1098083"/>
            <a:ext cx="12191366" cy="17127"/>
          </a:xfrm>
          <a:custGeom>
            <a:avLst/>
            <a:gdLst/>
            <a:ahLst/>
            <a:cxnLst/>
            <a:rect l="l" t="t" r="r" b="b"/>
            <a:pathLst>
              <a:path w="12204065" h="17144">
                <a:moveTo>
                  <a:pt x="12204000" y="0"/>
                </a:moveTo>
                <a:lnTo>
                  <a:pt x="0" y="0"/>
                </a:lnTo>
                <a:lnTo>
                  <a:pt x="0" y="16918"/>
                </a:lnTo>
                <a:lnTo>
                  <a:pt x="12204000" y="16918"/>
                </a:lnTo>
                <a:lnTo>
                  <a:pt x="12204000" y="0"/>
                </a:lnTo>
                <a:close/>
              </a:path>
            </a:pathLst>
          </a:custGeom>
          <a:solidFill>
            <a:srgbClr val="006E89"/>
          </a:solidFill>
        </p:spPr>
        <p:txBody>
          <a:bodyPr wrap="square" lIns="0" tIns="0" rIns="0" bIns="0" rtlCol="0"/>
          <a:lstStyle/>
          <a:p>
            <a:endParaRPr sz="1798" dirty="0"/>
          </a:p>
        </p:txBody>
      </p:sp>
      <p:sp>
        <p:nvSpPr>
          <p:cNvPr id="10" name="object 10"/>
          <p:cNvSpPr txBox="1">
            <a:spLocks noGrp="1"/>
          </p:cNvSpPr>
          <p:nvPr>
            <p:ph type="title"/>
          </p:nvPr>
        </p:nvSpPr>
        <p:spPr>
          <a:xfrm>
            <a:off x="495559" y="467678"/>
            <a:ext cx="8587722" cy="566232"/>
          </a:xfrm>
          <a:prstGeom prst="rect">
            <a:avLst/>
          </a:prstGeom>
        </p:spPr>
        <p:txBody>
          <a:bodyPr vert="horz" wrap="square" lIns="0" tIns="12687" rIns="0" bIns="0" rtlCol="0" anchor="t">
            <a:spAutoFit/>
          </a:bodyPr>
          <a:lstStyle/>
          <a:p>
            <a:pPr marL="12687">
              <a:spcBef>
                <a:spcPts val="100"/>
              </a:spcBef>
            </a:pPr>
            <a:r>
              <a:rPr dirty="0"/>
              <a:t>Recommended</a:t>
            </a:r>
            <a:r>
              <a:rPr spc="-95" dirty="0"/>
              <a:t> </a:t>
            </a:r>
            <a:r>
              <a:rPr spc="-10" dirty="0"/>
              <a:t>literature</a:t>
            </a:r>
          </a:p>
        </p:txBody>
      </p:sp>
      <p:pic>
        <p:nvPicPr>
          <p:cNvPr id="4" name="Picture 3" descr="A red and black logo&#10;&#10;AI-generated content may be incorrect.">
            <a:extLst>
              <a:ext uri="{FF2B5EF4-FFF2-40B4-BE49-F238E27FC236}">
                <a16:creationId xmlns:a16="http://schemas.microsoft.com/office/drawing/2014/main" id="{BBD8A411-BD10-420E-ADD9-7F70CE5055E6}"/>
              </a:ext>
            </a:extLst>
          </p:cNvPr>
          <p:cNvPicPr>
            <a:picLocks noChangeAspect="1"/>
          </p:cNvPicPr>
          <p:nvPr/>
        </p:nvPicPr>
        <p:blipFill>
          <a:blip r:embed="rId5"/>
          <a:stretch>
            <a:fillRect/>
          </a:stretch>
        </p:blipFill>
        <p:spPr>
          <a:xfrm>
            <a:off x="9472628" y="5845387"/>
            <a:ext cx="2405193" cy="800397"/>
          </a:xfrm>
          <a:prstGeom prst="rect">
            <a:avLst/>
          </a:prstGeom>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297040" y="1199170"/>
            <a:ext cx="5546662" cy="4079756"/>
          </a:xfrm>
          <a:prstGeom prst="rect">
            <a:avLst/>
          </a:prstGeom>
        </p:spPr>
        <p:txBody>
          <a:bodyPr vert="horz" wrap="square" lIns="0" tIns="13955" rIns="0" bIns="0" rtlCol="0">
            <a:spAutoFit/>
          </a:bodyPr>
          <a:lstStyle/>
          <a:p>
            <a:pPr marL="12687" marR="350169">
              <a:lnSpc>
                <a:spcPct val="99200"/>
              </a:lnSpc>
              <a:spcBef>
                <a:spcPts val="110"/>
              </a:spcBef>
            </a:pPr>
            <a:r>
              <a:rPr sz="1200" dirty="0">
                <a:solidFill>
                  <a:srgbClr val="58585A"/>
                </a:solidFill>
                <a:latin typeface="Calibri"/>
                <a:cs typeface="Calibri"/>
              </a:rPr>
              <a:t>Heckman,</a:t>
            </a:r>
            <a:r>
              <a:rPr sz="1200" spc="-15" dirty="0">
                <a:solidFill>
                  <a:srgbClr val="58585A"/>
                </a:solidFill>
                <a:latin typeface="Calibri"/>
                <a:cs typeface="Calibri"/>
              </a:rPr>
              <a:t> </a:t>
            </a:r>
            <a:r>
              <a:rPr sz="1200" dirty="0">
                <a:solidFill>
                  <a:srgbClr val="58585A"/>
                </a:solidFill>
                <a:latin typeface="Calibri"/>
                <a:cs typeface="Calibri"/>
              </a:rPr>
              <a:t>J.</a:t>
            </a:r>
            <a:r>
              <a:rPr sz="1200" spc="-20" dirty="0">
                <a:solidFill>
                  <a:srgbClr val="58585A"/>
                </a:solidFill>
                <a:latin typeface="Calibri"/>
                <a:cs typeface="Calibri"/>
              </a:rPr>
              <a:t> </a:t>
            </a:r>
            <a:r>
              <a:rPr sz="1200" dirty="0">
                <a:solidFill>
                  <a:srgbClr val="58585A"/>
                </a:solidFill>
                <a:latin typeface="Calibri"/>
                <a:cs typeface="Calibri"/>
              </a:rPr>
              <a:t>J.</a:t>
            </a:r>
            <a:r>
              <a:rPr sz="1200" spc="-20" dirty="0">
                <a:solidFill>
                  <a:srgbClr val="58585A"/>
                </a:solidFill>
                <a:latin typeface="Calibri"/>
                <a:cs typeface="Calibri"/>
              </a:rPr>
              <a:t> </a:t>
            </a:r>
            <a:r>
              <a:rPr sz="1200" dirty="0">
                <a:solidFill>
                  <a:srgbClr val="58585A"/>
                </a:solidFill>
                <a:latin typeface="Calibri"/>
                <a:cs typeface="Calibri"/>
              </a:rPr>
              <a:t>(2018).</a:t>
            </a:r>
            <a:r>
              <a:rPr sz="1200" spc="-20" dirty="0">
                <a:solidFill>
                  <a:srgbClr val="58585A"/>
                </a:solidFill>
                <a:latin typeface="Calibri"/>
                <a:cs typeface="Calibri"/>
              </a:rPr>
              <a:t> </a:t>
            </a:r>
            <a:r>
              <a:rPr sz="1200" dirty="0">
                <a:solidFill>
                  <a:srgbClr val="58585A"/>
                </a:solidFill>
                <a:latin typeface="Calibri"/>
                <a:cs typeface="Calibri"/>
              </a:rPr>
              <a:t>Selection</a:t>
            </a:r>
            <a:r>
              <a:rPr sz="1200" spc="-10" dirty="0">
                <a:solidFill>
                  <a:srgbClr val="58585A"/>
                </a:solidFill>
                <a:latin typeface="Calibri"/>
                <a:cs typeface="Calibri"/>
              </a:rPr>
              <a:t> </a:t>
            </a:r>
            <a:r>
              <a:rPr sz="1200" dirty="0">
                <a:solidFill>
                  <a:srgbClr val="58585A"/>
                </a:solidFill>
                <a:latin typeface="Calibri"/>
                <a:cs typeface="Calibri"/>
              </a:rPr>
              <a:t>bias</a:t>
            </a:r>
            <a:r>
              <a:rPr sz="1200" spc="-10" dirty="0">
                <a:solidFill>
                  <a:srgbClr val="58585A"/>
                </a:solidFill>
                <a:latin typeface="Calibri"/>
                <a:cs typeface="Calibri"/>
              </a:rPr>
              <a:t> </a:t>
            </a:r>
            <a:r>
              <a:rPr sz="1200" dirty="0">
                <a:solidFill>
                  <a:srgbClr val="58585A"/>
                </a:solidFill>
                <a:latin typeface="Calibri"/>
                <a:cs typeface="Calibri"/>
              </a:rPr>
              <a:t>and</a:t>
            </a:r>
            <a:r>
              <a:rPr sz="1200" spc="-10" dirty="0">
                <a:solidFill>
                  <a:srgbClr val="58585A"/>
                </a:solidFill>
                <a:latin typeface="Calibri"/>
                <a:cs typeface="Calibri"/>
              </a:rPr>
              <a:t> </a:t>
            </a:r>
            <a:r>
              <a:rPr sz="1200" spc="-20" dirty="0">
                <a:solidFill>
                  <a:srgbClr val="58585A"/>
                </a:solidFill>
                <a:latin typeface="Calibri"/>
                <a:cs typeface="Calibri"/>
              </a:rPr>
              <a:t>self-</a:t>
            </a:r>
            <a:r>
              <a:rPr sz="1200" dirty="0">
                <a:solidFill>
                  <a:srgbClr val="58585A"/>
                </a:solidFill>
                <a:latin typeface="Calibri"/>
                <a:cs typeface="Calibri"/>
              </a:rPr>
              <a:t>selection.</a:t>
            </a:r>
            <a:r>
              <a:rPr sz="1200" spc="-20" dirty="0">
                <a:solidFill>
                  <a:srgbClr val="58585A"/>
                </a:solidFill>
                <a:latin typeface="Calibri"/>
                <a:cs typeface="Calibri"/>
              </a:rPr>
              <a:t> </a:t>
            </a:r>
            <a:r>
              <a:rPr sz="1200" dirty="0">
                <a:solidFill>
                  <a:srgbClr val="58585A"/>
                </a:solidFill>
                <a:latin typeface="Calibri"/>
                <a:cs typeface="Calibri"/>
              </a:rPr>
              <a:t>In</a:t>
            </a:r>
            <a:r>
              <a:rPr sz="1200" spc="-10" dirty="0">
                <a:solidFill>
                  <a:srgbClr val="58585A"/>
                </a:solidFill>
                <a:latin typeface="Calibri"/>
                <a:cs typeface="Calibri"/>
              </a:rPr>
              <a:t> </a:t>
            </a:r>
            <a:r>
              <a:rPr sz="1200" dirty="0">
                <a:solidFill>
                  <a:srgbClr val="58585A"/>
                </a:solidFill>
                <a:latin typeface="Calibri"/>
                <a:cs typeface="Calibri"/>
              </a:rPr>
              <a:t>S.</a:t>
            </a:r>
            <a:r>
              <a:rPr sz="1200" spc="-20" dirty="0">
                <a:solidFill>
                  <a:srgbClr val="58585A"/>
                </a:solidFill>
                <a:latin typeface="Calibri"/>
                <a:cs typeface="Calibri"/>
              </a:rPr>
              <a:t> </a:t>
            </a:r>
            <a:r>
              <a:rPr sz="1200" dirty="0">
                <a:solidFill>
                  <a:srgbClr val="58585A"/>
                </a:solidFill>
                <a:latin typeface="Calibri"/>
                <a:cs typeface="Calibri"/>
              </a:rPr>
              <a:t>N.</a:t>
            </a:r>
            <a:r>
              <a:rPr sz="1200" spc="-25" dirty="0">
                <a:solidFill>
                  <a:srgbClr val="58585A"/>
                </a:solidFill>
                <a:latin typeface="Calibri"/>
                <a:cs typeface="Calibri"/>
              </a:rPr>
              <a:t> </a:t>
            </a:r>
            <a:r>
              <a:rPr sz="1200" dirty="0">
                <a:solidFill>
                  <a:srgbClr val="58585A"/>
                </a:solidFill>
                <a:latin typeface="Calibri"/>
                <a:cs typeface="Calibri"/>
              </a:rPr>
              <a:t>Durlauf</a:t>
            </a:r>
            <a:r>
              <a:rPr sz="1200" spc="-10" dirty="0">
                <a:solidFill>
                  <a:srgbClr val="58585A"/>
                </a:solidFill>
                <a:latin typeface="Calibri"/>
                <a:cs typeface="Calibri"/>
              </a:rPr>
              <a:t> </a:t>
            </a:r>
            <a:r>
              <a:rPr sz="1200" dirty="0">
                <a:solidFill>
                  <a:srgbClr val="58585A"/>
                </a:solidFill>
                <a:latin typeface="Calibri"/>
                <a:cs typeface="Calibri"/>
              </a:rPr>
              <a:t>&amp;</a:t>
            </a:r>
            <a:r>
              <a:rPr sz="1200" spc="-15" dirty="0">
                <a:solidFill>
                  <a:srgbClr val="58585A"/>
                </a:solidFill>
                <a:latin typeface="Calibri"/>
                <a:cs typeface="Calibri"/>
              </a:rPr>
              <a:t> </a:t>
            </a:r>
            <a:r>
              <a:rPr sz="1200" dirty="0">
                <a:solidFill>
                  <a:srgbClr val="58585A"/>
                </a:solidFill>
                <a:latin typeface="Calibri"/>
                <a:cs typeface="Calibri"/>
              </a:rPr>
              <a:t>L.</a:t>
            </a:r>
            <a:r>
              <a:rPr sz="1200" spc="-20" dirty="0">
                <a:solidFill>
                  <a:srgbClr val="58585A"/>
                </a:solidFill>
                <a:latin typeface="Calibri"/>
                <a:cs typeface="Calibri"/>
              </a:rPr>
              <a:t> </a:t>
            </a:r>
            <a:r>
              <a:rPr sz="1200" spc="-25" dirty="0">
                <a:solidFill>
                  <a:srgbClr val="58585A"/>
                </a:solidFill>
                <a:latin typeface="Calibri"/>
                <a:cs typeface="Calibri"/>
              </a:rPr>
              <a:t>E. </a:t>
            </a:r>
            <a:r>
              <a:rPr sz="1200" dirty="0">
                <a:solidFill>
                  <a:srgbClr val="58585A"/>
                </a:solidFill>
                <a:latin typeface="Calibri"/>
                <a:cs typeface="Calibri"/>
              </a:rPr>
              <a:t>Blume</a:t>
            </a:r>
            <a:r>
              <a:rPr sz="1200" spc="-25" dirty="0">
                <a:solidFill>
                  <a:srgbClr val="58585A"/>
                </a:solidFill>
                <a:latin typeface="Calibri"/>
                <a:cs typeface="Calibri"/>
              </a:rPr>
              <a:t> </a:t>
            </a:r>
            <a:r>
              <a:rPr sz="1200" dirty="0">
                <a:solidFill>
                  <a:srgbClr val="58585A"/>
                </a:solidFill>
                <a:latin typeface="Calibri"/>
                <a:cs typeface="Calibri"/>
              </a:rPr>
              <a:t>(Eds.),</a:t>
            </a:r>
            <a:r>
              <a:rPr sz="1200" spc="-25" dirty="0">
                <a:solidFill>
                  <a:srgbClr val="58585A"/>
                </a:solidFill>
                <a:latin typeface="Calibri"/>
                <a:cs typeface="Calibri"/>
              </a:rPr>
              <a:t> </a:t>
            </a:r>
            <a:r>
              <a:rPr sz="1200" dirty="0">
                <a:solidFill>
                  <a:srgbClr val="58585A"/>
                </a:solidFill>
                <a:latin typeface="Calibri"/>
                <a:cs typeface="Calibri"/>
              </a:rPr>
              <a:t>The</a:t>
            </a:r>
            <a:r>
              <a:rPr sz="1200" spc="-25" dirty="0">
                <a:solidFill>
                  <a:srgbClr val="58585A"/>
                </a:solidFill>
                <a:latin typeface="Calibri"/>
                <a:cs typeface="Calibri"/>
              </a:rPr>
              <a:t> </a:t>
            </a:r>
            <a:r>
              <a:rPr sz="1200" dirty="0">
                <a:solidFill>
                  <a:srgbClr val="58585A"/>
                </a:solidFill>
                <a:latin typeface="Calibri"/>
                <a:cs typeface="Calibri"/>
              </a:rPr>
              <a:t>new</a:t>
            </a:r>
            <a:r>
              <a:rPr sz="1200" spc="-30" dirty="0">
                <a:solidFill>
                  <a:srgbClr val="58585A"/>
                </a:solidFill>
                <a:latin typeface="Calibri"/>
                <a:cs typeface="Calibri"/>
              </a:rPr>
              <a:t> </a:t>
            </a:r>
            <a:r>
              <a:rPr sz="1200" spc="-10" dirty="0">
                <a:solidFill>
                  <a:srgbClr val="58585A"/>
                </a:solidFill>
                <a:latin typeface="Calibri"/>
                <a:cs typeface="Calibri"/>
              </a:rPr>
              <a:t>palgrave</a:t>
            </a:r>
            <a:r>
              <a:rPr sz="1200" spc="-20" dirty="0">
                <a:solidFill>
                  <a:srgbClr val="58585A"/>
                </a:solidFill>
                <a:latin typeface="Calibri"/>
                <a:cs typeface="Calibri"/>
              </a:rPr>
              <a:t> </a:t>
            </a:r>
            <a:r>
              <a:rPr sz="1200" dirty="0">
                <a:solidFill>
                  <a:srgbClr val="58585A"/>
                </a:solidFill>
                <a:latin typeface="Calibri"/>
                <a:cs typeface="Calibri"/>
              </a:rPr>
              <a:t>dictionary</a:t>
            </a:r>
            <a:r>
              <a:rPr sz="1200" spc="-25" dirty="0">
                <a:solidFill>
                  <a:srgbClr val="58585A"/>
                </a:solidFill>
                <a:latin typeface="Calibri"/>
                <a:cs typeface="Calibri"/>
              </a:rPr>
              <a:t> </a:t>
            </a:r>
            <a:r>
              <a:rPr sz="1200" dirty="0">
                <a:solidFill>
                  <a:srgbClr val="58585A"/>
                </a:solidFill>
                <a:latin typeface="Calibri"/>
                <a:cs typeface="Calibri"/>
              </a:rPr>
              <a:t>of</a:t>
            </a:r>
            <a:r>
              <a:rPr sz="1200" spc="-25" dirty="0">
                <a:solidFill>
                  <a:srgbClr val="58585A"/>
                </a:solidFill>
                <a:latin typeface="Calibri"/>
                <a:cs typeface="Calibri"/>
              </a:rPr>
              <a:t> </a:t>
            </a:r>
            <a:r>
              <a:rPr sz="1200" dirty="0">
                <a:solidFill>
                  <a:srgbClr val="58585A"/>
                </a:solidFill>
                <a:latin typeface="Calibri"/>
                <a:cs typeface="Calibri"/>
              </a:rPr>
              <a:t>economics</a:t>
            </a:r>
            <a:r>
              <a:rPr sz="1200" spc="-25" dirty="0">
                <a:solidFill>
                  <a:srgbClr val="58585A"/>
                </a:solidFill>
                <a:latin typeface="Calibri"/>
                <a:cs typeface="Calibri"/>
              </a:rPr>
              <a:t> </a:t>
            </a:r>
            <a:r>
              <a:rPr sz="1200" dirty="0">
                <a:solidFill>
                  <a:srgbClr val="58585A"/>
                </a:solidFill>
                <a:latin typeface="Calibri"/>
                <a:cs typeface="Calibri"/>
              </a:rPr>
              <a:t>(pp.</a:t>
            </a:r>
            <a:r>
              <a:rPr sz="1200" spc="-30" dirty="0">
                <a:solidFill>
                  <a:srgbClr val="58585A"/>
                </a:solidFill>
                <a:latin typeface="Calibri"/>
                <a:cs typeface="Calibri"/>
              </a:rPr>
              <a:t> </a:t>
            </a:r>
            <a:r>
              <a:rPr sz="1200" spc="-10" dirty="0">
                <a:solidFill>
                  <a:srgbClr val="58585A"/>
                </a:solidFill>
                <a:latin typeface="Calibri"/>
                <a:cs typeface="Calibri"/>
              </a:rPr>
              <a:t>12130-12147). Palgrave</a:t>
            </a:r>
            <a:r>
              <a:rPr sz="1200" spc="35" dirty="0">
                <a:solidFill>
                  <a:srgbClr val="58585A"/>
                </a:solidFill>
                <a:latin typeface="Calibri"/>
                <a:cs typeface="Calibri"/>
              </a:rPr>
              <a:t> </a:t>
            </a:r>
            <a:r>
              <a:rPr sz="1200" dirty="0">
                <a:solidFill>
                  <a:srgbClr val="58585A"/>
                </a:solidFill>
                <a:latin typeface="Calibri"/>
                <a:cs typeface="Calibri"/>
              </a:rPr>
              <a:t>Macmillan.</a:t>
            </a:r>
            <a:r>
              <a:rPr sz="1200" spc="30" dirty="0">
                <a:solidFill>
                  <a:srgbClr val="58585A"/>
                </a:solidFill>
                <a:latin typeface="Calibri"/>
                <a:cs typeface="Calibri"/>
              </a:rPr>
              <a:t> </a:t>
            </a:r>
            <a:r>
              <a:rPr sz="1200" spc="-10" dirty="0">
                <a:solidFill>
                  <a:srgbClr val="58585A"/>
                </a:solidFill>
                <a:latin typeface="Calibri"/>
                <a:cs typeface="Calibri"/>
              </a:rPr>
              <a:t>https://doi.org/10.1057/978-1-349-95121-5_1762-</a:t>
            </a:r>
            <a:r>
              <a:rPr sz="1200" spc="-50" dirty="0">
                <a:solidFill>
                  <a:srgbClr val="58585A"/>
                </a:solidFill>
                <a:latin typeface="Calibri"/>
                <a:cs typeface="Calibri"/>
              </a:rPr>
              <a:t>2</a:t>
            </a:r>
            <a:endParaRPr sz="1200" dirty="0">
              <a:latin typeface="Calibri"/>
              <a:cs typeface="Calibri"/>
            </a:endParaRPr>
          </a:p>
          <a:p>
            <a:pPr marL="12687" marR="123066">
              <a:lnSpc>
                <a:spcPct val="100499"/>
              </a:lnSpc>
              <a:spcBef>
                <a:spcPts val="639"/>
              </a:spcBef>
            </a:pPr>
            <a:r>
              <a:rPr sz="1200" dirty="0">
                <a:solidFill>
                  <a:srgbClr val="58585A"/>
                </a:solidFill>
                <a:latin typeface="Calibri"/>
                <a:cs typeface="Calibri"/>
              </a:rPr>
              <a:t>Hill,</a:t>
            </a:r>
            <a:r>
              <a:rPr sz="1200" spc="-15" dirty="0">
                <a:solidFill>
                  <a:srgbClr val="58585A"/>
                </a:solidFill>
                <a:latin typeface="Calibri"/>
                <a:cs typeface="Calibri"/>
              </a:rPr>
              <a:t> </a:t>
            </a:r>
            <a:r>
              <a:rPr sz="1200" dirty="0">
                <a:solidFill>
                  <a:srgbClr val="58585A"/>
                </a:solidFill>
                <a:latin typeface="Calibri"/>
                <a:cs typeface="Calibri"/>
              </a:rPr>
              <a:t>A.</a:t>
            </a:r>
            <a:r>
              <a:rPr sz="1200" spc="-20" dirty="0">
                <a:solidFill>
                  <a:srgbClr val="58585A"/>
                </a:solidFill>
                <a:latin typeface="Calibri"/>
                <a:cs typeface="Calibri"/>
              </a:rPr>
              <a:t> </a:t>
            </a:r>
            <a:r>
              <a:rPr sz="1200" dirty="0">
                <a:solidFill>
                  <a:srgbClr val="58585A"/>
                </a:solidFill>
                <a:latin typeface="Calibri"/>
                <a:cs typeface="Calibri"/>
              </a:rPr>
              <a:t>D.,</a:t>
            </a:r>
            <a:r>
              <a:rPr sz="1200" spc="-15" dirty="0">
                <a:solidFill>
                  <a:srgbClr val="58585A"/>
                </a:solidFill>
                <a:latin typeface="Calibri"/>
                <a:cs typeface="Calibri"/>
              </a:rPr>
              <a:t> </a:t>
            </a:r>
            <a:r>
              <a:rPr sz="1200" dirty="0">
                <a:solidFill>
                  <a:srgbClr val="58585A"/>
                </a:solidFill>
                <a:latin typeface="Calibri"/>
                <a:cs typeface="Calibri"/>
              </a:rPr>
              <a:t>Johnson,</a:t>
            </a:r>
            <a:r>
              <a:rPr sz="1200" spc="-15" dirty="0">
                <a:solidFill>
                  <a:srgbClr val="58585A"/>
                </a:solidFill>
                <a:latin typeface="Calibri"/>
                <a:cs typeface="Calibri"/>
              </a:rPr>
              <a:t> </a:t>
            </a:r>
            <a:r>
              <a:rPr sz="1200" dirty="0">
                <a:solidFill>
                  <a:srgbClr val="58585A"/>
                </a:solidFill>
                <a:latin typeface="Calibri"/>
                <a:cs typeface="Calibri"/>
              </a:rPr>
              <a:t>S.</a:t>
            </a:r>
            <a:r>
              <a:rPr sz="1200" spc="-20" dirty="0">
                <a:solidFill>
                  <a:srgbClr val="58585A"/>
                </a:solidFill>
                <a:latin typeface="Calibri"/>
                <a:cs typeface="Calibri"/>
              </a:rPr>
              <a:t> </a:t>
            </a:r>
            <a:r>
              <a:rPr sz="1200" dirty="0">
                <a:solidFill>
                  <a:srgbClr val="58585A"/>
                </a:solidFill>
                <a:latin typeface="Calibri"/>
                <a:cs typeface="Calibri"/>
              </a:rPr>
              <a:t>G.,</a:t>
            </a:r>
            <a:r>
              <a:rPr sz="1200" spc="-15" dirty="0">
                <a:solidFill>
                  <a:srgbClr val="58585A"/>
                </a:solidFill>
                <a:latin typeface="Calibri"/>
                <a:cs typeface="Calibri"/>
              </a:rPr>
              <a:t> </a:t>
            </a:r>
            <a:r>
              <a:rPr sz="1200" spc="-10" dirty="0">
                <a:solidFill>
                  <a:srgbClr val="58585A"/>
                </a:solidFill>
                <a:latin typeface="Calibri"/>
                <a:cs typeface="Calibri"/>
              </a:rPr>
              <a:t>Greco,</a:t>
            </a:r>
            <a:r>
              <a:rPr sz="1200" spc="-15" dirty="0">
                <a:solidFill>
                  <a:srgbClr val="58585A"/>
                </a:solidFill>
                <a:latin typeface="Calibri"/>
                <a:cs typeface="Calibri"/>
              </a:rPr>
              <a:t> </a:t>
            </a:r>
            <a:r>
              <a:rPr sz="1200" dirty="0">
                <a:solidFill>
                  <a:srgbClr val="58585A"/>
                </a:solidFill>
                <a:latin typeface="Calibri"/>
                <a:cs typeface="Calibri"/>
              </a:rPr>
              <a:t>L.</a:t>
            </a:r>
            <a:r>
              <a:rPr sz="1200" spc="-15" dirty="0">
                <a:solidFill>
                  <a:srgbClr val="58585A"/>
                </a:solidFill>
                <a:latin typeface="Calibri"/>
                <a:cs typeface="Calibri"/>
              </a:rPr>
              <a:t> </a:t>
            </a:r>
            <a:r>
              <a:rPr sz="1200" dirty="0">
                <a:solidFill>
                  <a:srgbClr val="58585A"/>
                </a:solidFill>
                <a:latin typeface="Calibri"/>
                <a:cs typeface="Calibri"/>
              </a:rPr>
              <a:t>M.,</a:t>
            </a:r>
            <a:r>
              <a:rPr sz="1200" spc="-15" dirty="0">
                <a:solidFill>
                  <a:srgbClr val="58585A"/>
                </a:solidFill>
                <a:latin typeface="Calibri"/>
                <a:cs typeface="Calibri"/>
              </a:rPr>
              <a:t> </a:t>
            </a:r>
            <a:r>
              <a:rPr sz="1200" dirty="0">
                <a:solidFill>
                  <a:srgbClr val="58585A"/>
                </a:solidFill>
                <a:latin typeface="Calibri"/>
                <a:cs typeface="Calibri"/>
              </a:rPr>
              <a:t>O’Boyle,</a:t>
            </a:r>
            <a:r>
              <a:rPr sz="1200" spc="-15" dirty="0">
                <a:solidFill>
                  <a:srgbClr val="58585A"/>
                </a:solidFill>
                <a:latin typeface="Calibri"/>
                <a:cs typeface="Calibri"/>
              </a:rPr>
              <a:t> </a:t>
            </a:r>
            <a:r>
              <a:rPr sz="1200" dirty="0">
                <a:solidFill>
                  <a:srgbClr val="58585A"/>
                </a:solidFill>
                <a:latin typeface="Calibri"/>
                <a:cs typeface="Calibri"/>
              </a:rPr>
              <a:t>E.</a:t>
            </a:r>
            <a:r>
              <a:rPr sz="1200" spc="-20" dirty="0">
                <a:solidFill>
                  <a:srgbClr val="58585A"/>
                </a:solidFill>
                <a:latin typeface="Calibri"/>
                <a:cs typeface="Calibri"/>
              </a:rPr>
              <a:t> </a:t>
            </a:r>
            <a:r>
              <a:rPr sz="1200" dirty="0">
                <a:solidFill>
                  <a:srgbClr val="58585A"/>
                </a:solidFill>
                <a:latin typeface="Calibri"/>
                <a:cs typeface="Calibri"/>
              </a:rPr>
              <a:t>H.,</a:t>
            </a:r>
            <a:r>
              <a:rPr sz="1200" spc="-15" dirty="0">
                <a:solidFill>
                  <a:srgbClr val="58585A"/>
                </a:solidFill>
                <a:latin typeface="Calibri"/>
                <a:cs typeface="Calibri"/>
              </a:rPr>
              <a:t> </a:t>
            </a:r>
            <a:r>
              <a:rPr sz="1200" dirty="0">
                <a:solidFill>
                  <a:srgbClr val="58585A"/>
                </a:solidFill>
                <a:latin typeface="Calibri"/>
                <a:cs typeface="Calibri"/>
              </a:rPr>
              <a:t>&amp;</a:t>
            </a:r>
            <a:r>
              <a:rPr sz="1200" spc="-15" dirty="0">
                <a:solidFill>
                  <a:srgbClr val="58585A"/>
                </a:solidFill>
                <a:latin typeface="Calibri"/>
                <a:cs typeface="Calibri"/>
              </a:rPr>
              <a:t> </a:t>
            </a:r>
            <a:r>
              <a:rPr sz="1200" spc="-25" dirty="0">
                <a:solidFill>
                  <a:srgbClr val="58585A"/>
                </a:solidFill>
                <a:latin typeface="Calibri"/>
                <a:cs typeface="Calibri"/>
              </a:rPr>
              <a:t>Walter,</a:t>
            </a:r>
            <a:r>
              <a:rPr sz="1200" spc="-15" dirty="0">
                <a:solidFill>
                  <a:srgbClr val="58585A"/>
                </a:solidFill>
                <a:latin typeface="Calibri"/>
                <a:cs typeface="Calibri"/>
              </a:rPr>
              <a:t> </a:t>
            </a:r>
            <a:r>
              <a:rPr sz="1200" dirty="0">
                <a:solidFill>
                  <a:srgbClr val="58585A"/>
                </a:solidFill>
                <a:latin typeface="Calibri"/>
                <a:cs typeface="Calibri"/>
              </a:rPr>
              <a:t>S.</a:t>
            </a:r>
            <a:r>
              <a:rPr sz="1200" spc="-15" dirty="0">
                <a:solidFill>
                  <a:srgbClr val="58585A"/>
                </a:solidFill>
                <a:latin typeface="Calibri"/>
                <a:cs typeface="Calibri"/>
              </a:rPr>
              <a:t> </a:t>
            </a:r>
            <a:r>
              <a:rPr sz="1200" dirty="0">
                <a:solidFill>
                  <a:srgbClr val="58585A"/>
                </a:solidFill>
                <a:latin typeface="Calibri"/>
                <a:cs typeface="Calibri"/>
              </a:rPr>
              <a:t>L.</a:t>
            </a:r>
            <a:r>
              <a:rPr sz="1200" spc="-20" dirty="0">
                <a:solidFill>
                  <a:srgbClr val="58585A"/>
                </a:solidFill>
                <a:latin typeface="Calibri"/>
                <a:cs typeface="Calibri"/>
              </a:rPr>
              <a:t> </a:t>
            </a:r>
            <a:r>
              <a:rPr sz="1200" spc="-10" dirty="0">
                <a:solidFill>
                  <a:srgbClr val="58585A"/>
                </a:solidFill>
                <a:latin typeface="Calibri"/>
                <a:cs typeface="Calibri"/>
              </a:rPr>
              <a:t>(2021). Endogeneity:</a:t>
            </a:r>
            <a:r>
              <a:rPr sz="1200" spc="-20" dirty="0">
                <a:solidFill>
                  <a:srgbClr val="58585A"/>
                </a:solidFill>
                <a:latin typeface="Calibri"/>
                <a:cs typeface="Calibri"/>
              </a:rPr>
              <a:t> </a:t>
            </a:r>
            <a:r>
              <a:rPr sz="1200" dirty="0">
                <a:solidFill>
                  <a:srgbClr val="58585A"/>
                </a:solidFill>
                <a:latin typeface="Calibri"/>
                <a:cs typeface="Calibri"/>
              </a:rPr>
              <a:t>A</a:t>
            </a:r>
            <a:r>
              <a:rPr sz="1200" spc="-25" dirty="0">
                <a:solidFill>
                  <a:srgbClr val="58585A"/>
                </a:solidFill>
                <a:latin typeface="Calibri"/>
                <a:cs typeface="Calibri"/>
              </a:rPr>
              <a:t> </a:t>
            </a:r>
            <a:r>
              <a:rPr sz="1200" dirty="0">
                <a:solidFill>
                  <a:srgbClr val="58585A"/>
                </a:solidFill>
                <a:latin typeface="Calibri"/>
                <a:cs typeface="Calibri"/>
              </a:rPr>
              <a:t>review</a:t>
            </a:r>
            <a:r>
              <a:rPr sz="1200" spc="-25" dirty="0">
                <a:solidFill>
                  <a:srgbClr val="58585A"/>
                </a:solidFill>
                <a:latin typeface="Calibri"/>
                <a:cs typeface="Calibri"/>
              </a:rPr>
              <a:t> </a:t>
            </a:r>
            <a:r>
              <a:rPr sz="1200" dirty="0">
                <a:solidFill>
                  <a:srgbClr val="58585A"/>
                </a:solidFill>
                <a:latin typeface="Calibri"/>
                <a:cs typeface="Calibri"/>
              </a:rPr>
              <a:t>and</a:t>
            </a:r>
            <a:r>
              <a:rPr sz="1200" spc="-20" dirty="0">
                <a:solidFill>
                  <a:srgbClr val="58585A"/>
                </a:solidFill>
                <a:latin typeface="Calibri"/>
                <a:cs typeface="Calibri"/>
              </a:rPr>
              <a:t> </a:t>
            </a:r>
            <a:r>
              <a:rPr sz="1200" dirty="0">
                <a:solidFill>
                  <a:srgbClr val="58585A"/>
                </a:solidFill>
                <a:latin typeface="Calibri"/>
                <a:cs typeface="Calibri"/>
              </a:rPr>
              <a:t>agenda</a:t>
            </a:r>
            <a:r>
              <a:rPr sz="1200" spc="-15" dirty="0">
                <a:solidFill>
                  <a:srgbClr val="58585A"/>
                </a:solidFill>
                <a:latin typeface="Calibri"/>
                <a:cs typeface="Calibri"/>
              </a:rPr>
              <a:t> </a:t>
            </a:r>
            <a:r>
              <a:rPr sz="1200" dirty="0">
                <a:solidFill>
                  <a:srgbClr val="58585A"/>
                </a:solidFill>
                <a:latin typeface="Calibri"/>
                <a:cs typeface="Calibri"/>
              </a:rPr>
              <a:t>for</a:t>
            </a:r>
            <a:r>
              <a:rPr sz="1200" spc="-25" dirty="0">
                <a:solidFill>
                  <a:srgbClr val="58585A"/>
                </a:solidFill>
                <a:latin typeface="Calibri"/>
                <a:cs typeface="Calibri"/>
              </a:rPr>
              <a:t> </a:t>
            </a:r>
            <a:r>
              <a:rPr sz="1200" dirty="0">
                <a:solidFill>
                  <a:srgbClr val="58585A"/>
                </a:solidFill>
                <a:latin typeface="Calibri"/>
                <a:cs typeface="Calibri"/>
              </a:rPr>
              <a:t>the</a:t>
            </a:r>
            <a:r>
              <a:rPr sz="1200" spc="-20" dirty="0">
                <a:solidFill>
                  <a:srgbClr val="58585A"/>
                </a:solidFill>
                <a:latin typeface="Calibri"/>
                <a:cs typeface="Calibri"/>
              </a:rPr>
              <a:t> </a:t>
            </a:r>
            <a:r>
              <a:rPr sz="1200" spc="-10" dirty="0">
                <a:solidFill>
                  <a:srgbClr val="58585A"/>
                </a:solidFill>
                <a:latin typeface="Calibri"/>
                <a:cs typeface="Calibri"/>
              </a:rPr>
              <a:t>methodology-</a:t>
            </a:r>
            <a:r>
              <a:rPr sz="1200" dirty="0">
                <a:solidFill>
                  <a:srgbClr val="58585A"/>
                </a:solidFill>
                <a:latin typeface="Calibri"/>
                <a:cs typeface="Calibri"/>
              </a:rPr>
              <a:t>practice</a:t>
            </a:r>
            <a:r>
              <a:rPr sz="1200" spc="-20" dirty="0">
                <a:solidFill>
                  <a:srgbClr val="58585A"/>
                </a:solidFill>
                <a:latin typeface="Calibri"/>
                <a:cs typeface="Calibri"/>
              </a:rPr>
              <a:t> </a:t>
            </a:r>
            <a:r>
              <a:rPr sz="1200" dirty="0">
                <a:solidFill>
                  <a:srgbClr val="58585A"/>
                </a:solidFill>
                <a:latin typeface="Calibri"/>
                <a:cs typeface="Calibri"/>
              </a:rPr>
              <a:t>divide</a:t>
            </a:r>
            <a:r>
              <a:rPr sz="1200" spc="-20" dirty="0">
                <a:solidFill>
                  <a:srgbClr val="58585A"/>
                </a:solidFill>
                <a:latin typeface="Calibri"/>
                <a:cs typeface="Calibri"/>
              </a:rPr>
              <a:t> </a:t>
            </a:r>
            <a:r>
              <a:rPr sz="1200" spc="-10" dirty="0">
                <a:solidFill>
                  <a:srgbClr val="58585A"/>
                </a:solidFill>
                <a:latin typeface="Calibri"/>
                <a:cs typeface="Calibri"/>
              </a:rPr>
              <a:t>affecting </a:t>
            </a:r>
            <a:r>
              <a:rPr sz="1200" dirty="0">
                <a:solidFill>
                  <a:srgbClr val="58585A"/>
                </a:solidFill>
                <a:latin typeface="Calibri"/>
                <a:cs typeface="Calibri"/>
              </a:rPr>
              <a:t>micro</a:t>
            </a:r>
            <a:r>
              <a:rPr sz="1200" spc="-15" dirty="0">
                <a:solidFill>
                  <a:srgbClr val="58585A"/>
                </a:solidFill>
                <a:latin typeface="Calibri"/>
                <a:cs typeface="Calibri"/>
              </a:rPr>
              <a:t> </a:t>
            </a:r>
            <a:r>
              <a:rPr sz="1200" dirty="0">
                <a:solidFill>
                  <a:srgbClr val="58585A"/>
                </a:solidFill>
                <a:latin typeface="Calibri"/>
                <a:cs typeface="Calibri"/>
              </a:rPr>
              <a:t>and</a:t>
            </a:r>
            <a:r>
              <a:rPr sz="1200" spc="-10" dirty="0">
                <a:solidFill>
                  <a:srgbClr val="58585A"/>
                </a:solidFill>
                <a:latin typeface="Calibri"/>
                <a:cs typeface="Calibri"/>
              </a:rPr>
              <a:t> </a:t>
            </a:r>
            <a:r>
              <a:rPr sz="1200" dirty="0">
                <a:solidFill>
                  <a:srgbClr val="58585A"/>
                </a:solidFill>
                <a:latin typeface="Calibri"/>
                <a:cs typeface="Calibri"/>
              </a:rPr>
              <a:t>macro</a:t>
            </a:r>
            <a:r>
              <a:rPr sz="1200" spc="-15" dirty="0">
                <a:solidFill>
                  <a:srgbClr val="58585A"/>
                </a:solidFill>
                <a:latin typeface="Calibri"/>
                <a:cs typeface="Calibri"/>
              </a:rPr>
              <a:t> </a:t>
            </a:r>
            <a:r>
              <a:rPr sz="1200" spc="-10" dirty="0">
                <a:solidFill>
                  <a:srgbClr val="58585A"/>
                </a:solidFill>
                <a:latin typeface="Calibri"/>
                <a:cs typeface="Calibri"/>
              </a:rPr>
              <a:t>research.</a:t>
            </a:r>
            <a:r>
              <a:rPr sz="1200" spc="-20" dirty="0">
                <a:solidFill>
                  <a:srgbClr val="58585A"/>
                </a:solidFill>
                <a:latin typeface="Calibri"/>
                <a:cs typeface="Calibri"/>
              </a:rPr>
              <a:t> </a:t>
            </a:r>
            <a:r>
              <a:rPr sz="1200" dirty="0">
                <a:solidFill>
                  <a:srgbClr val="58585A"/>
                </a:solidFill>
                <a:latin typeface="Calibri"/>
                <a:cs typeface="Calibri"/>
              </a:rPr>
              <a:t>Journal</a:t>
            </a:r>
            <a:r>
              <a:rPr sz="1200" spc="-15" dirty="0">
                <a:solidFill>
                  <a:srgbClr val="58585A"/>
                </a:solidFill>
                <a:latin typeface="Calibri"/>
                <a:cs typeface="Calibri"/>
              </a:rPr>
              <a:t> </a:t>
            </a:r>
            <a:r>
              <a:rPr sz="1200" dirty="0">
                <a:solidFill>
                  <a:srgbClr val="58585A"/>
                </a:solidFill>
                <a:latin typeface="Calibri"/>
                <a:cs typeface="Calibri"/>
              </a:rPr>
              <a:t>of</a:t>
            </a:r>
            <a:r>
              <a:rPr sz="1200" spc="-15" dirty="0">
                <a:solidFill>
                  <a:srgbClr val="58585A"/>
                </a:solidFill>
                <a:latin typeface="Calibri"/>
                <a:cs typeface="Calibri"/>
              </a:rPr>
              <a:t> </a:t>
            </a:r>
            <a:r>
              <a:rPr sz="1200" spc="-10" dirty="0">
                <a:solidFill>
                  <a:srgbClr val="58585A"/>
                </a:solidFill>
                <a:latin typeface="Calibri"/>
                <a:cs typeface="Calibri"/>
              </a:rPr>
              <a:t>Management,</a:t>
            </a:r>
            <a:r>
              <a:rPr sz="1200" spc="-15" dirty="0">
                <a:solidFill>
                  <a:srgbClr val="58585A"/>
                </a:solidFill>
                <a:latin typeface="Calibri"/>
                <a:cs typeface="Calibri"/>
              </a:rPr>
              <a:t> </a:t>
            </a:r>
            <a:r>
              <a:rPr sz="1200" dirty="0">
                <a:solidFill>
                  <a:srgbClr val="58585A"/>
                </a:solidFill>
                <a:latin typeface="Calibri"/>
                <a:cs typeface="Calibri"/>
              </a:rPr>
              <a:t>47(1),</a:t>
            </a:r>
            <a:r>
              <a:rPr sz="1200" spc="-15" dirty="0">
                <a:solidFill>
                  <a:srgbClr val="58585A"/>
                </a:solidFill>
                <a:latin typeface="Calibri"/>
                <a:cs typeface="Calibri"/>
              </a:rPr>
              <a:t> </a:t>
            </a:r>
            <a:r>
              <a:rPr sz="1200" spc="-10" dirty="0">
                <a:solidFill>
                  <a:srgbClr val="58585A"/>
                </a:solidFill>
                <a:latin typeface="Calibri"/>
                <a:cs typeface="Calibri"/>
              </a:rPr>
              <a:t>105-</a:t>
            </a:r>
            <a:r>
              <a:rPr sz="1200" spc="-20" dirty="0">
                <a:solidFill>
                  <a:srgbClr val="58585A"/>
                </a:solidFill>
                <a:latin typeface="Calibri"/>
                <a:cs typeface="Calibri"/>
              </a:rPr>
              <a:t>143. </a:t>
            </a:r>
            <a:r>
              <a:rPr sz="1200" spc="-10" dirty="0">
                <a:solidFill>
                  <a:srgbClr val="58585A"/>
                </a:solidFill>
                <a:latin typeface="Calibri"/>
                <a:cs typeface="Calibri"/>
              </a:rPr>
              <a:t>https://doi.org/10.1177/0149206320960533</a:t>
            </a:r>
            <a:endParaRPr sz="1200" dirty="0">
              <a:latin typeface="Calibri"/>
              <a:cs typeface="Calibri"/>
            </a:endParaRPr>
          </a:p>
          <a:p>
            <a:pPr marL="12687" marR="126238">
              <a:lnSpc>
                <a:spcPct val="102299"/>
              </a:lnSpc>
              <a:spcBef>
                <a:spcPts val="495"/>
              </a:spcBef>
            </a:pPr>
            <a:r>
              <a:rPr sz="1200" dirty="0">
                <a:solidFill>
                  <a:srgbClr val="58585A"/>
                </a:solidFill>
                <a:latin typeface="Calibri"/>
                <a:cs typeface="Calibri"/>
              </a:rPr>
              <a:t>Hill,</a:t>
            </a:r>
            <a:r>
              <a:rPr sz="1200" spc="-20" dirty="0">
                <a:solidFill>
                  <a:srgbClr val="58585A"/>
                </a:solidFill>
                <a:latin typeface="Calibri"/>
                <a:cs typeface="Calibri"/>
              </a:rPr>
              <a:t> </a:t>
            </a:r>
            <a:r>
              <a:rPr sz="1200" dirty="0">
                <a:solidFill>
                  <a:srgbClr val="58585A"/>
                </a:solidFill>
                <a:latin typeface="Calibri"/>
                <a:cs typeface="Calibri"/>
              </a:rPr>
              <a:t>R.</a:t>
            </a:r>
            <a:r>
              <a:rPr sz="1200" spc="-20" dirty="0">
                <a:solidFill>
                  <a:srgbClr val="58585A"/>
                </a:solidFill>
                <a:latin typeface="Calibri"/>
                <a:cs typeface="Calibri"/>
              </a:rPr>
              <a:t> </a:t>
            </a:r>
            <a:r>
              <a:rPr sz="1200" dirty="0">
                <a:solidFill>
                  <a:srgbClr val="58585A"/>
                </a:solidFill>
                <a:latin typeface="Calibri"/>
                <a:cs typeface="Calibri"/>
              </a:rPr>
              <a:t>C.,</a:t>
            </a:r>
            <a:r>
              <a:rPr sz="1200" spc="-15" dirty="0">
                <a:solidFill>
                  <a:srgbClr val="58585A"/>
                </a:solidFill>
                <a:latin typeface="Calibri"/>
                <a:cs typeface="Calibri"/>
              </a:rPr>
              <a:t> </a:t>
            </a:r>
            <a:r>
              <a:rPr sz="1200" dirty="0">
                <a:solidFill>
                  <a:srgbClr val="58585A"/>
                </a:solidFill>
                <a:latin typeface="Calibri"/>
                <a:cs typeface="Calibri"/>
              </a:rPr>
              <a:t>Adkins,</a:t>
            </a:r>
            <a:r>
              <a:rPr sz="1200" spc="-15" dirty="0">
                <a:solidFill>
                  <a:srgbClr val="58585A"/>
                </a:solidFill>
                <a:latin typeface="Calibri"/>
                <a:cs typeface="Calibri"/>
              </a:rPr>
              <a:t> </a:t>
            </a:r>
            <a:r>
              <a:rPr sz="1200" dirty="0">
                <a:solidFill>
                  <a:srgbClr val="58585A"/>
                </a:solidFill>
                <a:latin typeface="Calibri"/>
                <a:cs typeface="Calibri"/>
              </a:rPr>
              <a:t>L.</a:t>
            </a:r>
            <a:r>
              <a:rPr sz="1200" spc="-20" dirty="0">
                <a:solidFill>
                  <a:srgbClr val="58585A"/>
                </a:solidFill>
                <a:latin typeface="Calibri"/>
                <a:cs typeface="Calibri"/>
              </a:rPr>
              <a:t> </a:t>
            </a:r>
            <a:r>
              <a:rPr sz="1200" dirty="0">
                <a:solidFill>
                  <a:srgbClr val="58585A"/>
                </a:solidFill>
                <a:latin typeface="Calibri"/>
                <a:cs typeface="Calibri"/>
              </a:rPr>
              <a:t>C.,</a:t>
            </a:r>
            <a:r>
              <a:rPr sz="1200" spc="-15" dirty="0">
                <a:solidFill>
                  <a:srgbClr val="58585A"/>
                </a:solidFill>
                <a:latin typeface="Calibri"/>
                <a:cs typeface="Calibri"/>
              </a:rPr>
              <a:t> </a:t>
            </a:r>
            <a:r>
              <a:rPr sz="1200" dirty="0">
                <a:solidFill>
                  <a:srgbClr val="58585A"/>
                </a:solidFill>
                <a:latin typeface="Calibri"/>
                <a:cs typeface="Calibri"/>
              </a:rPr>
              <a:t>&amp;</a:t>
            </a:r>
            <a:r>
              <a:rPr sz="1200" spc="-15" dirty="0">
                <a:solidFill>
                  <a:srgbClr val="58585A"/>
                </a:solidFill>
                <a:latin typeface="Calibri"/>
                <a:cs typeface="Calibri"/>
              </a:rPr>
              <a:t> </a:t>
            </a:r>
            <a:r>
              <a:rPr sz="1200" spc="-20" dirty="0">
                <a:solidFill>
                  <a:srgbClr val="58585A"/>
                </a:solidFill>
                <a:latin typeface="Calibri"/>
                <a:cs typeface="Calibri"/>
              </a:rPr>
              <a:t>Bender,</a:t>
            </a:r>
            <a:r>
              <a:rPr sz="1200" spc="-15" dirty="0">
                <a:solidFill>
                  <a:srgbClr val="58585A"/>
                </a:solidFill>
                <a:latin typeface="Calibri"/>
                <a:cs typeface="Calibri"/>
              </a:rPr>
              <a:t> </a:t>
            </a:r>
            <a:r>
              <a:rPr sz="1200" dirty="0">
                <a:solidFill>
                  <a:srgbClr val="58585A"/>
                </a:solidFill>
                <a:latin typeface="Calibri"/>
                <a:cs typeface="Calibri"/>
              </a:rPr>
              <a:t>K.</a:t>
            </a:r>
            <a:r>
              <a:rPr sz="1200" spc="-20" dirty="0">
                <a:solidFill>
                  <a:srgbClr val="58585A"/>
                </a:solidFill>
                <a:latin typeface="Calibri"/>
                <a:cs typeface="Calibri"/>
              </a:rPr>
              <a:t> </a:t>
            </a:r>
            <a:r>
              <a:rPr sz="1200" dirty="0">
                <a:solidFill>
                  <a:srgbClr val="58585A"/>
                </a:solidFill>
                <a:latin typeface="Calibri"/>
                <a:cs typeface="Calibri"/>
              </a:rPr>
              <a:t>A.</a:t>
            </a:r>
            <a:r>
              <a:rPr sz="1200" spc="-20" dirty="0">
                <a:solidFill>
                  <a:srgbClr val="58585A"/>
                </a:solidFill>
                <a:latin typeface="Calibri"/>
                <a:cs typeface="Calibri"/>
              </a:rPr>
              <a:t> </a:t>
            </a:r>
            <a:r>
              <a:rPr sz="1200" dirty="0">
                <a:solidFill>
                  <a:srgbClr val="58585A"/>
                </a:solidFill>
                <a:latin typeface="Calibri"/>
                <a:cs typeface="Calibri"/>
              </a:rPr>
              <a:t>(2003).</a:t>
            </a:r>
            <a:r>
              <a:rPr sz="1200" spc="-20" dirty="0">
                <a:solidFill>
                  <a:srgbClr val="58585A"/>
                </a:solidFill>
                <a:latin typeface="Calibri"/>
                <a:cs typeface="Calibri"/>
              </a:rPr>
              <a:t> </a:t>
            </a:r>
            <a:r>
              <a:rPr sz="1200" spc="-25" dirty="0">
                <a:solidFill>
                  <a:srgbClr val="58585A"/>
                </a:solidFill>
                <a:latin typeface="Calibri"/>
                <a:cs typeface="Calibri"/>
              </a:rPr>
              <a:t>Test</a:t>
            </a:r>
            <a:r>
              <a:rPr sz="1200" spc="-15" dirty="0">
                <a:solidFill>
                  <a:srgbClr val="58585A"/>
                </a:solidFill>
                <a:latin typeface="Calibri"/>
                <a:cs typeface="Calibri"/>
              </a:rPr>
              <a:t> </a:t>
            </a:r>
            <a:r>
              <a:rPr sz="1200" spc="-10" dirty="0">
                <a:solidFill>
                  <a:srgbClr val="58585A"/>
                </a:solidFill>
                <a:latin typeface="Calibri"/>
                <a:cs typeface="Calibri"/>
              </a:rPr>
              <a:t>statistics </a:t>
            </a:r>
            <a:r>
              <a:rPr sz="1200" dirty="0">
                <a:solidFill>
                  <a:srgbClr val="58585A"/>
                </a:solidFill>
                <a:latin typeface="Calibri"/>
                <a:cs typeface="Calibri"/>
              </a:rPr>
              <a:t>and</a:t>
            </a:r>
            <a:r>
              <a:rPr sz="1200" spc="-10" dirty="0">
                <a:solidFill>
                  <a:srgbClr val="58585A"/>
                </a:solidFill>
                <a:latin typeface="Calibri"/>
                <a:cs typeface="Calibri"/>
              </a:rPr>
              <a:t> </a:t>
            </a:r>
            <a:r>
              <a:rPr sz="1200" dirty="0">
                <a:solidFill>
                  <a:srgbClr val="58585A"/>
                </a:solidFill>
                <a:latin typeface="Calibri"/>
                <a:cs typeface="Calibri"/>
              </a:rPr>
              <a:t>critical</a:t>
            </a:r>
            <a:r>
              <a:rPr sz="1200" spc="-15" dirty="0">
                <a:solidFill>
                  <a:srgbClr val="58585A"/>
                </a:solidFill>
                <a:latin typeface="Calibri"/>
                <a:cs typeface="Calibri"/>
              </a:rPr>
              <a:t> </a:t>
            </a:r>
            <a:r>
              <a:rPr sz="1200" dirty="0">
                <a:solidFill>
                  <a:srgbClr val="58585A"/>
                </a:solidFill>
                <a:latin typeface="Calibri"/>
                <a:cs typeface="Calibri"/>
              </a:rPr>
              <a:t>values</a:t>
            </a:r>
            <a:r>
              <a:rPr sz="1200" spc="-10" dirty="0">
                <a:solidFill>
                  <a:srgbClr val="58585A"/>
                </a:solidFill>
                <a:latin typeface="Calibri"/>
                <a:cs typeface="Calibri"/>
              </a:rPr>
              <a:t> </a:t>
            </a:r>
            <a:r>
              <a:rPr sz="1200" spc="-25" dirty="0">
                <a:solidFill>
                  <a:srgbClr val="58585A"/>
                </a:solidFill>
                <a:latin typeface="Calibri"/>
                <a:cs typeface="Calibri"/>
              </a:rPr>
              <a:t>in </a:t>
            </a:r>
            <a:r>
              <a:rPr sz="1200" dirty="0">
                <a:solidFill>
                  <a:srgbClr val="58585A"/>
                </a:solidFill>
                <a:latin typeface="Calibri"/>
                <a:cs typeface="Calibri"/>
              </a:rPr>
              <a:t>selectivity</a:t>
            </a:r>
            <a:r>
              <a:rPr sz="1200" spc="-35" dirty="0">
                <a:solidFill>
                  <a:srgbClr val="58585A"/>
                </a:solidFill>
                <a:latin typeface="Calibri"/>
                <a:cs typeface="Calibri"/>
              </a:rPr>
              <a:t> </a:t>
            </a:r>
            <a:r>
              <a:rPr sz="1200" dirty="0">
                <a:solidFill>
                  <a:srgbClr val="58585A"/>
                </a:solidFill>
                <a:latin typeface="Calibri"/>
                <a:cs typeface="Calibri"/>
              </a:rPr>
              <a:t>models.</a:t>
            </a:r>
            <a:r>
              <a:rPr sz="1200" spc="-30" dirty="0">
                <a:solidFill>
                  <a:srgbClr val="58585A"/>
                </a:solidFill>
                <a:latin typeface="Calibri"/>
                <a:cs typeface="Calibri"/>
              </a:rPr>
              <a:t> </a:t>
            </a:r>
            <a:r>
              <a:rPr sz="1200" dirty="0">
                <a:solidFill>
                  <a:srgbClr val="58585A"/>
                </a:solidFill>
                <a:latin typeface="Calibri"/>
                <a:cs typeface="Calibri"/>
              </a:rPr>
              <a:t>In</a:t>
            </a:r>
            <a:r>
              <a:rPr sz="1200" spc="-15" dirty="0">
                <a:solidFill>
                  <a:srgbClr val="58585A"/>
                </a:solidFill>
                <a:latin typeface="Calibri"/>
                <a:cs typeface="Calibri"/>
              </a:rPr>
              <a:t> </a:t>
            </a:r>
            <a:r>
              <a:rPr sz="1200" spc="-60" dirty="0">
                <a:solidFill>
                  <a:srgbClr val="58585A"/>
                </a:solidFill>
                <a:latin typeface="Calibri"/>
                <a:cs typeface="Calibri"/>
              </a:rPr>
              <a:t>T.</a:t>
            </a:r>
            <a:r>
              <a:rPr sz="1200" spc="-15" dirty="0">
                <a:solidFill>
                  <a:srgbClr val="58585A"/>
                </a:solidFill>
                <a:latin typeface="Calibri"/>
                <a:cs typeface="Calibri"/>
              </a:rPr>
              <a:t> </a:t>
            </a:r>
            <a:r>
              <a:rPr sz="1200" dirty="0">
                <a:solidFill>
                  <a:srgbClr val="58585A"/>
                </a:solidFill>
                <a:latin typeface="Calibri"/>
                <a:cs typeface="Calibri"/>
              </a:rPr>
              <a:t>B.</a:t>
            </a:r>
            <a:r>
              <a:rPr sz="1200" spc="-40" dirty="0">
                <a:solidFill>
                  <a:srgbClr val="58585A"/>
                </a:solidFill>
                <a:latin typeface="Calibri"/>
                <a:cs typeface="Calibri"/>
              </a:rPr>
              <a:t> </a:t>
            </a:r>
            <a:r>
              <a:rPr sz="1200" dirty="0">
                <a:solidFill>
                  <a:srgbClr val="58585A"/>
                </a:solidFill>
                <a:latin typeface="Calibri"/>
                <a:cs typeface="Calibri"/>
              </a:rPr>
              <a:t>Fomby</a:t>
            </a:r>
            <a:r>
              <a:rPr sz="1200" spc="-20" dirty="0">
                <a:solidFill>
                  <a:srgbClr val="58585A"/>
                </a:solidFill>
                <a:latin typeface="Calibri"/>
                <a:cs typeface="Calibri"/>
              </a:rPr>
              <a:t> </a:t>
            </a:r>
            <a:r>
              <a:rPr sz="1200" dirty="0">
                <a:solidFill>
                  <a:srgbClr val="58585A"/>
                </a:solidFill>
                <a:latin typeface="Calibri"/>
                <a:cs typeface="Calibri"/>
              </a:rPr>
              <a:t>&amp;</a:t>
            </a:r>
            <a:r>
              <a:rPr sz="1200" spc="-25" dirty="0">
                <a:solidFill>
                  <a:srgbClr val="58585A"/>
                </a:solidFill>
                <a:latin typeface="Calibri"/>
                <a:cs typeface="Calibri"/>
              </a:rPr>
              <a:t> </a:t>
            </a:r>
            <a:r>
              <a:rPr sz="1200" dirty="0">
                <a:solidFill>
                  <a:srgbClr val="58585A"/>
                </a:solidFill>
                <a:latin typeface="Calibri"/>
                <a:cs typeface="Calibri"/>
              </a:rPr>
              <a:t>R.</a:t>
            </a:r>
            <a:r>
              <a:rPr sz="1200" spc="-25" dirty="0">
                <a:solidFill>
                  <a:srgbClr val="58585A"/>
                </a:solidFill>
                <a:latin typeface="Calibri"/>
                <a:cs typeface="Calibri"/>
              </a:rPr>
              <a:t> </a:t>
            </a:r>
            <a:r>
              <a:rPr sz="1200" dirty="0">
                <a:solidFill>
                  <a:srgbClr val="58585A"/>
                </a:solidFill>
                <a:latin typeface="Calibri"/>
                <a:cs typeface="Calibri"/>
              </a:rPr>
              <a:t>Carter</a:t>
            </a:r>
            <a:r>
              <a:rPr sz="1200" spc="-25" dirty="0">
                <a:solidFill>
                  <a:srgbClr val="58585A"/>
                </a:solidFill>
                <a:latin typeface="Calibri"/>
                <a:cs typeface="Calibri"/>
              </a:rPr>
              <a:t> </a:t>
            </a:r>
            <a:r>
              <a:rPr sz="1200" dirty="0">
                <a:solidFill>
                  <a:srgbClr val="58585A"/>
                </a:solidFill>
                <a:latin typeface="Calibri"/>
                <a:cs typeface="Calibri"/>
              </a:rPr>
              <a:t>Hill</a:t>
            </a:r>
            <a:r>
              <a:rPr sz="1200" spc="-25" dirty="0">
                <a:solidFill>
                  <a:srgbClr val="58585A"/>
                </a:solidFill>
                <a:latin typeface="Calibri"/>
                <a:cs typeface="Calibri"/>
              </a:rPr>
              <a:t> </a:t>
            </a:r>
            <a:r>
              <a:rPr sz="1200" dirty="0">
                <a:solidFill>
                  <a:srgbClr val="58585A"/>
                </a:solidFill>
                <a:latin typeface="Calibri"/>
                <a:cs typeface="Calibri"/>
              </a:rPr>
              <a:t>(Eds.),</a:t>
            </a:r>
            <a:r>
              <a:rPr sz="1200" spc="-20" dirty="0">
                <a:solidFill>
                  <a:srgbClr val="58585A"/>
                </a:solidFill>
                <a:latin typeface="Calibri"/>
                <a:cs typeface="Calibri"/>
              </a:rPr>
              <a:t> </a:t>
            </a:r>
            <a:r>
              <a:rPr sz="1200" dirty="0">
                <a:solidFill>
                  <a:srgbClr val="58585A"/>
                </a:solidFill>
                <a:latin typeface="Calibri"/>
                <a:cs typeface="Calibri"/>
              </a:rPr>
              <a:t>Maximum</a:t>
            </a:r>
            <a:r>
              <a:rPr sz="1200" spc="-25" dirty="0">
                <a:solidFill>
                  <a:srgbClr val="58585A"/>
                </a:solidFill>
                <a:latin typeface="Calibri"/>
                <a:cs typeface="Calibri"/>
              </a:rPr>
              <a:t> </a:t>
            </a:r>
            <a:r>
              <a:rPr sz="1200" spc="-10" dirty="0">
                <a:solidFill>
                  <a:srgbClr val="58585A"/>
                </a:solidFill>
                <a:latin typeface="Calibri"/>
                <a:cs typeface="Calibri"/>
              </a:rPr>
              <a:t>likelihood estimation</a:t>
            </a:r>
            <a:r>
              <a:rPr sz="1200" spc="-25" dirty="0">
                <a:solidFill>
                  <a:srgbClr val="58585A"/>
                </a:solidFill>
                <a:latin typeface="Calibri"/>
                <a:cs typeface="Calibri"/>
              </a:rPr>
              <a:t> </a:t>
            </a:r>
            <a:r>
              <a:rPr sz="1200" dirty="0">
                <a:solidFill>
                  <a:srgbClr val="58585A"/>
                </a:solidFill>
                <a:latin typeface="Calibri"/>
                <a:cs typeface="Calibri"/>
              </a:rPr>
              <a:t>of</a:t>
            </a:r>
            <a:r>
              <a:rPr sz="1200" spc="-25" dirty="0">
                <a:solidFill>
                  <a:srgbClr val="58585A"/>
                </a:solidFill>
                <a:latin typeface="Calibri"/>
                <a:cs typeface="Calibri"/>
              </a:rPr>
              <a:t> </a:t>
            </a:r>
            <a:r>
              <a:rPr sz="1200" dirty="0">
                <a:solidFill>
                  <a:srgbClr val="58585A"/>
                </a:solidFill>
                <a:latin typeface="Calibri"/>
                <a:cs typeface="Calibri"/>
              </a:rPr>
              <a:t>misspecified</a:t>
            </a:r>
            <a:r>
              <a:rPr sz="1200" spc="-30" dirty="0">
                <a:solidFill>
                  <a:srgbClr val="58585A"/>
                </a:solidFill>
                <a:latin typeface="Calibri"/>
                <a:cs typeface="Calibri"/>
              </a:rPr>
              <a:t> </a:t>
            </a:r>
            <a:r>
              <a:rPr sz="1200" dirty="0">
                <a:solidFill>
                  <a:srgbClr val="58585A"/>
                </a:solidFill>
                <a:latin typeface="Calibri"/>
                <a:cs typeface="Calibri"/>
              </a:rPr>
              <a:t>models:</a:t>
            </a:r>
            <a:r>
              <a:rPr sz="1200" spc="-25" dirty="0">
                <a:solidFill>
                  <a:srgbClr val="58585A"/>
                </a:solidFill>
                <a:latin typeface="Calibri"/>
                <a:cs typeface="Calibri"/>
              </a:rPr>
              <a:t> </a:t>
            </a:r>
            <a:r>
              <a:rPr sz="1200" spc="-10" dirty="0">
                <a:solidFill>
                  <a:srgbClr val="58585A"/>
                </a:solidFill>
                <a:latin typeface="Calibri"/>
                <a:cs typeface="Calibri"/>
              </a:rPr>
              <a:t>Twenty</a:t>
            </a:r>
            <a:r>
              <a:rPr sz="1200" spc="-30" dirty="0">
                <a:solidFill>
                  <a:srgbClr val="58585A"/>
                </a:solidFill>
                <a:latin typeface="Calibri"/>
                <a:cs typeface="Calibri"/>
              </a:rPr>
              <a:t> </a:t>
            </a:r>
            <a:r>
              <a:rPr sz="1200" dirty="0">
                <a:solidFill>
                  <a:srgbClr val="58585A"/>
                </a:solidFill>
                <a:latin typeface="Calibri"/>
                <a:cs typeface="Calibri"/>
              </a:rPr>
              <a:t>years</a:t>
            </a:r>
            <a:r>
              <a:rPr sz="1200" spc="-20" dirty="0">
                <a:solidFill>
                  <a:srgbClr val="58585A"/>
                </a:solidFill>
                <a:latin typeface="Calibri"/>
                <a:cs typeface="Calibri"/>
              </a:rPr>
              <a:t> </a:t>
            </a:r>
            <a:r>
              <a:rPr sz="1200" dirty="0">
                <a:solidFill>
                  <a:srgbClr val="58585A"/>
                </a:solidFill>
                <a:latin typeface="Calibri"/>
                <a:cs typeface="Calibri"/>
              </a:rPr>
              <a:t>later</a:t>
            </a:r>
            <a:r>
              <a:rPr sz="1200" spc="-35" dirty="0">
                <a:solidFill>
                  <a:srgbClr val="58585A"/>
                </a:solidFill>
                <a:latin typeface="Calibri"/>
                <a:cs typeface="Calibri"/>
              </a:rPr>
              <a:t> </a:t>
            </a:r>
            <a:r>
              <a:rPr sz="1200" dirty="0">
                <a:solidFill>
                  <a:srgbClr val="58585A"/>
                </a:solidFill>
                <a:latin typeface="Calibri"/>
                <a:cs typeface="Calibri"/>
              </a:rPr>
              <a:t>(17th</a:t>
            </a:r>
            <a:r>
              <a:rPr sz="1200" spc="-20" dirty="0">
                <a:solidFill>
                  <a:srgbClr val="58585A"/>
                </a:solidFill>
                <a:latin typeface="Calibri"/>
                <a:cs typeface="Calibri"/>
              </a:rPr>
              <a:t> </a:t>
            </a:r>
            <a:r>
              <a:rPr sz="1200" dirty="0">
                <a:solidFill>
                  <a:srgbClr val="58585A"/>
                </a:solidFill>
                <a:latin typeface="Calibri"/>
                <a:cs typeface="Calibri"/>
              </a:rPr>
              <a:t>ed.,</a:t>
            </a:r>
            <a:r>
              <a:rPr sz="1200" spc="-30" dirty="0">
                <a:solidFill>
                  <a:srgbClr val="58585A"/>
                </a:solidFill>
                <a:latin typeface="Calibri"/>
                <a:cs typeface="Calibri"/>
              </a:rPr>
              <a:t> </a:t>
            </a:r>
            <a:r>
              <a:rPr sz="1200" dirty="0">
                <a:solidFill>
                  <a:srgbClr val="58585A"/>
                </a:solidFill>
                <a:latin typeface="Calibri"/>
                <a:cs typeface="Calibri"/>
              </a:rPr>
              <a:t>pp.</a:t>
            </a:r>
            <a:r>
              <a:rPr sz="1200" spc="-30" dirty="0">
                <a:solidFill>
                  <a:srgbClr val="58585A"/>
                </a:solidFill>
                <a:latin typeface="Calibri"/>
                <a:cs typeface="Calibri"/>
              </a:rPr>
              <a:t> </a:t>
            </a:r>
            <a:r>
              <a:rPr sz="1200" spc="-10" dirty="0">
                <a:solidFill>
                  <a:srgbClr val="58585A"/>
                </a:solidFill>
                <a:latin typeface="Calibri"/>
                <a:cs typeface="Calibri"/>
              </a:rPr>
              <a:t>75-105).</a:t>
            </a:r>
            <a:endParaRPr sz="1200" dirty="0">
              <a:latin typeface="Calibri"/>
              <a:cs typeface="Calibri"/>
            </a:endParaRPr>
          </a:p>
          <a:p>
            <a:pPr marL="12687">
              <a:lnSpc>
                <a:spcPts val="1508"/>
              </a:lnSpc>
            </a:pPr>
            <a:r>
              <a:rPr sz="1200" dirty="0">
                <a:solidFill>
                  <a:srgbClr val="58585A"/>
                </a:solidFill>
                <a:latin typeface="Calibri"/>
                <a:cs typeface="Calibri"/>
              </a:rPr>
              <a:t>Emerald</a:t>
            </a:r>
            <a:r>
              <a:rPr sz="1200" spc="5" dirty="0">
                <a:solidFill>
                  <a:srgbClr val="58585A"/>
                </a:solidFill>
                <a:latin typeface="Calibri"/>
                <a:cs typeface="Calibri"/>
              </a:rPr>
              <a:t> </a:t>
            </a:r>
            <a:r>
              <a:rPr sz="1200" dirty="0">
                <a:solidFill>
                  <a:srgbClr val="58585A"/>
                </a:solidFill>
                <a:latin typeface="Calibri"/>
                <a:cs typeface="Calibri"/>
              </a:rPr>
              <a:t>Group</a:t>
            </a:r>
            <a:r>
              <a:rPr sz="1200" spc="5" dirty="0">
                <a:solidFill>
                  <a:srgbClr val="58585A"/>
                </a:solidFill>
                <a:latin typeface="Calibri"/>
                <a:cs typeface="Calibri"/>
              </a:rPr>
              <a:t> </a:t>
            </a:r>
            <a:r>
              <a:rPr sz="1200" dirty="0">
                <a:solidFill>
                  <a:srgbClr val="58585A"/>
                </a:solidFill>
                <a:latin typeface="Calibri"/>
                <a:cs typeface="Calibri"/>
              </a:rPr>
              <a:t>Publishing.</a:t>
            </a:r>
            <a:r>
              <a:rPr sz="1200" spc="5" dirty="0">
                <a:solidFill>
                  <a:srgbClr val="58585A"/>
                </a:solidFill>
                <a:latin typeface="Calibri"/>
                <a:cs typeface="Calibri"/>
              </a:rPr>
              <a:t> </a:t>
            </a:r>
            <a:r>
              <a:rPr sz="1200" spc="-10" dirty="0">
                <a:solidFill>
                  <a:srgbClr val="58585A"/>
                </a:solidFill>
                <a:latin typeface="Calibri"/>
                <a:cs typeface="Calibri"/>
              </a:rPr>
              <a:t>https://doi.org/10.1016/S0731-9053(03)17004-</a:t>
            </a:r>
            <a:r>
              <a:rPr sz="1200" spc="-50" dirty="0">
                <a:solidFill>
                  <a:srgbClr val="58585A"/>
                </a:solidFill>
                <a:latin typeface="Calibri"/>
                <a:cs typeface="Calibri"/>
              </a:rPr>
              <a:t>1</a:t>
            </a:r>
            <a:endParaRPr sz="1200" dirty="0">
              <a:latin typeface="Calibri"/>
              <a:cs typeface="Calibri"/>
            </a:endParaRPr>
          </a:p>
          <a:p>
            <a:pPr marL="12687" marR="150979">
              <a:spcBef>
                <a:spcPts val="644"/>
              </a:spcBef>
            </a:pPr>
            <a:r>
              <a:rPr sz="1200" spc="-20" dirty="0">
                <a:solidFill>
                  <a:srgbClr val="58585A"/>
                </a:solidFill>
                <a:latin typeface="Calibri"/>
                <a:cs typeface="Calibri"/>
              </a:rPr>
              <a:t>Ramsey, </a:t>
            </a:r>
            <a:r>
              <a:rPr sz="1200" dirty="0">
                <a:solidFill>
                  <a:srgbClr val="58585A"/>
                </a:solidFill>
                <a:latin typeface="Calibri"/>
                <a:cs typeface="Calibri"/>
              </a:rPr>
              <a:t>J.</a:t>
            </a:r>
            <a:r>
              <a:rPr sz="1200" spc="-20" dirty="0">
                <a:solidFill>
                  <a:srgbClr val="58585A"/>
                </a:solidFill>
                <a:latin typeface="Calibri"/>
                <a:cs typeface="Calibri"/>
              </a:rPr>
              <a:t> </a:t>
            </a:r>
            <a:r>
              <a:rPr sz="1200" dirty="0">
                <a:solidFill>
                  <a:srgbClr val="58585A"/>
                </a:solidFill>
                <a:latin typeface="Calibri"/>
                <a:cs typeface="Calibri"/>
              </a:rPr>
              <a:t>B.</a:t>
            </a:r>
            <a:r>
              <a:rPr sz="1200" spc="-25" dirty="0">
                <a:solidFill>
                  <a:srgbClr val="58585A"/>
                </a:solidFill>
                <a:latin typeface="Calibri"/>
                <a:cs typeface="Calibri"/>
              </a:rPr>
              <a:t> </a:t>
            </a:r>
            <a:r>
              <a:rPr sz="1200" dirty="0">
                <a:solidFill>
                  <a:srgbClr val="58585A"/>
                </a:solidFill>
                <a:latin typeface="Calibri"/>
                <a:cs typeface="Calibri"/>
              </a:rPr>
              <a:t>(1969).</a:t>
            </a:r>
            <a:r>
              <a:rPr sz="1200" spc="-20" dirty="0">
                <a:solidFill>
                  <a:srgbClr val="58585A"/>
                </a:solidFill>
                <a:latin typeface="Calibri"/>
                <a:cs typeface="Calibri"/>
              </a:rPr>
              <a:t> Tests</a:t>
            </a:r>
            <a:r>
              <a:rPr sz="1200" spc="-10" dirty="0">
                <a:solidFill>
                  <a:srgbClr val="58585A"/>
                </a:solidFill>
                <a:latin typeface="Calibri"/>
                <a:cs typeface="Calibri"/>
              </a:rPr>
              <a:t> </a:t>
            </a:r>
            <a:r>
              <a:rPr sz="1200" dirty="0">
                <a:solidFill>
                  <a:srgbClr val="58585A"/>
                </a:solidFill>
                <a:latin typeface="Calibri"/>
                <a:cs typeface="Calibri"/>
              </a:rPr>
              <a:t>for</a:t>
            </a:r>
            <a:r>
              <a:rPr sz="1200" spc="-25" dirty="0">
                <a:solidFill>
                  <a:srgbClr val="58585A"/>
                </a:solidFill>
                <a:latin typeface="Calibri"/>
                <a:cs typeface="Calibri"/>
              </a:rPr>
              <a:t> </a:t>
            </a:r>
            <a:r>
              <a:rPr sz="1200" spc="-10" dirty="0">
                <a:solidFill>
                  <a:srgbClr val="58585A"/>
                </a:solidFill>
                <a:latin typeface="Calibri"/>
                <a:cs typeface="Calibri"/>
              </a:rPr>
              <a:t>specification </a:t>
            </a:r>
            <a:r>
              <a:rPr sz="1200" dirty="0">
                <a:solidFill>
                  <a:srgbClr val="58585A"/>
                </a:solidFill>
                <a:latin typeface="Calibri"/>
                <a:cs typeface="Calibri"/>
              </a:rPr>
              <a:t>errors</a:t>
            </a:r>
            <a:r>
              <a:rPr sz="1200" spc="-15" dirty="0">
                <a:solidFill>
                  <a:srgbClr val="58585A"/>
                </a:solidFill>
                <a:latin typeface="Calibri"/>
                <a:cs typeface="Calibri"/>
              </a:rPr>
              <a:t> </a:t>
            </a:r>
            <a:r>
              <a:rPr sz="1200" dirty="0">
                <a:solidFill>
                  <a:srgbClr val="58585A"/>
                </a:solidFill>
                <a:latin typeface="Calibri"/>
                <a:cs typeface="Calibri"/>
              </a:rPr>
              <a:t>in</a:t>
            </a:r>
            <a:r>
              <a:rPr sz="1200" spc="-10" dirty="0">
                <a:solidFill>
                  <a:srgbClr val="58585A"/>
                </a:solidFill>
                <a:latin typeface="Calibri"/>
                <a:cs typeface="Calibri"/>
              </a:rPr>
              <a:t> </a:t>
            </a:r>
            <a:r>
              <a:rPr sz="1200" dirty="0">
                <a:solidFill>
                  <a:srgbClr val="58585A"/>
                </a:solidFill>
                <a:latin typeface="Calibri"/>
                <a:cs typeface="Calibri"/>
              </a:rPr>
              <a:t>classical</a:t>
            </a:r>
            <a:r>
              <a:rPr sz="1200" spc="-20" dirty="0">
                <a:solidFill>
                  <a:srgbClr val="58585A"/>
                </a:solidFill>
                <a:latin typeface="Calibri"/>
                <a:cs typeface="Calibri"/>
              </a:rPr>
              <a:t> </a:t>
            </a:r>
            <a:r>
              <a:rPr sz="1200" dirty="0">
                <a:solidFill>
                  <a:srgbClr val="58585A"/>
                </a:solidFill>
                <a:latin typeface="Calibri"/>
                <a:cs typeface="Calibri"/>
              </a:rPr>
              <a:t>linear</a:t>
            </a:r>
            <a:r>
              <a:rPr sz="1200" spc="-20" dirty="0">
                <a:solidFill>
                  <a:srgbClr val="58585A"/>
                </a:solidFill>
                <a:latin typeface="Calibri"/>
                <a:cs typeface="Calibri"/>
              </a:rPr>
              <a:t> least-</a:t>
            </a:r>
            <a:r>
              <a:rPr sz="1200" spc="-10" dirty="0">
                <a:solidFill>
                  <a:srgbClr val="58585A"/>
                </a:solidFill>
                <a:latin typeface="Calibri"/>
                <a:cs typeface="Calibri"/>
              </a:rPr>
              <a:t>squares </a:t>
            </a:r>
            <a:r>
              <a:rPr sz="1200" dirty="0">
                <a:solidFill>
                  <a:srgbClr val="58585A"/>
                </a:solidFill>
                <a:latin typeface="Calibri"/>
                <a:cs typeface="Calibri"/>
              </a:rPr>
              <a:t>regression</a:t>
            </a:r>
            <a:r>
              <a:rPr sz="1200" spc="-30" dirty="0">
                <a:solidFill>
                  <a:srgbClr val="58585A"/>
                </a:solidFill>
                <a:latin typeface="Calibri"/>
                <a:cs typeface="Calibri"/>
              </a:rPr>
              <a:t> </a:t>
            </a:r>
            <a:r>
              <a:rPr sz="1200" dirty="0">
                <a:solidFill>
                  <a:srgbClr val="58585A"/>
                </a:solidFill>
                <a:latin typeface="Calibri"/>
                <a:cs typeface="Calibri"/>
              </a:rPr>
              <a:t>analysis.</a:t>
            </a:r>
            <a:r>
              <a:rPr sz="1200" spc="-35" dirty="0">
                <a:solidFill>
                  <a:srgbClr val="58585A"/>
                </a:solidFill>
                <a:latin typeface="Calibri"/>
                <a:cs typeface="Calibri"/>
              </a:rPr>
              <a:t> </a:t>
            </a:r>
            <a:r>
              <a:rPr sz="1200" dirty="0">
                <a:solidFill>
                  <a:srgbClr val="58585A"/>
                </a:solidFill>
                <a:latin typeface="Calibri"/>
                <a:cs typeface="Calibri"/>
              </a:rPr>
              <a:t>Journal</a:t>
            </a:r>
            <a:r>
              <a:rPr sz="1200" spc="-30" dirty="0">
                <a:solidFill>
                  <a:srgbClr val="58585A"/>
                </a:solidFill>
                <a:latin typeface="Calibri"/>
                <a:cs typeface="Calibri"/>
              </a:rPr>
              <a:t> </a:t>
            </a:r>
            <a:r>
              <a:rPr sz="1200" dirty="0">
                <a:solidFill>
                  <a:srgbClr val="58585A"/>
                </a:solidFill>
                <a:latin typeface="Calibri"/>
                <a:cs typeface="Calibri"/>
              </a:rPr>
              <a:t>of</a:t>
            </a:r>
            <a:r>
              <a:rPr sz="1200" spc="-25" dirty="0">
                <a:solidFill>
                  <a:srgbClr val="58585A"/>
                </a:solidFill>
                <a:latin typeface="Calibri"/>
                <a:cs typeface="Calibri"/>
              </a:rPr>
              <a:t> </a:t>
            </a:r>
            <a:r>
              <a:rPr sz="1200" dirty="0">
                <a:solidFill>
                  <a:srgbClr val="58585A"/>
                </a:solidFill>
                <a:latin typeface="Calibri"/>
                <a:cs typeface="Calibri"/>
              </a:rPr>
              <a:t>the</a:t>
            </a:r>
            <a:r>
              <a:rPr sz="1200" spc="-30" dirty="0">
                <a:solidFill>
                  <a:srgbClr val="58585A"/>
                </a:solidFill>
                <a:latin typeface="Calibri"/>
                <a:cs typeface="Calibri"/>
              </a:rPr>
              <a:t> </a:t>
            </a:r>
            <a:r>
              <a:rPr sz="1200" spc="-10" dirty="0">
                <a:solidFill>
                  <a:srgbClr val="58585A"/>
                </a:solidFill>
                <a:latin typeface="Calibri"/>
                <a:cs typeface="Calibri"/>
              </a:rPr>
              <a:t>Royal</a:t>
            </a:r>
            <a:r>
              <a:rPr sz="1200" spc="-35" dirty="0">
                <a:solidFill>
                  <a:srgbClr val="58585A"/>
                </a:solidFill>
                <a:latin typeface="Calibri"/>
                <a:cs typeface="Calibri"/>
              </a:rPr>
              <a:t> </a:t>
            </a:r>
            <a:r>
              <a:rPr sz="1200" spc="-10" dirty="0">
                <a:solidFill>
                  <a:srgbClr val="58585A"/>
                </a:solidFill>
                <a:latin typeface="Calibri"/>
                <a:cs typeface="Calibri"/>
              </a:rPr>
              <a:t>Statistical</a:t>
            </a:r>
            <a:r>
              <a:rPr sz="1200" spc="-30" dirty="0">
                <a:solidFill>
                  <a:srgbClr val="58585A"/>
                </a:solidFill>
                <a:latin typeface="Calibri"/>
                <a:cs typeface="Calibri"/>
              </a:rPr>
              <a:t> </a:t>
            </a:r>
            <a:r>
              <a:rPr sz="1200" dirty="0">
                <a:solidFill>
                  <a:srgbClr val="58585A"/>
                </a:solidFill>
                <a:latin typeface="Calibri"/>
                <a:cs typeface="Calibri"/>
              </a:rPr>
              <a:t>Society:</a:t>
            </a:r>
            <a:r>
              <a:rPr sz="1200" spc="-30" dirty="0">
                <a:solidFill>
                  <a:srgbClr val="58585A"/>
                </a:solidFill>
                <a:latin typeface="Calibri"/>
                <a:cs typeface="Calibri"/>
              </a:rPr>
              <a:t> </a:t>
            </a:r>
            <a:r>
              <a:rPr sz="1200" dirty="0">
                <a:solidFill>
                  <a:srgbClr val="58585A"/>
                </a:solidFill>
                <a:latin typeface="Calibri"/>
                <a:cs typeface="Calibri"/>
              </a:rPr>
              <a:t>Series</a:t>
            </a:r>
            <a:r>
              <a:rPr sz="1200" spc="-25" dirty="0">
                <a:solidFill>
                  <a:srgbClr val="58585A"/>
                </a:solidFill>
                <a:latin typeface="Calibri"/>
                <a:cs typeface="Calibri"/>
              </a:rPr>
              <a:t> </a:t>
            </a:r>
            <a:r>
              <a:rPr sz="1200" spc="-50" dirty="0">
                <a:solidFill>
                  <a:srgbClr val="58585A"/>
                </a:solidFill>
                <a:latin typeface="Calibri"/>
                <a:cs typeface="Calibri"/>
              </a:rPr>
              <a:t>B </a:t>
            </a:r>
            <a:r>
              <a:rPr sz="1200" spc="-10" dirty="0">
                <a:solidFill>
                  <a:srgbClr val="58585A"/>
                </a:solidFill>
                <a:latin typeface="Calibri"/>
                <a:cs typeface="Calibri"/>
              </a:rPr>
              <a:t>(Methodological),</a:t>
            </a:r>
            <a:r>
              <a:rPr sz="1200" spc="55" dirty="0">
                <a:solidFill>
                  <a:srgbClr val="58585A"/>
                </a:solidFill>
                <a:latin typeface="Calibri"/>
                <a:cs typeface="Calibri"/>
              </a:rPr>
              <a:t> </a:t>
            </a:r>
            <a:r>
              <a:rPr sz="1200" dirty="0">
                <a:solidFill>
                  <a:srgbClr val="58585A"/>
                </a:solidFill>
                <a:latin typeface="Calibri"/>
                <a:cs typeface="Calibri"/>
              </a:rPr>
              <a:t>31(2),</a:t>
            </a:r>
            <a:r>
              <a:rPr sz="1200" spc="55" dirty="0">
                <a:solidFill>
                  <a:srgbClr val="58585A"/>
                </a:solidFill>
                <a:latin typeface="Calibri"/>
                <a:cs typeface="Calibri"/>
              </a:rPr>
              <a:t> </a:t>
            </a:r>
            <a:r>
              <a:rPr sz="1200" spc="-10" dirty="0">
                <a:solidFill>
                  <a:srgbClr val="58585A"/>
                </a:solidFill>
                <a:latin typeface="Calibri"/>
                <a:cs typeface="Calibri"/>
              </a:rPr>
              <a:t>350-</a:t>
            </a:r>
            <a:r>
              <a:rPr sz="1200" dirty="0">
                <a:solidFill>
                  <a:srgbClr val="58585A"/>
                </a:solidFill>
                <a:latin typeface="Calibri"/>
                <a:cs typeface="Calibri"/>
              </a:rPr>
              <a:t>371.</a:t>
            </a:r>
            <a:r>
              <a:rPr sz="1200" spc="50" dirty="0">
                <a:solidFill>
                  <a:srgbClr val="58585A"/>
                </a:solidFill>
                <a:latin typeface="Calibri"/>
                <a:cs typeface="Calibri"/>
              </a:rPr>
              <a:t> </a:t>
            </a:r>
            <a:r>
              <a:rPr sz="1200" spc="-10" dirty="0">
                <a:solidFill>
                  <a:srgbClr val="58585A"/>
                </a:solidFill>
                <a:latin typeface="Calibri"/>
                <a:cs typeface="Calibri"/>
              </a:rPr>
              <a:t>https://doi.org/10.1111/j.2517-6161.1969. tb00796.x</a:t>
            </a:r>
            <a:endParaRPr sz="1200" dirty="0">
              <a:latin typeface="Calibri"/>
              <a:cs typeface="Calibri"/>
            </a:endParaRPr>
          </a:p>
          <a:p>
            <a:pPr marL="12687" marR="137023">
              <a:lnSpc>
                <a:spcPct val="100499"/>
              </a:lnSpc>
              <a:spcBef>
                <a:spcPts val="544"/>
              </a:spcBef>
            </a:pPr>
            <a:r>
              <a:rPr sz="1200" dirty="0">
                <a:solidFill>
                  <a:srgbClr val="58585A"/>
                </a:solidFill>
                <a:latin typeface="Calibri"/>
                <a:cs typeface="Calibri"/>
              </a:rPr>
              <a:t>Ullah,</a:t>
            </a:r>
            <a:r>
              <a:rPr sz="1200" spc="-15" dirty="0">
                <a:solidFill>
                  <a:srgbClr val="58585A"/>
                </a:solidFill>
                <a:latin typeface="Calibri"/>
                <a:cs typeface="Calibri"/>
              </a:rPr>
              <a:t> </a:t>
            </a:r>
            <a:r>
              <a:rPr sz="1200" dirty="0">
                <a:solidFill>
                  <a:srgbClr val="58585A"/>
                </a:solidFill>
                <a:latin typeface="Calibri"/>
                <a:cs typeface="Calibri"/>
              </a:rPr>
              <a:t>S.,</a:t>
            </a:r>
            <a:r>
              <a:rPr sz="1200" spc="-15" dirty="0">
                <a:solidFill>
                  <a:srgbClr val="58585A"/>
                </a:solidFill>
                <a:latin typeface="Calibri"/>
                <a:cs typeface="Calibri"/>
              </a:rPr>
              <a:t> </a:t>
            </a:r>
            <a:r>
              <a:rPr sz="1200" spc="-10" dirty="0">
                <a:solidFill>
                  <a:srgbClr val="58585A"/>
                </a:solidFill>
                <a:latin typeface="Calibri"/>
                <a:cs typeface="Calibri"/>
              </a:rPr>
              <a:t>Zaefarian,</a:t>
            </a:r>
            <a:r>
              <a:rPr sz="1200" spc="-15" dirty="0">
                <a:solidFill>
                  <a:srgbClr val="58585A"/>
                </a:solidFill>
                <a:latin typeface="Calibri"/>
                <a:cs typeface="Calibri"/>
              </a:rPr>
              <a:t> </a:t>
            </a:r>
            <a:r>
              <a:rPr sz="1200" dirty="0">
                <a:solidFill>
                  <a:srgbClr val="58585A"/>
                </a:solidFill>
                <a:latin typeface="Calibri"/>
                <a:cs typeface="Calibri"/>
              </a:rPr>
              <a:t>G.,</a:t>
            </a:r>
            <a:r>
              <a:rPr sz="1200" spc="-15" dirty="0">
                <a:solidFill>
                  <a:srgbClr val="58585A"/>
                </a:solidFill>
                <a:latin typeface="Calibri"/>
                <a:cs typeface="Calibri"/>
              </a:rPr>
              <a:t> </a:t>
            </a:r>
            <a:r>
              <a:rPr sz="1200" dirty="0">
                <a:solidFill>
                  <a:srgbClr val="58585A"/>
                </a:solidFill>
                <a:latin typeface="Calibri"/>
                <a:cs typeface="Calibri"/>
              </a:rPr>
              <a:t>&amp;</a:t>
            </a:r>
            <a:r>
              <a:rPr sz="1200" spc="-15" dirty="0">
                <a:solidFill>
                  <a:srgbClr val="58585A"/>
                </a:solidFill>
                <a:latin typeface="Calibri"/>
                <a:cs typeface="Calibri"/>
              </a:rPr>
              <a:t> </a:t>
            </a:r>
            <a:r>
              <a:rPr sz="1200" dirty="0">
                <a:solidFill>
                  <a:srgbClr val="58585A"/>
                </a:solidFill>
                <a:latin typeface="Calibri"/>
                <a:cs typeface="Calibri"/>
              </a:rPr>
              <a:t>Ullah,</a:t>
            </a:r>
            <a:r>
              <a:rPr sz="1200" spc="-15" dirty="0">
                <a:solidFill>
                  <a:srgbClr val="58585A"/>
                </a:solidFill>
                <a:latin typeface="Calibri"/>
                <a:cs typeface="Calibri"/>
              </a:rPr>
              <a:t> </a:t>
            </a:r>
            <a:r>
              <a:rPr sz="1200" spc="-55" dirty="0">
                <a:solidFill>
                  <a:srgbClr val="58585A"/>
                </a:solidFill>
                <a:latin typeface="Calibri"/>
                <a:cs typeface="Calibri"/>
              </a:rPr>
              <a:t>F.</a:t>
            </a:r>
            <a:r>
              <a:rPr sz="1200" spc="-20" dirty="0">
                <a:solidFill>
                  <a:srgbClr val="58585A"/>
                </a:solidFill>
                <a:latin typeface="Calibri"/>
                <a:cs typeface="Calibri"/>
              </a:rPr>
              <a:t> </a:t>
            </a:r>
            <a:r>
              <a:rPr sz="1200" dirty="0">
                <a:solidFill>
                  <a:srgbClr val="58585A"/>
                </a:solidFill>
                <a:latin typeface="Calibri"/>
                <a:cs typeface="Calibri"/>
              </a:rPr>
              <a:t>(2021).</a:t>
            </a:r>
            <a:r>
              <a:rPr sz="1200" spc="-20" dirty="0">
                <a:solidFill>
                  <a:srgbClr val="58585A"/>
                </a:solidFill>
                <a:latin typeface="Calibri"/>
                <a:cs typeface="Calibri"/>
              </a:rPr>
              <a:t> </a:t>
            </a:r>
            <a:r>
              <a:rPr sz="1200" dirty="0">
                <a:solidFill>
                  <a:srgbClr val="58585A"/>
                </a:solidFill>
                <a:latin typeface="Calibri"/>
                <a:cs typeface="Calibri"/>
              </a:rPr>
              <a:t>How</a:t>
            </a:r>
            <a:r>
              <a:rPr sz="1200" spc="-20" dirty="0">
                <a:solidFill>
                  <a:srgbClr val="58585A"/>
                </a:solidFill>
                <a:latin typeface="Calibri"/>
                <a:cs typeface="Calibri"/>
              </a:rPr>
              <a:t> </a:t>
            </a:r>
            <a:r>
              <a:rPr sz="1200" dirty="0">
                <a:solidFill>
                  <a:srgbClr val="58585A"/>
                </a:solidFill>
                <a:latin typeface="Calibri"/>
                <a:cs typeface="Calibri"/>
              </a:rPr>
              <a:t>to</a:t>
            </a:r>
            <a:r>
              <a:rPr sz="1200" spc="-15" dirty="0">
                <a:solidFill>
                  <a:srgbClr val="58585A"/>
                </a:solidFill>
                <a:latin typeface="Calibri"/>
                <a:cs typeface="Calibri"/>
              </a:rPr>
              <a:t> </a:t>
            </a:r>
            <a:r>
              <a:rPr sz="1200" dirty="0">
                <a:solidFill>
                  <a:srgbClr val="58585A"/>
                </a:solidFill>
                <a:latin typeface="Calibri"/>
                <a:cs typeface="Calibri"/>
              </a:rPr>
              <a:t>use</a:t>
            </a:r>
            <a:r>
              <a:rPr sz="1200" spc="-15" dirty="0">
                <a:solidFill>
                  <a:srgbClr val="58585A"/>
                </a:solidFill>
                <a:latin typeface="Calibri"/>
                <a:cs typeface="Calibri"/>
              </a:rPr>
              <a:t> </a:t>
            </a:r>
            <a:r>
              <a:rPr sz="1200" spc="-10" dirty="0">
                <a:solidFill>
                  <a:srgbClr val="58585A"/>
                </a:solidFill>
                <a:latin typeface="Calibri"/>
                <a:cs typeface="Calibri"/>
              </a:rPr>
              <a:t>instrumental</a:t>
            </a:r>
            <a:r>
              <a:rPr sz="1200" spc="-15" dirty="0">
                <a:solidFill>
                  <a:srgbClr val="58585A"/>
                </a:solidFill>
                <a:latin typeface="Calibri"/>
                <a:cs typeface="Calibri"/>
              </a:rPr>
              <a:t> </a:t>
            </a:r>
            <a:r>
              <a:rPr sz="1200" dirty="0">
                <a:solidFill>
                  <a:srgbClr val="58585A"/>
                </a:solidFill>
                <a:latin typeface="Calibri"/>
                <a:cs typeface="Calibri"/>
              </a:rPr>
              <a:t>variables</a:t>
            </a:r>
            <a:r>
              <a:rPr sz="1200" spc="-10" dirty="0">
                <a:solidFill>
                  <a:srgbClr val="58585A"/>
                </a:solidFill>
                <a:latin typeface="Calibri"/>
                <a:cs typeface="Calibri"/>
              </a:rPr>
              <a:t> </a:t>
            </a:r>
            <a:r>
              <a:rPr sz="1200" spc="-25" dirty="0">
                <a:solidFill>
                  <a:srgbClr val="58585A"/>
                </a:solidFill>
                <a:latin typeface="Calibri"/>
                <a:cs typeface="Calibri"/>
              </a:rPr>
              <a:t>in </a:t>
            </a:r>
            <a:r>
              <a:rPr sz="1200" dirty="0">
                <a:solidFill>
                  <a:srgbClr val="58585A"/>
                </a:solidFill>
                <a:latin typeface="Calibri"/>
                <a:cs typeface="Calibri"/>
              </a:rPr>
              <a:t>addressing</a:t>
            </a:r>
            <a:r>
              <a:rPr sz="1200" spc="-15" dirty="0">
                <a:solidFill>
                  <a:srgbClr val="58585A"/>
                </a:solidFill>
                <a:latin typeface="Calibri"/>
                <a:cs typeface="Calibri"/>
              </a:rPr>
              <a:t> </a:t>
            </a:r>
            <a:r>
              <a:rPr sz="1200" spc="-10" dirty="0">
                <a:solidFill>
                  <a:srgbClr val="58585A"/>
                </a:solidFill>
                <a:latin typeface="Calibri"/>
                <a:cs typeface="Calibri"/>
              </a:rPr>
              <a:t>endogeneity?</a:t>
            </a:r>
            <a:r>
              <a:rPr sz="1200" spc="-20" dirty="0">
                <a:solidFill>
                  <a:srgbClr val="58585A"/>
                </a:solidFill>
                <a:latin typeface="Calibri"/>
                <a:cs typeface="Calibri"/>
              </a:rPr>
              <a:t> </a:t>
            </a:r>
            <a:r>
              <a:rPr sz="1200" dirty="0">
                <a:solidFill>
                  <a:srgbClr val="58585A"/>
                </a:solidFill>
                <a:latin typeface="Calibri"/>
                <a:cs typeface="Calibri"/>
              </a:rPr>
              <a:t>A</a:t>
            </a:r>
            <a:r>
              <a:rPr sz="1200" spc="-15" dirty="0">
                <a:solidFill>
                  <a:srgbClr val="58585A"/>
                </a:solidFill>
                <a:latin typeface="Calibri"/>
                <a:cs typeface="Calibri"/>
              </a:rPr>
              <a:t> </a:t>
            </a:r>
            <a:r>
              <a:rPr sz="1200" spc="-20" dirty="0">
                <a:solidFill>
                  <a:srgbClr val="58585A"/>
                </a:solidFill>
                <a:latin typeface="Calibri"/>
                <a:cs typeface="Calibri"/>
              </a:rPr>
              <a:t>step-</a:t>
            </a:r>
            <a:r>
              <a:rPr sz="1200" spc="-25" dirty="0">
                <a:solidFill>
                  <a:srgbClr val="58585A"/>
                </a:solidFill>
                <a:latin typeface="Calibri"/>
                <a:cs typeface="Calibri"/>
              </a:rPr>
              <a:t>by-</a:t>
            </a:r>
            <a:r>
              <a:rPr sz="1200" dirty="0">
                <a:solidFill>
                  <a:srgbClr val="58585A"/>
                </a:solidFill>
                <a:latin typeface="Calibri"/>
                <a:cs typeface="Calibri"/>
              </a:rPr>
              <a:t>step</a:t>
            </a:r>
            <a:r>
              <a:rPr sz="1200" spc="-10" dirty="0">
                <a:solidFill>
                  <a:srgbClr val="58585A"/>
                </a:solidFill>
                <a:latin typeface="Calibri"/>
                <a:cs typeface="Calibri"/>
              </a:rPr>
              <a:t> procedure </a:t>
            </a:r>
            <a:r>
              <a:rPr sz="1200" dirty="0">
                <a:solidFill>
                  <a:srgbClr val="58585A"/>
                </a:solidFill>
                <a:latin typeface="Calibri"/>
                <a:cs typeface="Calibri"/>
              </a:rPr>
              <a:t>for</a:t>
            </a:r>
            <a:r>
              <a:rPr sz="1200" spc="-20" dirty="0">
                <a:solidFill>
                  <a:srgbClr val="58585A"/>
                </a:solidFill>
                <a:latin typeface="Calibri"/>
                <a:cs typeface="Calibri"/>
              </a:rPr>
              <a:t> </a:t>
            </a:r>
            <a:r>
              <a:rPr sz="1200" spc="-10" dirty="0">
                <a:solidFill>
                  <a:srgbClr val="58585A"/>
                </a:solidFill>
                <a:latin typeface="Calibri"/>
                <a:cs typeface="Calibri"/>
              </a:rPr>
              <a:t>non-</a:t>
            </a:r>
            <a:r>
              <a:rPr sz="1200" dirty="0">
                <a:solidFill>
                  <a:srgbClr val="58585A"/>
                </a:solidFill>
                <a:latin typeface="Calibri"/>
                <a:cs typeface="Calibri"/>
              </a:rPr>
              <a:t>specialists.</a:t>
            </a:r>
            <a:r>
              <a:rPr sz="1200" spc="-15" dirty="0">
                <a:solidFill>
                  <a:srgbClr val="58585A"/>
                </a:solidFill>
                <a:latin typeface="Calibri"/>
                <a:cs typeface="Calibri"/>
              </a:rPr>
              <a:t> </a:t>
            </a:r>
            <a:r>
              <a:rPr sz="1200" spc="-10" dirty="0">
                <a:solidFill>
                  <a:srgbClr val="58585A"/>
                </a:solidFill>
                <a:latin typeface="Calibri"/>
                <a:cs typeface="Calibri"/>
              </a:rPr>
              <a:t>Industrial Marketing</a:t>
            </a:r>
            <a:r>
              <a:rPr sz="1200" dirty="0">
                <a:solidFill>
                  <a:srgbClr val="58585A"/>
                </a:solidFill>
                <a:latin typeface="Calibri"/>
                <a:cs typeface="Calibri"/>
              </a:rPr>
              <a:t> </a:t>
            </a:r>
            <a:r>
              <a:rPr sz="1200" spc="-10" dirty="0">
                <a:solidFill>
                  <a:srgbClr val="58585A"/>
                </a:solidFill>
                <a:latin typeface="Calibri"/>
                <a:cs typeface="Calibri"/>
              </a:rPr>
              <a:t>Management,</a:t>
            </a:r>
            <a:r>
              <a:rPr sz="1200" spc="5" dirty="0">
                <a:solidFill>
                  <a:srgbClr val="58585A"/>
                </a:solidFill>
                <a:latin typeface="Calibri"/>
                <a:cs typeface="Calibri"/>
              </a:rPr>
              <a:t> </a:t>
            </a:r>
            <a:r>
              <a:rPr sz="1200" dirty="0">
                <a:solidFill>
                  <a:srgbClr val="58585A"/>
                </a:solidFill>
                <a:latin typeface="Calibri"/>
                <a:cs typeface="Calibri"/>
              </a:rPr>
              <a:t>96,</a:t>
            </a:r>
            <a:r>
              <a:rPr sz="1200" spc="5" dirty="0">
                <a:solidFill>
                  <a:srgbClr val="58585A"/>
                </a:solidFill>
                <a:latin typeface="Calibri"/>
                <a:cs typeface="Calibri"/>
              </a:rPr>
              <a:t> </a:t>
            </a:r>
            <a:r>
              <a:rPr sz="1200" spc="-10" dirty="0">
                <a:solidFill>
                  <a:srgbClr val="58585A"/>
                </a:solidFill>
                <a:latin typeface="Calibri"/>
                <a:cs typeface="Calibri"/>
              </a:rPr>
              <a:t>A1-</a:t>
            </a:r>
            <a:r>
              <a:rPr sz="1200" spc="-25" dirty="0">
                <a:solidFill>
                  <a:srgbClr val="58585A"/>
                </a:solidFill>
                <a:latin typeface="Calibri"/>
                <a:cs typeface="Calibri"/>
              </a:rPr>
              <a:t>A6. </a:t>
            </a:r>
            <a:r>
              <a:rPr sz="1200" spc="-10" dirty="0">
                <a:solidFill>
                  <a:srgbClr val="58585A"/>
                </a:solidFill>
                <a:latin typeface="Calibri"/>
                <a:cs typeface="Calibri"/>
              </a:rPr>
              <a:t>https://doi.org/10.1016/j.indmarman.2020.03.006</a:t>
            </a:r>
            <a:endParaRPr sz="1200" dirty="0">
              <a:latin typeface="Calibri"/>
              <a:cs typeface="Calibri"/>
            </a:endParaRPr>
          </a:p>
          <a:p>
            <a:pPr marL="12687" marR="245499" algn="just">
              <a:spcBef>
                <a:spcPts val="624"/>
              </a:spcBef>
            </a:pPr>
            <a:r>
              <a:rPr sz="1200" spc="-10" dirty="0">
                <a:solidFill>
                  <a:srgbClr val="58585A"/>
                </a:solidFill>
                <a:latin typeface="Calibri"/>
                <a:cs typeface="Calibri"/>
              </a:rPr>
              <a:t>Wolfolds, </a:t>
            </a:r>
            <a:r>
              <a:rPr sz="1200" dirty="0">
                <a:solidFill>
                  <a:srgbClr val="58585A"/>
                </a:solidFill>
                <a:latin typeface="Calibri"/>
                <a:cs typeface="Calibri"/>
              </a:rPr>
              <a:t>S.</a:t>
            </a:r>
            <a:r>
              <a:rPr sz="1200" spc="-15" dirty="0">
                <a:solidFill>
                  <a:srgbClr val="58585A"/>
                </a:solidFill>
                <a:latin typeface="Calibri"/>
                <a:cs typeface="Calibri"/>
              </a:rPr>
              <a:t> </a:t>
            </a:r>
            <a:r>
              <a:rPr sz="1200" dirty="0">
                <a:solidFill>
                  <a:srgbClr val="58585A"/>
                </a:solidFill>
                <a:latin typeface="Calibri"/>
                <a:cs typeface="Calibri"/>
              </a:rPr>
              <a:t>E.,</a:t>
            </a:r>
            <a:r>
              <a:rPr sz="1200" spc="-10" dirty="0">
                <a:solidFill>
                  <a:srgbClr val="58585A"/>
                </a:solidFill>
                <a:latin typeface="Calibri"/>
                <a:cs typeface="Calibri"/>
              </a:rPr>
              <a:t> </a:t>
            </a:r>
            <a:r>
              <a:rPr sz="1200" dirty="0">
                <a:solidFill>
                  <a:srgbClr val="58585A"/>
                </a:solidFill>
                <a:latin typeface="Calibri"/>
                <a:cs typeface="Calibri"/>
              </a:rPr>
              <a:t>&amp;</a:t>
            </a:r>
            <a:r>
              <a:rPr sz="1200" spc="-10" dirty="0">
                <a:solidFill>
                  <a:srgbClr val="58585A"/>
                </a:solidFill>
                <a:latin typeface="Calibri"/>
                <a:cs typeface="Calibri"/>
              </a:rPr>
              <a:t> </a:t>
            </a:r>
            <a:r>
              <a:rPr sz="1200" dirty="0">
                <a:solidFill>
                  <a:srgbClr val="58585A"/>
                </a:solidFill>
                <a:latin typeface="Calibri"/>
                <a:cs typeface="Calibri"/>
              </a:rPr>
              <a:t>Siegel,</a:t>
            </a:r>
            <a:r>
              <a:rPr sz="1200" spc="-10" dirty="0">
                <a:solidFill>
                  <a:srgbClr val="58585A"/>
                </a:solidFill>
                <a:latin typeface="Calibri"/>
                <a:cs typeface="Calibri"/>
              </a:rPr>
              <a:t> </a:t>
            </a:r>
            <a:r>
              <a:rPr sz="1200" dirty="0">
                <a:solidFill>
                  <a:srgbClr val="58585A"/>
                </a:solidFill>
                <a:latin typeface="Calibri"/>
                <a:cs typeface="Calibri"/>
              </a:rPr>
              <a:t>J.</a:t>
            </a:r>
            <a:r>
              <a:rPr sz="1200" spc="-15" dirty="0">
                <a:solidFill>
                  <a:srgbClr val="58585A"/>
                </a:solidFill>
                <a:latin typeface="Calibri"/>
                <a:cs typeface="Calibri"/>
              </a:rPr>
              <a:t> </a:t>
            </a:r>
            <a:r>
              <a:rPr sz="1200" dirty="0">
                <a:solidFill>
                  <a:srgbClr val="58585A"/>
                </a:solidFill>
                <a:latin typeface="Calibri"/>
                <a:cs typeface="Calibri"/>
              </a:rPr>
              <a:t>(2019).</a:t>
            </a:r>
            <a:r>
              <a:rPr sz="1200" spc="-15" dirty="0">
                <a:solidFill>
                  <a:srgbClr val="58585A"/>
                </a:solidFill>
                <a:latin typeface="Calibri"/>
                <a:cs typeface="Calibri"/>
              </a:rPr>
              <a:t> </a:t>
            </a:r>
            <a:r>
              <a:rPr sz="1200" spc="-10" dirty="0">
                <a:solidFill>
                  <a:srgbClr val="58585A"/>
                </a:solidFill>
                <a:latin typeface="Calibri"/>
                <a:cs typeface="Calibri"/>
              </a:rPr>
              <a:t>Misaccounting </a:t>
            </a:r>
            <a:r>
              <a:rPr sz="1200" dirty="0">
                <a:solidFill>
                  <a:srgbClr val="58585A"/>
                </a:solidFill>
                <a:latin typeface="Calibri"/>
                <a:cs typeface="Calibri"/>
              </a:rPr>
              <a:t>for</a:t>
            </a:r>
            <a:r>
              <a:rPr sz="1200" spc="-15" dirty="0">
                <a:solidFill>
                  <a:srgbClr val="58585A"/>
                </a:solidFill>
                <a:latin typeface="Calibri"/>
                <a:cs typeface="Calibri"/>
              </a:rPr>
              <a:t> </a:t>
            </a:r>
            <a:r>
              <a:rPr sz="1200" spc="-10" dirty="0">
                <a:solidFill>
                  <a:srgbClr val="58585A"/>
                </a:solidFill>
                <a:latin typeface="Calibri"/>
                <a:cs typeface="Calibri"/>
              </a:rPr>
              <a:t>endogeneity: </a:t>
            </a:r>
            <a:r>
              <a:rPr sz="1200" dirty="0">
                <a:solidFill>
                  <a:srgbClr val="58585A"/>
                </a:solidFill>
                <a:latin typeface="Calibri"/>
                <a:cs typeface="Calibri"/>
              </a:rPr>
              <a:t>The</a:t>
            </a:r>
            <a:r>
              <a:rPr sz="1200" spc="-10" dirty="0">
                <a:solidFill>
                  <a:srgbClr val="58585A"/>
                </a:solidFill>
                <a:latin typeface="Calibri"/>
                <a:cs typeface="Calibri"/>
              </a:rPr>
              <a:t> </a:t>
            </a:r>
            <a:r>
              <a:rPr sz="1200" dirty="0">
                <a:solidFill>
                  <a:srgbClr val="58585A"/>
                </a:solidFill>
                <a:latin typeface="Calibri"/>
                <a:cs typeface="Calibri"/>
              </a:rPr>
              <a:t>peril</a:t>
            </a:r>
            <a:r>
              <a:rPr sz="1200" spc="-10" dirty="0">
                <a:solidFill>
                  <a:srgbClr val="58585A"/>
                </a:solidFill>
                <a:latin typeface="Calibri"/>
                <a:cs typeface="Calibri"/>
              </a:rPr>
              <a:t> </a:t>
            </a:r>
            <a:r>
              <a:rPr sz="1200" spc="-25" dirty="0">
                <a:solidFill>
                  <a:srgbClr val="58585A"/>
                </a:solidFill>
                <a:latin typeface="Calibri"/>
                <a:cs typeface="Calibri"/>
              </a:rPr>
              <a:t>of </a:t>
            </a:r>
            <a:r>
              <a:rPr sz="1200" dirty="0">
                <a:solidFill>
                  <a:srgbClr val="58585A"/>
                </a:solidFill>
                <a:latin typeface="Calibri"/>
                <a:cs typeface="Calibri"/>
              </a:rPr>
              <a:t>relying</a:t>
            </a:r>
            <a:r>
              <a:rPr sz="1200" spc="-20" dirty="0">
                <a:solidFill>
                  <a:srgbClr val="58585A"/>
                </a:solidFill>
                <a:latin typeface="Calibri"/>
                <a:cs typeface="Calibri"/>
              </a:rPr>
              <a:t> </a:t>
            </a:r>
            <a:r>
              <a:rPr sz="1200" dirty="0">
                <a:solidFill>
                  <a:srgbClr val="58585A"/>
                </a:solidFill>
                <a:latin typeface="Calibri"/>
                <a:cs typeface="Calibri"/>
              </a:rPr>
              <a:t>on</a:t>
            </a:r>
            <a:r>
              <a:rPr sz="1200" spc="-15" dirty="0">
                <a:solidFill>
                  <a:srgbClr val="58585A"/>
                </a:solidFill>
                <a:latin typeface="Calibri"/>
                <a:cs typeface="Calibri"/>
              </a:rPr>
              <a:t> </a:t>
            </a:r>
            <a:r>
              <a:rPr sz="1200" dirty="0">
                <a:solidFill>
                  <a:srgbClr val="58585A"/>
                </a:solidFill>
                <a:latin typeface="Calibri"/>
                <a:cs typeface="Calibri"/>
              </a:rPr>
              <a:t>the</a:t>
            </a:r>
            <a:r>
              <a:rPr sz="1200" spc="-20" dirty="0">
                <a:solidFill>
                  <a:srgbClr val="58585A"/>
                </a:solidFill>
                <a:latin typeface="Calibri"/>
                <a:cs typeface="Calibri"/>
              </a:rPr>
              <a:t> </a:t>
            </a:r>
            <a:r>
              <a:rPr sz="1200" dirty="0">
                <a:solidFill>
                  <a:srgbClr val="58585A"/>
                </a:solidFill>
                <a:latin typeface="Calibri"/>
                <a:cs typeface="Calibri"/>
              </a:rPr>
              <a:t>Heckman</a:t>
            </a:r>
            <a:r>
              <a:rPr sz="1200" spc="-10" dirty="0">
                <a:solidFill>
                  <a:srgbClr val="58585A"/>
                </a:solidFill>
                <a:latin typeface="Calibri"/>
                <a:cs typeface="Calibri"/>
              </a:rPr>
              <a:t> </a:t>
            </a:r>
            <a:r>
              <a:rPr sz="1200" spc="-20" dirty="0">
                <a:solidFill>
                  <a:srgbClr val="58585A"/>
                </a:solidFill>
                <a:latin typeface="Calibri"/>
                <a:cs typeface="Calibri"/>
              </a:rPr>
              <a:t>two-</a:t>
            </a:r>
            <a:r>
              <a:rPr sz="1200" dirty="0">
                <a:solidFill>
                  <a:srgbClr val="58585A"/>
                </a:solidFill>
                <a:latin typeface="Calibri"/>
                <a:cs typeface="Calibri"/>
              </a:rPr>
              <a:t>step</a:t>
            </a:r>
            <a:r>
              <a:rPr sz="1200" spc="-15" dirty="0">
                <a:solidFill>
                  <a:srgbClr val="58585A"/>
                </a:solidFill>
                <a:latin typeface="Calibri"/>
                <a:cs typeface="Calibri"/>
              </a:rPr>
              <a:t> </a:t>
            </a:r>
            <a:r>
              <a:rPr sz="1200" dirty="0">
                <a:solidFill>
                  <a:srgbClr val="58585A"/>
                </a:solidFill>
                <a:latin typeface="Calibri"/>
                <a:cs typeface="Calibri"/>
              </a:rPr>
              <a:t>method</a:t>
            </a:r>
            <a:r>
              <a:rPr sz="1200" spc="-15" dirty="0">
                <a:solidFill>
                  <a:srgbClr val="58585A"/>
                </a:solidFill>
                <a:latin typeface="Calibri"/>
                <a:cs typeface="Calibri"/>
              </a:rPr>
              <a:t> </a:t>
            </a:r>
            <a:r>
              <a:rPr sz="1200" dirty="0">
                <a:solidFill>
                  <a:srgbClr val="58585A"/>
                </a:solidFill>
                <a:latin typeface="Calibri"/>
                <a:cs typeface="Calibri"/>
              </a:rPr>
              <a:t>without</a:t>
            </a:r>
            <a:r>
              <a:rPr sz="1200" spc="-20" dirty="0">
                <a:solidFill>
                  <a:srgbClr val="58585A"/>
                </a:solidFill>
                <a:latin typeface="Calibri"/>
                <a:cs typeface="Calibri"/>
              </a:rPr>
              <a:t> </a:t>
            </a:r>
            <a:r>
              <a:rPr sz="1200" dirty="0">
                <a:solidFill>
                  <a:srgbClr val="58585A"/>
                </a:solidFill>
                <a:latin typeface="Calibri"/>
                <a:cs typeface="Calibri"/>
              </a:rPr>
              <a:t>a</a:t>
            </a:r>
            <a:r>
              <a:rPr sz="1200" spc="-15" dirty="0">
                <a:solidFill>
                  <a:srgbClr val="58585A"/>
                </a:solidFill>
                <a:latin typeface="Calibri"/>
                <a:cs typeface="Calibri"/>
              </a:rPr>
              <a:t> </a:t>
            </a:r>
            <a:r>
              <a:rPr sz="1200" dirty="0">
                <a:solidFill>
                  <a:srgbClr val="58585A"/>
                </a:solidFill>
                <a:latin typeface="Calibri"/>
                <a:cs typeface="Calibri"/>
              </a:rPr>
              <a:t>valid</a:t>
            </a:r>
            <a:r>
              <a:rPr sz="1200" spc="-15" dirty="0">
                <a:solidFill>
                  <a:srgbClr val="58585A"/>
                </a:solidFill>
                <a:latin typeface="Calibri"/>
                <a:cs typeface="Calibri"/>
              </a:rPr>
              <a:t> </a:t>
            </a:r>
            <a:r>
              <a:rPr sz="1200" spc="-10" dirty="0">
                <a:solidFill>
                  <a:srgbClr val="58585A"/>
                </a:solidFill>
                <a:latin typeface="Calibri"/>
                <a:cs typeface="Calibri"/>
              </a:rPr>
              <a:t>instrument.</a:t>
            </a:r>
            <a:r>
              <a:rPr sz="1200" spc="-25" dirty="0">
                <a:solidFill>
                  <a:srgbClr val="58585A"/>
                </a:solidFill>
                <a:latin typeface="Calibri"/>
                <a:cs typeface="Calibri"/>
              </a:rPr>
              <a:t> </a:t>
            </a:r>
            <a:r>
              <a:rPr sz="1200" spc="-10" dirty="0">
                <a:solidFill>
                  <a:srgbClr val="58585A"/>
                </a:solidFill>
                <a:latin typeface="Calibri"/>
                <a:cs typeface="Calibri"/>
              </a:rPr>
              <a:t>Strategic Management</a:t>
            </a:r>
            <a:r>
              <a:rPr sz="1200" spc="-15" dirty="0">
                <a:solidFill>
                  <a:srgbClr val="58585A"/>
                </a:solidFill>
                <a:latin typeface="Calibri"/>
                <a:cs typeface="Calibri"/>
              </a:rPr>
              <a:t> </a:t>
            </a:r>
            <a:r>
              <a:rPr sz="1200" dirty="0">
                <a:solidFill>
                  <a:srgbClr val="58585A"/>
                </a:solidFill>
                <a:latin typeface="Calibri"/>
                <a:cs typeface="Calibri"/>
              </a:rPr>
              <a:t>Journal,</a:t>
            </a:r>
            <a:r>
              <a:rPr sz="1200" spc="-15" dirty="0">
                <a:solidFill>
                  <a:srgbClr val="58585A"/>
                </a:solidFill>
                <a:latin typeface="Calibri"/>
                <a:cs typeface="Calibri"/>
              </a:rPr>
              <a:t> </a:t>
            </a:r>
            <a:r>
              <a:rPr sz="1200" dirty="0">
                <a:solidFill>
                  <a:srgbClr val="58585A"/>
                </a:solidFill>
                <a:latin typeface="Calibri"/>
                <a:cs typeface="Calibri"/>
              </a:rPr>
              <a:t>40(3),</a:t>
            </a:r>
            <a:r>
              <a:rPr sz="1200" spc="-10" dirty="0">
                <a:solidFill>
                  <a:srgbClr val="58585A"/>
                </a:solidFill>
                <a:latin typeface="Calibri"/>
                <a:cs typeface="Calibri"/>
              </a:rPr>
              <a:t> 432-</a:t>
            </a:r>
            <a:r>
              <a:rPr sz="1200" dirty="0">
                <a:solidFill>
                  <a:srgbClr val="58585A"/>
                </a:solidFill>
                <a:latin typeface="Calibri"/>
                <a:cs typeface="Calibri"/>
              </a:rPr>
              <a:t>462.</a:t>
            </a:r>
            <a:r>
              <a:rPr sz="1200" spc="-20" dirty="0">
                <a:solidFill>
                  <a:srgbClr val="58585A"/>
                </a:solidFill>
                <a:latin typeface="Calibri"/>
                <a:cs typeface="Calibri"/>
              </a:rPr>
              <a:t> </a:t>
            </a:r>
            <a:r>
              <a:rPr sz="1200" spc="-10" dirty="0">
                <a:solidFill>
                  <a:srgbClr val="58585A"/>
                </a:solidFill>
                <a:latin typeface="Calibri"/>
                <a:cs typeface="Calibri"/>
              </a:rPr>
              <a:t>https://doi.org/10.1002/smj.2995</a:t>
            </a:r>
            <a:endParaRPr sz="1200" dirty="0">
              <a:latin typeface="Calibri"/>
              <a:cs typeface="Calibri"/>
            </a:endParaRPr>
          </a:p>
        </p:txBody>
      </p:sp>
      <p:sp>
        <p:nvSpPr>
          <p:cNvPr id="3" name="object 3"/>
          <p:cNvSpPr/>
          <p:nvPr/>
        </p:nvSpPr>
        <p:spPr>
          <a:xfrm>
            <a:off x="0" y="1098083"/>
            <a:ext cx="12191366" cy="17127"/>
          </a:xfrm>
          <a:custGeom>
            <a:avLst/>
            <a:gdLst/>
            <a:ahLst/>
            <a:cxnLst/>
            <a:rect l="l" t="t" r="r" b="b"/>
            <a:pathLst>
              <a:path w="12204065" h="17144">
                <a:moveTo>
                  <a:pt x="12204000" y="0"/>
                </a:moveTo>
                <a:lnTo>
                  <a:pt x="0" y="0"/>
                </a:lnTo>
                <a:lnTo>
                  <a:pt x="0" y="16918"/>
                </a:lnTo>
                <a:lnTo>
                  <a:pt x="12204000" y="16918"/>
                </a:lnTo>
                <a:lnTo>
                  <a:pt x="12204000" y="0"/>
                </a:lnTo>
                <a:close/>
              </a:path>
            </a:pathLst>
          </a:custGeom>
          <a:solidFill>
            <a:srgbClr val="006E89"/>
          </a:solidFill>
        </p:spPr>
        <p:txBody>
          <a:bodyPr wrap="square" lIns="0" tIns="0" rIns="0" bIns="0" rtlCol="0"/>
          <a:lstStyle/>
          <a:p>
            <a:endParaRPr sz="1798" dirty="0"/>
          </a:p>
        </p:txBody>
      </p:sp>
      <p:sp>
        <p:nvSpPr>
          <p:cNvPr id="4" name="object 4"/>
          <p:cNvSpPr txBox="1">
            <a:spLocks noGrp="1"/>
          </p:cNvSpPr>
          <p:nvPr>
            <p:ph type="title"/>
          </p:nvPr>
        </p:nvSpPr>
        <p:spPr>
          <a:xfrm>
            <a:off x="346938" y="408260"/>
            <a:ext cx="8587722" cy="442802"/>
          </a:xfrm>
          <a:prstGeom prst="rect">
            <a:avLst/>
          </a:prstGeom>
        </p:spPr>
        <p:txBody>
          <a:bodyPr vert="horz" wrap="square" lIns="0" tIns="12687" rIns="0" bIns="0" rtlCol="0" anchor="t">
            <a:spAutoFit/>
          </a:bodyPr>
          <a:lstStyle/>
          <a:p>
            <a:pPr marL="12687">
              <a:spcBef>
                <a:spcPts val="100"/>
              </a:spcBef>
            </a:pPr>
            <a:r>
              <a:rPr lang="en-US" spc="-10" dirty="0">
                <a:solidFill>
                  <a:schemeClr val="accent2">
                    <a:lumMod val="60000"/>
                    <a:lumOff val="40000"/>
                  </a:schemeClr>
                </a:solidFill>
              </a:rPr>
              <a:t>Further </a:t>
            </a:r>
            <a:r>
              <a:rPr spc="-10" dirty="0">
                <a:solidFill>
                  <a:schemeClr val="accent2">
                    <a:lumMod val="60000"/>
                    <a:lumOff val="40000"/>
                  </a:schemeClr>
                </a:solidFill>
              </a:rPr>
              <a:t>References</a:t>
            </a:r>
          </a:p>
        </p:txBody>
      </p:sp>
      <p:sp>
        <p:nvSpPr>
          <p:cNvPr id="5" name="object 5"/>
          <p:cNvSpPr txBox="1"/>
          <p:nvPr/>
        </p:nvSpPr>
        <p:spPr>
          <a:xfrm>
            <a:off x="346938" y="1199170"/>
            <a:ext cx="5579648" cy="4615547"/>
          </a:xfrm>
          <a:prstGeom prst="rect">
            <a:avLst/>
          </a:prstGeom>
        </p:spPr>
        <p:txBody>
          <a:bodyPr vert="horz" wrap="square" lIns="0" tIns="11418" rIns="0" bIns="0" rtlCol="0">
            <a:spAutoFit/>
          </a:bodyPr>
          <a:lstStyle/>
          <a:p>
            <a:pPr marL="12687" marR="172547">
              <a:lnSpc>
                <a:spcPct val="100499"/>
              </a:lnSpc>
              <a:spcBef>
                <a:spcPts val="90"/>
              </a:spcBef>
            </a:pPr>
            <a:r>
              <a:rPr sz="1200" dirty="0">
                <a:solidFill>
                  <a:srgbClr val="58585A"/>
                </a:solidFill>
                <a:latin typeface="Calibri"/>
                <a:cs typeface="Calibri"/>
              </a:rPr>
              <a:t>Arregle,</a:t>
            </a:r>
            <a:r>
              <a:rPr sz="1200" spc="-15" dirty="0">
                <a:solidFill>
                  <a:srgbClr val="58585A"/>
                </a:solidFill>
                <a:latin typeface="Calibri"/>
                <a:cs typeface="Calibri"/>
              </a:rPr>
              <a:t> </a:t>
            </a:r>
            <a:r>
              <a:rPr sz="1200" dirty="0">
                <a:solidFill>
                  <a:srgbClr val="58585A"/>
                </a:solidFill>
                <a:latin typeface="Calibri"/>
                <a:cs typeface="Calibri"/>
              </a:rPr>
              <a:t>J.</a:t>
            </a:r>
            <a:r>
              <a:rPr sz="1200" spc="-15" dirty="0">
                <a:solidFill>
                  <a:srgbClr val="58585A"/>
                </a:solidFill>
                <a:latin typeface="Calibri"/>
                <a:cs typeface="Calibri"/>
              </a:rPr>
              <a:t> </a:t>
            </a:r>
            <a:r>
              <a:rPr sz="1200" dirty="0">
                <a:solidFill>
                  <a:srgbClr val="58585A"/>
                </a:solidFill>
                <a:latin typeface="Calibri"/>
                <a:cs typeface="Calibri"/>
              </a:rPr>
              <a:t>L.,</a:t>
            </a:r>
            <a:r>
              <a:rPr sz="1200" spc="-10" dirty="0">
                <a:solidFill>
                  <a:srgbClr val="58585A"/>
                </a:solidFill>
                <a:latin typeface="Calibri"/>
                <a:cs typeface="Calibri"/>
              </a:rPr>
              <a:t> </a:t>
            </a:r>
            <a:r>
              <a:rPr sz="1200" dirty="0">
                <a:solidFill>
                  <a:srgbClr val="58585A"/>
                </a:solidFill>
                <a:latin typeface="Calibri"/>
                <a:cs typeface="Calibri"/>
              </a:rPr>
              <a:t>Naldi,</a:t>
            </a:r>
            <a:r>
              <a:rPr sz="1200" spc="-10" dirty="0">
                <a:solidFill>
                  <a:srgbClr val="58585A"/>
                </a:solidFill>
                <a:latin typeface="Calibri"/>
                <a:cs typeface="Calibri"/>
              </a:rPr>
              <a:t> </a:t>
            </a:r>
            <a:r>
              <a:rPr sz="1200" dirty="0">
                <a:solidFill>
                  <a:srgbClr val="58585A"/>
                </a:solidFill>
                <a:latin typeface="Calibri"/>
                <a:cs typeface="Calibri"/>
              </a:rPr>
              <a:t>L.,</a:t>
            </a:r>
            <a:r>
              <a:rPr sz="1200" spc="-10" dirty="0">
                <a:solidFill>
                  <a:srgbClr val="58585A"/>
                </a:solidFill>
                <a:latin typeface="Calibri"/>
                <a:cs typeface="Calibri"/>
              </a:rPr>
              <a:t> Nordqvist, </a:t>
            </a:r>
            <a:r>
              <a:rPr sz="1200" dirty="0">
                <a:solidFill>
                  <a:srgbClr val="58585A"/>
                </a:solidFill>
                <a:latin typeface="Calibri"/>
                <a:cs typeface="Calibri"/>
              </a:rPr>
              <a:t>M.,</a:t>
            </a:r>
            <a:r>
              <a:rPr sz="1200" spc="-10" dirty="0">
                <a:solidFill>
                  <a:srgbClr val="58585A"/>
                </a:solidFill>
                <a:latin typeface="Calibri"/>
                <a:cs typeface="Calibri"/>
              </a:rPr>
              <a:t> </a:t>
            </a:r>
            <a:r>
              <a:rPr sz="1200" dirty="0">
                <a:solidFill>
                  <a:srgbClr val="58585A"/>
                </a:solidFill>
                <a:latin typeface="Calibri"/>
                <a:cs typeface="Calibri"/>
              </a:rPr>
              <a:t>&amp;</a:t>
            </a:r>
            <a:r>
              <a:rPr sz="1200" spc="-10" dirty="0">
                <a:solidFill>
                  <a:srgbClr val="58585A"/>
                </a:solidFill>
                <a:latin typeface="Calibri"/>
                <a:cs typeface="Calibri"/>
              </a:rPr>
              <a:t> </a:t>
            </a:r>
            <a:r>
              <a:rPr sz="1200" dirty="0">
                <a:solidFill>
                  <a:srgbClr val="58585A"/>
                </a:solidFill>
                <a:latin typeface="Calibri"/>
                <a:cs typeface="Calibri"/>
              </a:rPr>
              <a:t>Hitt,</a:t>
            </a:r>
            <a:r>
              <a:rPr sz="1200" spc="-15" dirty="0">
                <a:solidFill>
                  <a:srgbClr val="58585A"/>
                </a:solidFill>
                <a:latin typeface="Calibri"/>
                <a:cs typeface="Calibri"/>
              </a:rPr>
              <a:t> </a:t>
            </a:r>
            <a:r>
              <a:rPr sz="1200" dirty="0">
                <a:solidFill>
                  <a:srgbClr val="58585A"/>
                </a:solidFill>
                <a:latin typeface="Calibri"/>
                <a:cs typeface="Calibri"/>
              </a:rPr>
              <a:t>M.</a:t>
            </a:r>
            <a:r>
              <a:rPr sz="1200" spc="-15" dirty="0">
                <a:solidFill>
                  <a:srgbClr val="58585A"/>
                </a:solidFill>
                <a:latin typeface="Calibri"/>
                <a:cs typeface="Calibri"/>
              </a:rPr>
              <a:t> </a:t>
            </a:r>
            <a:r>
              <a:rPr sz="1200" dirty="0">
                <a:solidFill>
                  <a:srgbClr val="58585A"/>
                </a:solidFill>
                <a:latin typeface="Calibri"/>
                <a:cs typeface="Calibri"/>
              </a:rPr>
              <a:t>A.</a:t>
            </a:r>
            <a:r>
              <a:rPr sz="1200" spc="-15" dirty="0">
                <a:solidFill>
                  <a:srgbClr val="58585A"/>
                </a:solidFill>
                <a:latin typeface="Calibri"/>
                <a:cs typeface="Calibri"/>
              </a:rPr>
              <a:t> </a:t>
            </a:r>
            <a:r>
              <a:rPr sz="1200" dirty="0">
                <a:solidFill>
                  <a:srgbClr val="58585A"/>
                </a:solidFill>
                <a:latin typeface="Calibri"/>
                <a:cs typeface="Calibri"/>
              </a:rPr>
              <a:t>(2012).</a:t>
            </a:r>
            <a:r>
              <a:rPr sz="1200" spc="-15" dirty="0">
                <a:solidFill>
                  <a:srgbClr val="58585A"/>
                </a:solidFill>
                <a:latin typeface="Calibri"/>
                <a:cs typeface="Calibri"/>
              </a:rPr>
              <a:t> </a:t>
            </a:r>
            <a:r>
              <a:rPr sz="1200" spc="-10" dirty="0">
                <a:solidFill>
                  <a:srgbClr val="58585A"/>
                </a:solidFill>
                <a:latin typeface="Calibri"/>
                <a:cs typeface="Calibri"/>
              </a:rPr>
              <a:t>Internationalization</a:t>
            </a:r>
            <a:r>
              <a:rPr sz="1200" spc="-5" dirty="0">
                <a:solidFill>
                  <a:srgbClr val="58585A"/>
                </a:solidFill>
                <a:latin typeface="Calibri"/>
                <a:cs typeface="Calibri"/>
              </a:rPr>
              <a:t> </a:t>
            </a:r>
            <a:r>
              <a:rPr sz="1200" spc="-25" dirty="0">
                <a:solidFill>
                  <a:srgbClr val="58585A"/>
                </a:solidFill>
                <a:latin typeface="Calibri"/>
                <a:cs typeface="Calibri"/>
              </a:rPr>
              <a:t>of </a:t>
            </a:r>
            <a:r>
              <a:rPr sz="1200" spc="-20" dirty="0">
                <a:solidFill>
                  <a:srgbClr val="58585A"/>
                </a:solidFill>
                <a:latin typeface="Calibri"/>
                <a:cs typeface="Calibri"/>
              </a:rPr>
              <a:t>family-</a:t>
            </a:r>
            <a:r>
              <a:rPr sz="1200" spc="-10" dirty="0">
                <a:solidFill>
                  <a:srgbClr val="58585A"/>
                </a:solidFill>
                <a:latin typeface="Calibri"/>
                <a:cs typeface="Calibri"/>
              </a:rPr>
              <a:t>controlled</a:t>
            </a:r>
            <a:r>
              <a:rPr sz="1200" spc="-5" dirty="0">
                <a:solidFill>
                  <a:srgbClr val="58585A"/>
                </a:solidFill>
                <a:latin typeface="Calibri"/>
                <a:cs typeface="Calibri"/>
              </a:rPr>
              <a:t> </a:t>
            </a:r>
            <a:r>
              <a:rPr sz="1200" dirty="0">
                <a:solidFill>
                  <a:srgbClr val="58585A"/>
                </a:solidFill>
                <a:latin typeface="Calibri"/>
                <a:cs typeface="Calibri"/>
              </a:rPr>
              <a:t>firms:</a:t>
            </a:r>
            <a:r>
              <a:rPr sz="1200" spc="-10" dirty="0">
                <a:solidFill>
                  <a:srgbClr val="58585A"/>
                </a:solidFill>
                <a:latin typeface="Calibri"/>
                <a:cs typeface="Calibri"/>
              </a:rPr>
              <a:t> </a:t>
            </a:r>
            <a:r>
              <a:rPr sz="1200" dirty="0">
                <a:solidFill>
                  <a:srgbClr val="58585A"/>
                </a:solidFill>
                <a:latin typeface="Calibri"/>
                <a:cs typeface="Calibri"/>
              </a:rPr>
              <a:t>A</a:t>
            </a:r>
            <a:r>
              <a:rPr sz="1200" spc="-15" dirty="0">
                <a:solidFill>
                  <a:srgbClr val="58585A"/>
                </a:solidFill>
                <a:latin typeface="Calibri"/>
                <a:cs typeface="Calibri"/>
              </a:rPr>
              <a:t> </a:t>
            </a:r>
            <a:r>
              <a:rPr sz="1200" dirty="0">
                <a:solidFill>
                  <a:srgbClr val="58585A"/>
                </a:solidFill>
                <a:latin typeface="Calibri"/>
                <a:cs typeface="Calibri"/>
              </a:rPr>
              <a:t>study</a:t>
            </a:r>
            <a:r>
              <a:rPr sz="1200" spc="-15" dirty="0">
                <a:solidFill>
                  <a:srgbClr val="58585A"/>
                </a:solidFill>
                <a:latin typeface="Calibri"/>
                <a:cs typeface="Calibri"/>
              </a:rPr>
              <a:t> </a:t>
            </a:r>
            <a:r>
              <a:rPr sz="1200" dirty="0">
                <a:solidFill>
                  <a:srgbClr val="58585A"/>
                </a:solidFill>
                <a:latin typeface="Calibri"/>
                <a:cs typeface="Calibri"/>
              </a:rPr>
              <a:t>of</a:t>
            </a:r>
            <a:r>
              <a:rPr sz="1200" spc="-10" dirty="0">
                <a:solidFill>
                  <a:srgbClr val="58585A"/>
                </a:solidFill>
                <a:latin typeface="Calibri"/>
                <a:cs typeface="Calibri"/>
              </a:rPr>
              <a:t> </a:t>
            </a:r>
            <a:r>
              <a:rPr sz="1200" dirty="0">
                <a:solidFill>
                  <a:srgbClr val="58585A"/>
                </a:solidFill>
                <a:latin typeface="Calibri"/>
                <a:cs typeface="Calibri"/>
              </a:rPr>
              <a:t>the</a:t>
            </a:r>
            <a:r>
              <a:rPr sz="1200" spc="-10" dirty="0">
                <a:solidFill>
                  <a:srgbClr val="58585A"/>
                </a:solidFill>
                <a:latin typeface="Calibri"/>
                <a:cs typeface="Calibri"/>
              </a:rPr>
              <a:t> effects</a:t>
            </a:r>
            <a:r>
              <a:rPr sz="1200" spc="-5" dirty="0">
                <a:solidFill>
                  <a:srgbClr val="58585A"/>
                </a:solidFill>
                <a:latin typeface="Calibri"/>
                <a:cs typeface="Calibri"/>
              </a:rPr>
              <a:t> </a:t>
            </a:r>
            <a:r>
              <a:rPr sz="1200" dirty="0">
                <a:solidFill>
                  <a:srgbClr val="58585A"/>
                </a:solidFill>
                <a:latin typeface="Calibri"/>
                <a:cs typeface="Calibri"/>
              </a:rPr>
              <a:t>of</a:t>
            </a:r>
            <a:r>
              <a:rPr sz="1200" spc="-5" dirty="0">
                <a:solidFill>
                  <a:srgbClr val="58585A"/>
                </a:solidFill>
                <a:latin typeface="Calibri"/>
                <a:cs typeface="Calibri"/>
              </a:rPr>
              <a:t> </a:t>
            </a:r>
            <a:r>
              <a:rPr sz="1200" dirty="0">
                <a:solidFill>
                  <a:srgbClr val="58585A"/>
                </a:solidFill>
                <a:latin typeface="Calibri"/>
                <a:cs typeface="Calibri"/>
              </a:rPr>
              <a:t>external</a:t>
            </a:r>
            <a:r>
              <a:rPr sz="1200" spc="-10" dirty="0">
                <a:solidFill>
                  <a:srgbClr val="58585A"/>
                </a:solidFill>
                <a:latin typeface="Calibri"/>
                <a:cs typeface="Calibri"/>
              </a:rPr>
              <a:t> involvement </a:t>
            </a:r>
            <a:r>
              <a:rPr sz="1200" spc="-25" dirty="0">
                <a:solidFill>
                  <a:srgbClr val="58585A"/>
                </a:solidFill>
                <a:latin typeface="Calibri"/>
                <a:cs typeface="Calibri"/>
              </a:rPr>
              <a:t>in </a:t>
            </a:r>
            <a:r>
              <a:rPr sz="1200" spc="-10" dirty="0">
                <a:solidFill>
                  <a:srgbClr val="58585A"/>
                </a:solidFill>
                <a:latin typeface="Calibri"/>
                <a:cs typeface="Calibri"/>
              </a:rPr>
              <a:t>governance.</a:t>
            </a:r>
            <a:r>
              <a:rPr sz="1200" spc="-20" dirty="0">
                <a:solidFill>
                  <a:srgbClr val="58585A"/>
                </a:solidFill>
                <a:latin typeface="Calibri"/>
                <a:cs typeface="Calibri"/>
              </a:rPr>
              <a:t> </a:t>
            </a:r>
            <a:r>
              <a:rPr sz="1200" spc="-10" dirty="0">
                <a:solidFill>
                  <a:srgbClr val="58585A"/>
                </a:solidFill>
                <a:latin typeface="Calibri"/>
                <a:cs typeface="Calibri"/>
              </a:rPr>
              <a:t>Entrepreneurship </a:t>
            </a:r>
            <a:r>
              <a:rPr sz="1200" dirty="0">
                <a:solidFill>
                  <a:srgbClr val="58585A"/>
                </a:solidFill>
                <a:latin typeface="Calibri"/>
                <a:cs typeface="Calibri"/>
              </a:rPr>
              <a:t>Theory</a:t>
            </a:r>
            <a:r>
              <a:rPr sz="1200" spc="-15" dirty="0">
                <a:solidFill>
                  <a:srgbClr val="58585A"/>
                </a:solidFill>
                <a:latin typeface="Calibri"/>
                <a:cs typeface="Calibri"/>
              </a:rPr>
              <a:t> </a:t>
            </a:r>
            <a:r>
              <a:rPr sz="1200" dirty="0">
                <a:solidFill>
                  <a:srgbClr val="58585A"/>
                </a:solidFill>
                <a:latin typeface="Calibri"/>
                <a:cs typeface="Calibri"/>
              </a:rPr>
              <a:t>and</a:t>
            </a:r>
            <a:r>
              <a:rPr sz="1200" spc="-10" dirty="0">
                <a:solidFill>
                  <a:srgbClr val="58585A"/>
                </a:solidFill>
                <a:latin typeface="Calibri"/>
                <a:cs typeface="Calibri"/>
              </a:rPr>
              <a:t> </a:t>
            </a:r>
            <a:r>
              <a:rPr sz="1200" dirty="0">
                <a:solidFill>
                  <a:srgbClr val="58585A"/>
                </a:solidFill>
                <a:latin typeface="Calibri"/>
                <a:cs typeface="Calibri"/>
              </a:rPr>
              <a:t>Practice,</a:t>
            </a:r>
            <a:r>
              <a:rPr sz="1200" spc="-15" dirty="0">
                <a:solidFill>
                  <a:srgbClr val="58585A"/>
                </a:solidFill>
                <a:latin typeface="Calibri"/>
                <a:cs typeface="Calibri"/>
              </a:rPr>
              <a:t> </a:t>
            </a:r>
            <a:r>
              <a:rPr sz="1200" dirty="0">
                <a:solidFill>
                  <a:srgbClr val="58585A"/>
                </a:solidFill>
                <a:latin typeface="Calibri"/>
                <a:cs typeface="Calibri"/>
              </a:rPr>
              <a:t>36(6),</a:t>
            </a:r>
            <a:r>
              <a:rPr sz="1200" spc="-15" dirty="0">
                <a:solidFill>
                  <a:srgbClr val="58585A"/>
                </a:solidFill>
                <a:latin typeface="Calibri"/>
                <a:cs typeface="Calibri"/>
              </a:rPr>
              <a:t> </a:t>
            </a:r>
            <a:r>
              <a:rPr sz="1200" spc="-10" dirty="0">
                <a:solidFill>
                  <a:srgbClr val="58585A"/>
                </a:solidFill>
                <a:latin typeface="Calibri"/>
                <a:cs typeface="Calibri"/>
              </a:rPr>
              <a:t>1115-1143. https://doi.org/10.1111/j.1540-6520.2012.00541.x</a:t>
            </a:r>
            <a:endParaRPr sz="1200" dirty="0">
              <a:latin typeface="Calibri"/>
              <a:cs typeface="Calibri"/>
            </a:endParaRPr>
          </a:p>
          <a:p>
            <a:pPr marL="12687" marR="5075">
              <a:spcBef>
                <a:spcPts val="624"/>
              </a:spcBef>
            </a:pPr>
            <a:r>
              <a:rPr sz="1200" spc="-20" dirty="0">
                <a:solidFill>
                  <a:srgbClr val="58585A"/>
                </a:solidFill>
                <a:latin typeface="Calibri"/>
                <a:cs typeface="Calibri"/>
              </a:rPr>
              <a:t>Bushway, </a:t>
            </a:r>
            <a:r>
              <a:rPr sz="1200" dirty="0">
                <a:solidFill>
                  <a:srgbClr val="58585A"/>
                </a:solidFill>
                <a:latin typeface="Calibri"/>
                <a:cs typeface="Calibri"/>
              </a:rPr>
              <a:t>S.,</a:t>
            </a:r>
            <a:r>
              <a:rPr sz="1200" spc="-20" dirty="0">
                <a:solidFill>
                  <a:srgbClr val="58585A"/>
                </a:solidFill>
                <a:latin typeface="Calibri"/>
                <a:cs typeface="Calibri"/>
              </a:rPr>
              <a:t> </a:t>
            </a:r>
            <a:r>
              <a:rPr sz="1200" dirty="0">
                <a:solidFill>
                  <a:srgbClr val="58585A"/>
                </a:solidFill>
                <a:latin typeface="Calibri"/>
                <a:cs typeface="Calibri"/>
              </a:rPr>
              <a:t>Johnson,</a:t>
            </a:r>
            <a:r>
              <a:rPr sz="1200" spc="-15" dirty="0">
                <a:solidFill>
                  <a:srgbClr val="58585A"/>
                </a:solidFill>
                <a:latin typeface="Calibri"/>
                <a:cs typeface="Calibri"/>
              </a:rPr>
              <a:t> </a:t>
            </a:r>
            <a:r>
              <a:rPr sz="1200" dirty="0">
                <a:solidFill>
                  <a:srgbClr val="58585A"/>
                </a:solidFill>
                <a:latin typeface="Calibri"/>
                <a:cs typeface="Calibri"/>
              </a:rPr>
              <a:t>B.</a:t>
            </a:r>
            <a:r>
              <a:rPr sz="1200" spc="-25" dirty="0">
                <a:solidFill>
                  <a:srgbClr val="58585A"/>
                </a:solidFill>
                <a:latin typeface="Calibri"/>
                <a:cs typeface="Calibri"/>
              </a:rPr>
              <a:t> </a:t>
            </a:r>
            <a:r>
              <a:rPr sz="1200" dirty="0">
                <a:solidFill>
                  <a:srgbClr val="58585A"/>
                </a:solidFill>
                <a:latin typeface="Calibri"/>
                <a:cs typeface="Calibri"/>
              </a:rPr>
              <a:t>D.,</a:t>
            </a:r>
            <a:r>
              <a:rPr sz="1200" spc="-15" dirty="0">
                <a:solidFill>
                  <a:srgbClr val="58585A"/>
                </a:solidFill>
                <a:latin typeface="Calibri"/>
                <a:cs typeface="Calibri"/>
              </a:rPr>
              <a:t> </a:t>
            </a:r>
            <a:r>
              <a:rPr sz="1200" dirty="0">
                <a:solidFill>
                  <a:srgbClr val="58585A"/>
                </a:solidFill>
                <a:latin typeface="Calibri"/>
                <a:cs typeface="Calibri"/>
              </a:rPr>
              <a:t>&amp;</a:t>
            </a:r>
            <a:r>
              <a:rPr sz="1200" spc="-20" dirty="0">
                <a:solidFill>
                  <a:srgbClr val="58585A"/>
                </a:solidFill>
                <a:latin typeface="Calibri"/>
                <a:cs typeface="Calibri"/>
              </a:rPr>
              <a:t> </a:t>
            </a:r>
            <a:r>
              <a:rPr sz="1200" dirty="0">
                <a:solidFill>
                  <a:srgbClr val="58585A"/>
                </a:solidFill>
                <a:latin typeface="Calibri"/>
                <a:cs typeface="Calibri"/>
              </a:rPr>
              <a:t>Slocum,</a:t>
            </a:r>
            <a:r>
              <a:rPr sz="1200" spc="-15" dirty="0">
                <a:solidFill>
                  <a:srgbClr val="58585A"/>
                </a:solidFill>
                <a:latin typeface="Calibri"/>
                <a:cs typeface="Calibri"/>
              </a:rPr>
              <a:t> </a:t>
            </a:r>
            <a:r>
              <a:rPr sz="1200" dirty="0">
                <a:solidFill>
                  <a:srgbClr val="58585A"/>
                </a:solidFill>
                <a:latin typeface="Calibri"/>
                <a:cs typeface="Calibri"/>
              </a:rPr>
              <a:t>L.</a:t>
            </a:r>
            <a:r>
              <a:rPr sz="1200" spc="-25" dirty="0">
                <a:solidFill>
                  <a:srgbClr val="58585A"/>
                </a:solidFill>
                <a:latin typeface="Calibri"/>
                <a:cs typeface="Calibri"/>
              </a:rPr>
              <a:t> </a:t>
            </a:r>
            <a:r>
              <a:rPr sz="1200" dirty="0">
                <a:solidFill>
                  <a:srgbClr val="58585A"/>
                </a:solidFill>
                <a:latin typeface="Calibri"/>
                <a:cs typeface="Calibri"/>
              </a:rPr>
              <a:t>A.</a:t>
            </a:r>
            <a:r>
              <a:rPr sz="1200" spc="-20" dirty="0">
                <a:solidFill>
                  <a:srgbClr val="58585A"/>
                </a:solidFill>
                <a:latin typeface="Calibri"/>
                <a:cs typeface="Calibri"/>
              </a:rPr>
              <a:t> </a:t>
            </a:r>
            <a:r>
              <a:rPr sz="1200" dirty="0">
                <a:solidFill>
                  <a:srgbClr val="58585A"/>
                </a:solidFill>
                <a:latin typeface="Calibri"/>
                <a:cs typeface="Calibri"/>
              </a:rPr>
              <a:t>(2007).</a:t>
            </a:r>
            <a:r>
              <a:rPr sz="1200" spc="-20" dirty="0">
                <a:solidFill>
                  <a:srgbClr val="58585A"/>
                </a:solidFill>
                <a:latin typeface="Calibri"/>
                <a:cs typeface="Calibri"/>
              </a:rPr>
              <a:t> </a:t>
            </a:r>
            <a:r>
              <a:rPr sz="1200" dirty="0">
                <a:solidFill>
                  <a:srgbClr val="58585A"/>
                </a:solidFill>
                <a:latin typeface="Calibri"/>
                <a:cs typeface="Calibri"/>
              </a:rPr>
              <a:t>Is</a:t>
            </a:r>
            <a:r>
              <a:rPr sz="1200" spc="-15" dirty="0">
                <a:solidFill>
                  <a:srgbClr val="58585A"/>
                </a:solidFill>
                <a:latin typeface="Calibri"/>
                <a:cs typeface="Calibri"/>
              </a:rPr>
              <a:t> </a:t>
            </a:r>
            <a:r>
              <a:rPr sz="1200" dirty="0">
                <a:solidFill>
                  <a:srgbClr val="58585A"/>
                </a:solidFill>
                <a:latin typeface="Calibri"/>
                <a:cs typeface="Calibri"/>
              </a:rPr>
              <a:t>the</a:t>
            </a:r>
            <a:r>
              <a:rPr sz="1200" spc="-20" dirty="0">
                <a:solidFill>
                  <a:srgbClr val="58585A"/>
                </a:solidFill>
                <a:latin typeface="Calibri"/>
                <a:cs typeface="Calibri"/>
              </a:rPr>
              <a:t> </a:t>
            </a:r>
            <a:r>
              <a:rPr sz="1200" dirty="0">
                <a:solidFill>
                  <a:srgbClr val="58585A"/>
                </a:solidFill>
                <a:latin typeface="Calibri"/>
                <a:cs typeface="Calibri"/>
              </a:rPr>
              <a:t>magic</a:t>
            </a:r>
            <a:r>
              <a:rPr sz="1200" spc="-15" dirty="0">
                <a:solidFill>
                  <a:srgbClr val="58585A"/>
                </a:solidFill>
                <a:latin typeface="Calibri"/>
                <a:cs typeface="Calibri"/>
              </a:rPr>
              <a:t> </a:t>
            </a:r>
            <a:r>
              <a:rPr sz="1200" dirty="0">
                <a:solidFill>
                  <a:srgbClr val="58585A"/>
                </a:solidFill>
                <a:latin typeface="Calibri"/>
                <a:cs typeface="Calibri"/>
              </a:rPr>
              <a:t>still</a:t>
            </a:r>
            <a:r>
              <a:rPr sz="1200" spc="-20" dirty="0">
                <a:solidFill>
                  <a:srgbClr val="58585A"/>
                </a:solidFill>
                <a:latin typeface="Calibri"/>
                <a:cs typeface="Calibri"/>
              </a:rPr>
              <a:t> </a:t>
            </a:r>
            <a:r>
              <a:rPr sz="1200" dirty="0">
                <a:solidFill>
                  <a:srgbClr val="58585A"/>
                </a:solidFill>
                <a:latin typeface="Calibri"/>
                <a:cs typeface="Calibri"/>
              </a:rPr>
              <a:t>there?</a:t>
            </a:r>
            <a:r>
              <a:rPr sz="1200" spc="-20" dirty="0">
                <a:solidFill>
                  <a:srgbClr val="58585A"/>
                </a:solidFill>
                <a:latin typeface="Calibri"/>
                <a:cs typeface="Calibri"/>
              </a:rPr>
              <a:t> </a:t>
            </a:r>
            <a:r>
              <a:rPr sz="1200" dirty="0">
                <a:solidFill>
                  <a:srgbClr val="58585A"/>
                </a:solidFill>
                <a:latin typeface="Calibri"/>
                <a:cs typeface="Calibri"/>
              </a:rPr>
              <a:t>The</a:t>
            </a:r>
            <a:r>
              <a:rPr sz="1200" spc="-20" dirty="0">
                <a:solidFill>
                  <a:srgbClr val="58585A"/>
                </a:solidFill>
                <a:latin typeface="Calibri"/>
                <a:cs typeface="Calibri"/>
              </a:rPr>
              <a:t> </a:t>
            </a:r>
            <a:r>
              <a:rPr sz="1200" spc="-25" dirty="0">
                <a:solidFill>
                  <a:srgbClr val="58585A"/>
                </a:solidFill>
                <a:latin typeface="Calibri"/>
                <a:cs typeface="Calibri"/>
              </a:rPr>
              <a:t>use </a:t>
            </a:r>
            <a:r>
              <a:rPr sz="1200" dirty="0">
                <a:solidFill>
                  <a:srgbClr val="58585A"/>
                </a:solidFill>
                <a:latin typeface="Calibri"/>
                <a:cs typeface="Calibri"/>
              </a:rPr>
              <a:t>of</a:t>
            </a:r>
            <a:r>
              <a:rPr sz="1200" spc="-25" dirty="0">
                <a:solidFill>
                  <a:srgbClr val="58585A"/>
                </a:solidFill>
                <a:latin typeface="Calibri"/>
                <a:cs typeface="Calibri"/>
              </a:rPr>
              <a:t> </a:t>
            </a:r>
            <a:r>
              <a:rPr sz="1200" dirty="0">
                <a:solidFill>
                  <a:srgbClr val="58585A"/>
                </a:solidFill>
                <a:latin typeface="Calibri"/>
                <a:cs typeface="Calibri"/>
              </a:rPr>
              <a:t>the</a:t>
            </a:r>
            <a:r>
              <a:rPr sz="1200" spc="-20" dirty="0">
                <a:solidFill>
                  <a:srgbClr val="58585A"/>
                </a:solidFill>
                <a:latin typeface="Calibri"/>
                <a:cs typeface="Calibri"/>
              </a:rPr>
              <a:t> </a:t>
            </a:r>
            <a:r>
              <a:rPr sz="1200" dirty="0">
                <a:solidFill>
                  <a:srgbClr val="58585A"/>
                </a:solidFill>
                <a:latin typeface="Calibri"/>
                <a:cs typeface="Calibri"/>
              </a:rPr>
              <a:t>Heckman</a:t>
            </a:r>
            <a:r>
              <a:rPr sz="1200" spc="-15" dirty="0">
                <a:solidFill>
                  <a:srgbClr val="58585A"/>
                </a:solidFill>
                <a:latin typeface="Calibri"/>
                <a:cs typeface="Calibri"/>
              </a:rPr>
              <a:t> </a:t>
            </a:r>
            <a:r>
              <a:rPr sz="1200" spc="-10" dirty="0">
                <a:solidFill>
                  <a:srgbClr val="58585A"/>
                </a:solidFill>
                <a:latin typeface="Calibri"/>
                <a:cs typeface="Calibri"/>
              </a:rPr>
              <a:t>two-</a:t>
            </a:r>
            <a:r>
              <a:rPr sz="1200" dirty="0">
                <a:solidFill>
                  <a:srgbClr val="58585A"/>
                </a:solidFill>
                <a:latin typeface="Calibri"/>
                <a:cs typeface="Calibri"/>
              </a:rPr>
              <a:t>step</a:t>
            </a:r>
            <a:r>
              <a:rPr sz="1200" spc="-15" dirty="0">
                <a:solidFill>
                  <a:srgbClr val="58585A"/>
                </a:solidFill>
                <a:latin typeface="Calibri"/>
                <a:cs typeface="Calibri"/>
              </a:rPr>
              <a:t> </a:t>
            </a:r>
            <a:r>
              <a:rPr sz="1200" spc="-10" dirty="0">
                <a:solidFill>
                  <a:srgbClr val="58585A"/>
                </a:solidFill>
                <a:latin typeface="Calibri"/>
                <a:cs typeface="Calibri"/>
              </a:rPr>
              <a:t>correction</a:t>
            </a:r>
            <a:r>
              <a:rPr sz="1200" spc="-20" dirty="0">
                <a:solidFill>
                  <a:srgbClr val="58585A"/>
                </a:solidFill>
                <a:latin typeface="Calibri"/>
                <a:cs typeface="Calibri"/>
              </a:rPr>
              <a:t> </a:t>
            </a:r>
            <a:r>
              <a:rPr sz="1200" dirty="0">
                <a:solidFill>
                  <a:srgbClr val="58585A"/>
                </a:solidFill>
                <a:latin typeface="Calibri"/>
                <a:cs typeface="Calibri"/>
              </a:rPr>
              <a:t>for</a:t>
            </a:r>
            <a:r>
              <a:rPr sz="1200" spc="-25" dirty="0">
                <a:solidFill>
                  <a:srgbClr val="58585A"/>
                </a:solidFill>
                <a:latin typeface="Calibri"/>
                <a:cs typeface="Calibri"/>
              </a:rPr>
              <a:t> </a:t>
            </a:r>
            <a:r>
              <a:rPr sz="1200" dirty="0">
                <a:solidFill>
                  <a:srgbClr val="58585A"/>
                </a:solidFill>
                <a:latin typeface="Calibri"/>
                <a:cs typeface="Calibri"/>
              </a:rPr>
              <a:t>selection</a:t>
            </a:r>
            <a:r>
              <a:rPr sz="1200" spc="-15" dirty="0">
                <a:solidFill>
                  <a:srgbClr val="58585A"/>
                </a:solidFill>
                <a:latin typeface="Calibri"/>
                <a:cs typeface="Calibri"/>
              </a:rPr>
              <a:t> </a:t>
            </a:r>
            <a:r>
              <a:rPr sz="1200" dirty="0">
                <a:solidFill>
                  <a:srgbClr val="58585A"/>
                </a:solidFill>
                <a:latin typeface="Calibri"/>
                <a:cs typeface="Calibri"/>
              </a:rPr>
              <a:t>bias</a:t>
            </a:r>
            <a:r>
              <a:rPr sz="1200" spc="-15" dirty="0">
                <a:solidFill>
                  <a:srgbClr val="58585A"/>
                </a:solidFill>
                <a:latin typeface="Calibri"/>
                <a:cs typeface="Calibri"/>
              </a:rPr>
              <a:t> </a:t>
            </a:r>
            <a:r>
              <a:rPr sz="1200" dirty="0">
                <a:solidFill>
                  <a:srgbClr val="58585A"/>
                </a:solidFill>
                <a:latin typeface="Calibri"/>
                <a:cs typeface="Calibri"/>
              </a:rPr>
              <a:t>in</a:t>
            </a:r>
            <a:r>
              <a:rPr sz="1200" spc="-20" dirty="0">
                <a:solidFill>
                  <a:srgbClr val="58585A"/>
                </a:solidFill>
                <a:latin typeface="Calibri"/>
                <a:cs typeface="Calibri"/>
              </a:rPr>
              <a:t> </a:t>
            </a:r>
            <a:r>
              <a:rPr sz="1200" spc="-10" dirty="0">
                <a:solidFill>
                  <a:srgbClr val="58585A"/>
                </a:solidFill>
                <a:latin typeface="Calibri"/>
                <a:cs typeface="Calibri"/>
              </a:rPr>
              <a:t>criminology.</a:t>
            </a:r>
            <a:r>
              <a:rPr sz="1200" spc="-25" dirty="0">
                <a:solidFill>
                  <a:srgbClr val="58585A"/>
                </a:solidFill>
                <a:latin typeface="Calibri"/>
                <a:cs typeface="Calibri"/>
              </a:rPr>
              <a:t> </a:t>
            </a:r>
            <a:r>
              <a:rPr sz="1200" dirty="0">
                <a:solidFill>
                  <a:srgbClr val="58585A"/>
                </a:solidFill>
                <a:latin typeface="Calibri"/>
                <a:cs typeface="Calibri"/>
              </a:rPr>
              <a:t>Journal</a:t>
            </a:r>
            <a:r>
              <a:rPr sz="1200" spc="-20" dirty="0">
                <a:solidFill>
                  <a:srgbClr val="58585A"/>
                </a:solidFill>
                <a:latin typeface="Calibri"/>
                <a:cs typeface="Calibri"/>
              </a:rPr>
              <a:t> </a:t>
            </a:r>
            <a:r>
              <a:rPr sz="1200" spc="-25" dirty="0">
                <a:solidFill>
                  <a:srgbClr val="58585A"/>
                </a:solidFill>
                <a:latin typeface="Calibri"/>
                <a:cs typeface="Calibri"/>
              </a:rPr>
              <a:t>of </a:t>
            </a:r>
            <a:r>
              <a:rPr sz="1200" spc="-10" dirty="0">
                <a:solidFill>
                  <a:srgbClr val="58585A"/>
                </a:solidFill>
                <a:latin typeface="Calibri"/>
                <a:cs typeface="Calibri"/>
              </a:rPr>
              <a:t>Quantitative</a:t>
            </a:r>
            <a:r>
              <a:rPr sz="1200" spc="10" dirty="0">
                <a:solidFill>
                  <a:srgbClr val="58585A"/>
                </a:solidFill>
                <a:latin typeface="Calibri"/>
                <a:cs typeface="Calibri"/>
              </a:rPr>
              <a:t> </a:t>
            </a:r>
            <a:r>
              <a:rPr sz="1200" spc="-10" dirty="0">
                <a:solidFill>
                  <a:srgbClr val="58585A"/>
                </a:solidFill>
                <a:latin typeface="Calibri"/>
                <a:cs typeface="Calibri"/>
              </a:rPr>
              <a:t>Criminology,</a:t>
            </a:r>
            <a:r>
              <a:rPr sz="1200" spc="15" dirty="0">
                <a:solidFill>
                  <a:srgbClr val="58585A"/>
                </a:solidFill>
                <a:latin typeface="Calibri"/>
                <a:cs typeface="Calibri"/>
              </a:rPr>
              <a:t> </a:t>
            </a:r>
            <a:r>
              <a:rPr sz="1200" dirty="0">
                <a:solidFill>
                  <a:srgbClr val="58585A"/>
                </a:solidFill>
                <a:latin typeface="Calibri"/>
                <a:cs typeface="Calibri"/>
              </a:rPr>
              <a:t>23(2),</a:t>
            </a:r>
            <a:r>
              <a:rPr sz="1200" spc="10" dirty="0">
                <a:solidFill>
                  <a:srgbClr val="58585A"/>
                </a:solidFill>
                <a:latin typeface="Calibri"/>
                <a:cs typeface="Calibri"/>
              </a:rPr>
              <a:t> </a:t>
            </a:r>
            <a:r>
              <a:rPr sz="1200" spc="-10" dirty="0">
                <a:solidFill>
                  <a:srgbClr val="58585A"/>
                </a:solidFill>
                <a:latin typeface="Calibri"/>
                <a:cs typeface="Calibri"/>
              </a:rPr>
              <a:t>151-</a:t>
            </a:r>
            <a:r>
              <a:rPr sz="1200" dirty="0">
                <a:solidFill>
                  <a:srgbClr val="58585A"/>
                </a:solidFill>
                <a:latin typeface="Calibri"/>
                <a:cs typeface="Calibri"/>
              </a:rPr>
              <a:t>178.</a:t>
            </a:r>
            <a:r>
              <a:rPr sz="1200" spc="10" dirty="0">
                <a:solidFill>
                  <a:srgbClr val="58585A"/>
                </a:solidFill>
                <a:latin typeface="Calibri"/>
                <a:cs typeface="Calibri"/>
              </a:rPr>
              <a:t> </a:t>
            </a:r>
            <a:r>
              <a:rPr sz="1200" spc="-10" dirty="0">
                <a:solidFill>
                  <a:srgbClr val="58585A"/>
                </a:solidFill>
                <a:latin typeface="Calibri"/>
                <a:cs typeface="Calibri"/>
              </a:rPr>
              <a:t>https://doi.org/10.1007/s10940-</a:t>
            </a:r>
            <a:r>
              <a:rPr sz="1200" spc="-20" dirty="0">
                <a:solidFill>
                  <a:srgbClr val="58585A"/>
                </a:solidFill>
                <a:latin typeface="Calibri"/>
                <a:cs typeface="Calibri"/>
              </a:rPr>
              <a:t>007-</a:t>
            </a:r>
            <a:endParaRPr sz="1200" dirty="0">
              <a:latin typeface="Calibri"/>
              <a:cs typeface="Calibri"/>
            </a:endParaRPr>
          </a:p>
          <a:p>
            <a:pPr marL="12687">
              <a:lnSpc>
                <a:spcPts val="1489"/>
              </a:lnSpc>
            </a:pPr>
            <a:r>
              <a:rPr sz="1200" spc="-10" dirty="0">
                <a:solidFill>
                  <a:srgbClr val="58585A"/>
                </a:solidFill>
                <a:latin typeface="Calibri"/>
                <a:cs typeface="Calibri"/>
              </a:rPr>
              <a:t>9024-</a:t>
            </a:r>
            <a:r>
              <a:rPr sz="1200" spc="-50" dirty="0">
                <a:solidFill>
                  <a:srgbClr val="58585A"/>
                </a:solidFill>
                <a:latin typeface="Calibri"/>
                <a:cs typeface="Calibri"/>
              </a:rPr>
              <a:t>4</a:t>
            </a:r>
            <a:endParaRPr sz="1200" dirty="0">
              <a:latin typeface="Calibri"/>
              <a:cs typeface="Calibri"/>
            </a:endParaRPr>
          </a:p>
          <a:p>
            <a:pPr marL="12687" marR="354610">
              <a:lnSpc>
                <a:spcPct val="101499"/>
              </a:lnSpc>
              <a:spcBef>
                <a:spcPts val="624"/>
              </a:spcBef>
            </a:pPr>
            <a:r>
              <a:rPr sz="1200" dirty="0">
                <a:solidFill>
                  <a:srgbClr val="58585A"/>
                </a:solidFill>
                <a:latin typeface="Calibri"/>
                <a:cs typeface="Calibri"/>
              </a:rPr>
              <a:t>Cameron,</a:t>
            </a:r>
            <a:r>
              <a:rPr sz="1200" spc="-50" dirty="0">
                <a:solidFill>
                  <a:srgbClr val="58585A"/>
                </a:solidFill>
                <a:latin typeface="Calibri"/>
                <a:cs typeface="Calibri"/>
              </a:rPr>
              <a:t> </a:t>
            </a:r>
            <a:r>
              <a:rPr sz="1200" dirty="0">
                <a:solidFill>
                  <a:srgbClr val="58585A"/>
                </a:solidFill>
                <a:latin typeface="Calibri"/>
                <a:cs typeface="Calibri"/>
              </a:rPr>
              <a:t>A.</a:t>
            </a:r>
            <a:r>
              <a:rPr sz="1200" spc="-25" dirty="0">
                <a:solidFill>
                  <a:srgbClr val="58585A"/>
                </a:solidFill>
                <a:latin typeface="Calibri"/>
                <a:cs typeface="Calibri"/>
              </a:rPr>
              <a:t> </a:t>
            </a:r>
            <a:r>
              <a:rPr sz="1200" dirty="0">
                <a:solidFill>
                  <a:srgbClr val="58585A"/>
                </a:solidFill>
                <a:latin typeface="Calibri"/>
                <a:cs typeface="Calibri"/>
              </a:rPr>
              <a:t>C.,</a:t>
            </a:r>
            <a:r>
              <a:rPr sz="1200" spc="-20" dirty="0">
                <a:solidFill>
                  <a:srgbClr val="58585A"/>
                </a:solidFill>
                <a:latin typeface="Calibri"/>
                <a:cs typeface="Calibri"/>
              </a:rPr>
              <a:t> </a:t>
            </a:r>
            <a:r>
              <a:rPr sz="1200" dirty="0">
                <a:solidFill>
                  <a:srgbClr val="58585A"/>
                </a:solidFill>
                <a:latin typeface="Calibri"/>
                <a:cs typeface="Calibri"/>
              </a:rPr>
              <a:t>&amp;</a:t>
            </a:r>
            <a:r>
              <a:rPr sz="1200" spc="-25" dirty="0">
                <a:solidFill>
                  <a:srgbClr val="58585A"/>
                </a:solidFill>
                <a:latin typeface="Calibri"/>
                <a:cs typeface="Calibri"/>
              </a:rPr>
              <a:t> </a:t>
            </a:r>
            <a:r>
              <a:rPr sz="1200" spc="-10" dirty="0">
                <a:solidFill>
                  <a:srgbClr val="58585A"/>
                </a:solidFill>
                <a:latin typeface="Calibri"/>
                <a:cs typeface="Calibri"/>
              </a:rPr>
              <a:t>Trivedi,</a:t>
            </a:r>
            <a:r>
              <a:rPr sz="1200" spc="-20" dirty="0">
                <a:solidFill>
                  <a:srgbClr val="58585A"/>
                </a:solidFill>
                <a:latin typeface="Calibri"/>
                <a:cs typeface="Calibri"/>
              </a:rPr>
              <a:t> </a:t>
            </a:r>
            <a:r>
              <a:rPr sz="1200" spc="-90" dirty="0">
                <a:solidFill>
                  <a:srgbClr val="58585A"/>
                </a:solidFill>
                <a:latin typeface="Calibri"/>
                <a:cs typeface="Calibri"/>
              </a:rPr>
              <a:t>P.</a:t>
            </a:r>
            <a:r>
              <a:rPr sz="1200" dirty="0">
                <a:solidFill>
                  <a:srgbClr val="58585A"/>
                </a:solidFill>
                <a:latin typeface="Calibri"/>
                <a:cs typeface="Calibri"/>
              </a:rPr>
              <a:t> K.</a:t>
            </a:r>
            <a:r>
              <a:rPr sz="1200" spc="-25" dirty="0">
                <a:solidFill>
                  <a:srgbClr val="58585A"/>
                </a:solidFill>
                <a:latin typeface="Calibri"/>
                <a:cs typeface="Calibri"/>
              </a:rPr>
              <a:t> </a:t>
            </a:r>
            <a:r>
              <a:rPr sz="1200" dirty="0">
                <a:solidFill>
                  <a:srgbClr val="58585A"/>
                </a:solidFill>
                <a:latin typeface="Calibri"/>
                <a:cs typeface="Calibri"/>
              </a:rPr>
              <a:t>(2010).</a:t>
            </a:r>
            <a:r>
              <a:rPr sz="1200" spc="-25" dirty="0">
                <a:solidFill>
                  <a:srgbClr val="58585A"/>
                </a:solidFill>
                <a:latin typeface="Calibri"/>
                <a:cs typeface="Calibri"/>
              </a:rPr>
              <a:t> </a:t>
            </a:r>
            <a:r>
              <a:rPr sz="1200" spc="-10" dirty="0">
                <a:solidFill>
                  <a:srgbClr val="58585A"/>
                </a:solidFill>
                <a:latin typeface="Calibri"/>
                <a:cs typeface="Calibri"/>
              </a:rPr>
              <a:t>Microeconometrics</a:t>
            </a:r>
            <a:r>
              <a:rPr sz="1200" spc="-15" dirty="0">
                <a:solidFill>
                  <a:srgbClr val="58585A"/>
                </a:solidFill>
                <a:latin typeface="Calibri"/>
                <a:cs typeface="Calibri"/>
              </a:rPr>
              <a:t> </a:t>
            </a:r>
            <a:r>
              <a:rPr sz="1200" dirty="0">
                <a:solidFill>
                  <a:srgbClr val="58585A"/>
                </a:solidFill>
                <a:latin typeface="Calibri"/>
                <a:cs typeface="Calibri"/>
              </a:rPr>
              <a:t>using</a:t>
            </a:r>
            <a:r>
              <a:rPr sz="1200" spc="-25" dirty="0">
                <a:solidFill>
                  <a:srgbClr val="58585A"/>
                </a:solidFill>
                <a:latin typeface="Calibri"/>
                <a:cs typeface="Calibri"/>
              </a:rPr>
              <a:t> </a:t>
            </a:r>
            <a:r>
              <a:rPr sz="1200" dirty="0">
                <a:solidFill>
                  <a:srgbClr val="58585A"/>
                </a:solidFill>
                <a:latin typeface="Calibri"/>
                <a:cs typeface="Calibri"/>
              </a:rPr>
              <a:t>Stata</a:t>
            </a:r>
            <a:r>
              <a:rPr sz="1200" spc="-20" dirty="0">
                <a:solidFill>
                  <a:srgbClr val="58585A"/>
                </a:solidFill>
                <a:latin typeface="Calibri"/>
                <a:cs typeface="Calibri"/>
              </a:rPr>
              <a:t> </a:t>
            </a:r>
            <a:r>
              <a:rPr sz="1200" dirty="0">
                <a:solidFill>
                  <a:srgbClr val="58585A"/>
                </a:solidFill>
                <a:latin typeface="Calibri"/>
                <a:cs typeface="Calibri"/>
              </a:rPr>
              <a:t>(Vol.</a:t>
            </a:r>
            <a:r>
              <a:rPr sz="1200" spc="-25" dirty="0">
                <a:solidFill>
                  <a:srgbClr val="58585A"/>
                </a:solidFill>
                <a:latin typeface="Calibri"/>
                <a:cs typeface="Calibri"/>
              </a:rPr>
              <a:t> 2). </a:t>
            </a:r>
            <a:r>
              <a:rPr sz="1200" dirty="0">
                <a:solidFill>
                  <a:srgbClr val="58585A"/>
                </a:solidFill>
                <a:latin typeface="Calibri"/>
                <a:cs typeface="Calibri"/>
              </a:rPr>
              <a:t>College</a:t>
            </a:r>
            <a:r>
              <a:rPr sz="1200" spc="-50" dirty="0">
                <a:solidFill>
                  <a:srgbClr val="58585A"/>
                </a:solidFill>
                <a:latin typeface="Calibri"/>
                <a:cs typeface="Calibri"/>
              </a:rPr>
              <a:t> </a:t>
            </a:r>
            <a:r>
              <a:rPr sz="1200" dirty="0">
                <a:solidFill>
                  <a:srgbClr val="58585A"/>
                </a:solidFill>
                <a:latin typeface="Calibri"/>
                <a:cs typeface="Calibri"/>
              </a:rPr>
              <a:t>Station,</a:t>
            </a:r>
            <a:r>
              <a:rPr sz="1200" spc="-45" dirty="0">
                <a:solidFill>
                  <a:srgbClr val="58585A"/>
                </a:solidFill>
                <a:latin typeface="Calibri"/>
                <a:cs typeface="Calibri"/>
              </a:rPr>
              <a:t> </a:t>
            </a:r>
            <a:r>
              <a:rPr sz="1200" dirty="0">
                <a:solidFill>
                  <a:srgbClr val="58585A"/>
                </a:solidFill>
                <a:latin typeface="Calibri"/>
                <a:cs typeface="Calibri"/>
              </a:rPr>
              <a:t>TX:</a:t>
            </a:r>
            <a:r>
              <a:rPr sz="1200" spc="-50" dirty="0">
                <a:solidFill>
                  <a:srgbClr val="58585A"/>
                </a:solidFill>
                <a:latin typeface="Calibri"/>
                <a:cs typeface="Calibri"/>
              </a:rPr>
              <a:t> </a:t>
            </a:r>
            <a:r>
              <a:rPr sz="1200" dirty="0">
                <a:solidFill>
                  <a:srgbClr val="58585A"/>
                </a:solidFill>
                <a:latin typeface="Calibri"/>
                <a:cs typeface="Calibri"/>
              </a:rPr>
              <a:t>Stata</a:t>
            </a:r>
            <a:r>
              <a:rPr sz="1200" spc="-45" dirty="0">
                <a:solidFill>
                  <a:srgbClr val="58585A"/>
                </a:solidFill>
                <a:latin typeface="Calibri"/>
                <a:cs typeface="Calibri"/>
              </a:rPr>
              <a:t> </a:t>
            </a:r>
            <a:r>
              <a:rPr sz="1200" spc="-10" dirty="0">
                <a:solidFill>
                  <a:srgbClr val="58585A"/>
                </a:solidFill>
                <a:latin typeface="Calibri"/>
                <a:cs typeface="Calibri"/>
              </a:rPr>
              <a:t>press.</a:t>
            </a:r>
            <a:endParaRPr sz="1200" dirty="0">
              <a:latin typeface="Calibri"/>
              <a:cs typeface="Calibri"/>
            </a:endParaRPr>
          </a:p>
          <a:p>
            <a:pPr marL="12687" marR="100230">
              <a:lnSpc>
                <a:spcPct val="99200"/>
              </a:lnSpc>
              <a:spcBef>
                <a:spcPts val="564"/>
              </a:spcBef>
            </a:pPr>
            <a:r>
              <a:rPr sz="1200" dirty="0">
                <a:solidFill>
                  <a:srgbClr val="58585A"/>
                </a:solidFill>
                <a:latin typeface="Calibri"/>
                <a:cs typeface="Calibri"/>
              </a:rPr>
              <a:t>Certo,</a:t>
            </a:r>
            <a:r>
              <a:rPr sz="1200" spc="-25" dirty="0">
                <a:solidFill>
                  <a:srgbClr val="58585A"/>
                </a:solidFill>
                <a:latin typeface="Calibri"/>
                <a:cs typeface="Calibri"/>
              </a:rPr>
              <a:t> </a:t>
            </a:r>
            <a:r>
              <a:rPr sz="1200" dirty="0">
                <a:solidFill>
                  <a:srgbClr val="58585A"/>
                </a:solidFill>
                <a:latin typeface="Calibri"/>
                <a:cs typeface="Calibri"/>
              </a:rPr>
              <a:t>S.</a:t>
            </a:r>
            <a:r>
              <a:rPr sz="1200" spc="-30" dirty="0">
                <a:solidFill>
                  <a:srgbClr val="58585A"/>
                </a:solidFill>
                <a:latin typeface="Calibri"/>
                <a:cs typeface="Calibri"/>
              </a:rPr>
              <a:t> </a:t>
            </a:r>
            <a:r>
              <a:rPr sz="1200" spc="-35" dirty="0">
                <a:solidFill>
                  <a:srgbClr val="58585A"/>
                </a:solidFill>
                <a:latin typeface="Calibri"/>
                <a:cs typeface="Calibri"/>
              </a:rPr>
              <a:t>T.,</a:t>
            </a:r>
            <a:r>
              <a:rPr sz="1200" spc="-20" dirty="0">
                <a:solidFill>
                  <a:srgbClr val="58585A"/>
                </a:solidFill>
                <a:latin typeface="Calibri"/>
                <a:cs typeface="Calibri"/>
              </a:rPr>
              <a:t> </a:t>
            </a:r>
            <a:r>
              <a:rPr sz="1200" dirty="0">
                <a:solidFill>
                  <a:srgbClr val="58585A"/>
                </a:solidFill>
                <a:latin typeface="Calibri"/>
                <a:cs typeface="Calibri"/>
              </a:rPr>
              <a:t>Busenbark,</a:t>
            </a:r>
            <a:r>
              <a:rPr sz="1200" spc="-25" dirty="0">
                <a:solidFill>
                  <a:srgbClr val="58585A"/>
                </a:solidFill>
                <a:latin typeface="Calibri"/>
                <a:cs typeface="Calibri"/>
              </a:rPr>
              <a:t> </a:t>
            </a:r>
            <a:r>
              <a:rPr sz="1200" dirty="0">
                <a:solidFill>
                  <a:srgbClr val="58585A"/>
                </a:solidFill>
                <a:latin typeface="Calibri"/>
                <a:cs typeface="Calibri"/>
              </a:rPr>
              <a:t>J.</a:t>
            </a:r>
            <a:r>
              <a:rPr sz="1200" spc="-30" dirty="0">
                <a:solidFill>
                  <a:srgbClr val="58585A"/>
                </a:solidFill>
                <a:latin typeface="Calibri"/>
                <a:cs typeface="Calibri"/>
              </a:rPr>
              <a:t> </a:t>
            </a:r>
            <a:r>
              <a:rPr sz="1200" dirty="0">
                <a:solidFill>
                  <a:srgbClr val="58585A"/>
                </a:solidFill>
                <a:latin typeface="Calibri"/>
                <a:cs typeface="Calibri"/>
              </a:rPr>
              <a:t>R.,</a:t>
            </a:r>
            <a:r>
              <a:rPr sz="1200" spc="-25" dirty="0">
                <a:solidFill>
                  <a:srgbClr val="58585A"/>
                </a:solidFill>
                <a:latin typeface="Calibri"/>
                <a:cs typeface="Calibri"/>
              </a:rPr>
              <a:t> </a:t>
            </a:r>
            <a:r>
              <a:rPr sz="1200" spc="-10" dirty="0">
                <a:solidFill>
                  <a:srgbClr val="58585A"/>
                </a:solidFill>
                <a:latin typeface="Calibri"/>
                <a:cs typeface="Calibri"/>
              </a:rPr>
              <a:t>Woo,</a:t>
            </a:r>
            <a:r>
              <a:rPr sz="1200" spc="-20" dirty="0">
                <a:solidFill>
                  <a:srgbClr val="58585A"/>
                </a:solidFill>
                <a:latin typeface="Calibri"/>
                <a:cs typeface="Calibri"/>
              </a:rPr>
              <a:t> </a:t>
            </a:r>
            <a:r>
              <a:rPr sz="1200" spc="-35" dirty="0">
                <a:solidFill>
                  <a:srgbClr val="58585A"/>
                </a:solidFill>
                <a:latin typeface="Calibri"/>
                <a:cs typeface="Calibri"/>
              </a:rPr>
              <a:t>H.-</a:t>
            </a:r>
            <a:r>
              <a:rPr sz="1200" dirty="0">
                <a:solidFill>
                  <a:srgbClr val="58585A"/>
                </a:solidFill>
                <a:latin typeface="Calibri"/>
                <a:cs typeface="Calibri"/>
              </a:rPr>
              <a:t>S.,</a:t>
            </a:r>
            <a:r>
              <a:rPr sz="1200" spc="-25" dirty="0">
                <a:solidFill>
                  <a:srgbClr val="58585A"/>
                </a:solidFill>
                <a:latin typeface="Calibri"/>
                <a:cs typeface="Calibri"/>
              </a:rPr>
              <a:t> </a:t>
            </a:r>
            <a:r>
              <a:rPr sz="1200" dirty="0">
                <a:solidFill>
                  <a:srgbClr val="58585A"/>
                </a:solidFill>
                <a:latin typeface="Calibri"/>
                <a:cs typeface="Calibri"/>
              </a:rPr>
              <a:t>&amp;</a:t>
            </a:r>
            <a:r>
              <a:rPr sz="1200" spc="-25" dirty="0">
                <a:solidFill>
                  <a:srgbClr val="58585A"/>
                </a:solidFill>
                <a:latin typeface="Calibri"/>
                <a:cs typeface="Calibri"/>
              </a:rPr>
              <a:t> </a:t>
            </a:r>
            <a:r>
              <a:rPr sz="1200" dirty="0">
                <a:solidFill>
                  <a:srgbClr val="58585A"/>
                </a:solidFill>
                <a:latin typeface="Calibri"/>
                <a:cs typeface="Calibri"/>
              </a:rPr>
              <a:t>Semadeni,</a:t>
            </a:r>
            <a:r>
              <a:rPr sz="1200" spc="-20" dirty="0">
                <a:solidFill>
                  <a:srgbClr val="58585A"/>
                </a:solidFill>
                <a:latin typeface="Calibri"/>
                <a:cs typeface="Calibri"/>
              </a:rPr>
              <a:t> </a:t>
            </a:r>
            <a:r>
              <a:rPr sz="1200" dirty="0">
                <a:solidFill>
                  <a:srgbClr val="58585A"/>
                </a:solidFill>
                <a:latin typeface="Calibri"/>
                <a:cs typeface="Calibri"/>
              </a:rPr>
              <a:t>M.</a:t>
            </a:r>
            <a:r>
              <a:rPr sz="1200" spc="-30" dirty="0">
                <a:solidFill>
                  <a:srgbClr val="58585A"/>
                </a:solidFill>
                <a:latin typeface="Calibri"/>
                <a:cs typeface="Calibri"/>
              </a:rPr>
              <a:t> </a:t>
            </a:r>
            <a:r>
              <a:rPr sz="1200" dirty="0">
                <a:solidFill>
                  <a:srgbClr val="58585A"/>
                </a:solidFill>
                <a:latin typeface="Calibri"/>
                <a:cs typeface="Calibri"/>
              </a:rPr>
              <a:t>(2016).</a:t>
            </a:r>
            <a:r>
              <a:rPr sz="1200" spc="-30" dirty="0">
                <a:solidFill>
                  <a:srgbClr val="58585A"/>
                </a:solidFill>
                <a:latin typeface="Calibri"/>
                <a:cs typeface="Calibri"/>
              </a:rPr>
              <a:t> </a:t>
            </a:r>
            <a:r>
              <a:rPr sz="1200" dirty="0">
                <a:solidFill>
                  <a:srgbClr val="58585A"/>
                </a:solidFill>
                <a:latin typeface="Calibri"/>
                <a:cs typeface="Calibri"/>
              </a:rPr>
              <a:t>Sample</a:t>
            </a:r>
            <a:r>
              <a:rPr sz="1200" spc="-20" dirty="0">
                <a:solidFill>
                  <a:srgbClr val="58585A"/>
                </a:solidFill>
                <a:latin typeface="Calibri"/>
                <a:cs typeface="Calibri"/>
              </a:rPr>
              <a:t> </a:t>
            </a:r>
            <a:r>
              <a:rPr sz="1200" spc="-10" dirty="0">
                <a:solidFill>
                  <a:srgbClr val="58585A"/>
                </a:solidFill>
                <a:latin typeface="Calibri"/>
                <a:cs typeface="Calibri"/>
              </a:rPr>
              <a:t>selection </a:t>
            </a:r>
            <a:r>
              <a:rPr sz="1200" dirty="0">
                <a:solidFill>
                  <a:srgbClr val="58585A"/>
                </a:solidFill>
                <a:latin typeface="Calibri"/>
                <a:cs typeface="Calibri"/>
              </a:rPr>
              <a:t>bias</a:t>
            </a:r>
            <a:r>
              <a:rPr sz="1200" spc="-15" dirty="0">
                <a:solidFill>
                  <a:srgbClr val="58585A"/>
                </a:solidFill>
                <a:latin typeface="Calibri"/>
                <a:cs typeface="Calibri"/>
              </a:rPr>
              <a:t> </a:t>
            </a:r>
            <a:r>
              <a:rPr sz="1200" dirty="0">
                <a:solidFill>
                  <a:srgbClr val="58585A"/>
                </a:solidFill>
                <a:latin typeface="Calibri"/>
                <a:cs typeface="Calibri"/>
              </a:rPr>
              <a:t>and</a:t>
            </a:r>
            <a:r>
              <a:rPr sz="1200" spc="-5" dirty="0">
                <a:solidFill>
                  <a:srgbClr val="58585A"/>
                </a:solidFill>
                <a:latin typeface="Calibri"/>
                <a:cs typeface="Calibri"/>
              </a:rPr>
              <a:t> </a:t>
            </a:r>
            <a:r>
              <a:rPr sz="1200" dirty="0">
                <a:solidFill>
                  <a:srgbClr val="58585A"/>
                </a:solidFill>
                <a:latin typeface="Calibri"/>
                <a:cs typeface="Calibri"/>
              </a:rPr>
              <a:t>Heckman</a:t>
            </a:r>
            <a:r>
              <a:rPr sz="1200" spc="-10" dirty="0">
                <a:solidFill>
                  <a:srgbClr val="58585A"/>
                </a:solidFill>
                <a:latin typeface="Calibri"/>
                <a:cs typeface="Calibri"/>
              </a:rPr>
              <a:t> </a:t>
            </a:r>
            <a:r>
              <a:rPr sz="1200" dirty="0">
                <a:solidFill>
                  <a:srgbClr val="58585A"/>
                </a:solidFill>
                <a:latin typeface="Calibri"/>
                <a:cs typeface="Calibri"/>
              </a:rPr>
              <a:t>models</a:t>
            </a:r>
            <a:r>
              <a:rPr sz="1200" spc="-10" dirty="0">
                <a:solidFill>
                  <a:srgbClr val="58585A"/>
                </a:solidFill>
                <a:latin typeface="Calibri"/>
                <a:cs typeface="Calibri"/>
              </a:rPr>
              <a:t> </a:t>
            </a:r>
            <a:r>
              <a:rPr sz="1200" dirty="0">
                <a:solidFill>
                  <a:srgbClr val="58585A"/>
                </a:solidFill>
                <a:latin typeface="Calibri"/>
                <a:cs typeface="Calibri"/>
              </a:rPr>
              <a:t>in</a:t>
            </a:r>
            <a:r>
              <a:rPr sz="1200" spc="-10" dirty="0">
                <a:solidFill>
                  <a:srgbClr val="58585A"/>
                </a:solidFill>
                <a:latin typeface="Calibri"/>
                <a:cs typeface="Calibri"/>
              </a:rPr>
              <a:t> strategic management</a:t>
            </a:r>
            <a:r>
              <a:rPr sz="1200" spc="-15" dirty="0">
                <a:solidFill>
                  <a:srgbClr val="58585A"/>
                </a:solidFill>
                <a:latin typeface="Calibri"/>
                <a:cs typeface="Calibri"/>
              </a:rPr>
              <a:t> </a:t>
            </a:r>
            <a:r>
              <a:rPr sz="1200" spc="-10" dirty="0">
                <a:solidFill>
                  <a:srgbClr val="58585A"/>
                </a:solidFill>
                <a:latin typeface="Calibri"/>
                <a:cs typeface="Calibri"/>
              </a:rPr>
              <a:t>research.</a:t>
            </a:r>
            <a:r>
              <a:rPr sz="1200" spc="-15" dirty="0">
                <a:solidFill>
                  <a:srgbClr val="58585A"/>
                </a:solidFill>
                <a:latin typeface="Calibri"/>
                <a:cs typeface="Calibri"/>
              </a:rPr>
              <a:t> </a:t>
            </a:r>
            <a:r>
              <a:rPr sz="1200" spc="-10" dirty="0">
                <a:solidFill>
                  <a:srgbClr val="58585A"/>
                </a:solidFill>
                <a:latin typeface="Calibri"/>
                <a:cs typeface="Calibri"/>
              </a:rPr>
              <a:t>Strategic Management</a:t>
            </a:r>
            <a:r>
              <a:rPr sz="1200" spc="-30" dirty="0">
                <a:solidFill>
                  <a:srgbClr val="58585A"/>
                </a:solidFill>
                <a:latin typeface="Calibri"/>
                <a:cs typeface="Calibri"/>
              </a:rPr>
              <a:t> </a:t>
            </a:r>
            <a:r>
              <a:rPr sz="1200" dirty="0">
                <a:solidFill>
                  <a:srgbClr val="58585A"/>
                </a:solidFill>
                <a:latin typeface="Calibri"/>
                <a:cs typeface="Calibri"/>
              </a:rPr>
              <a:t>Journal,</a:t>
            </a:r>
            <a:r>
              <a:rPr sz="1200" spc="-15" dirty="0">
                <a:solidFill>
                  <a:srgbClr val="58585A"/>
                </a:solidFill>
                <a:latin typeface="Calibri"/>
                <a:cs typeface="Calibri"/>
              </a:rPr>
              <a:t> </a:t>
            </a:r>
            <a:r>
              <a:rPr sz="1200" dirty="0">
                <a:solidFill>
                  <a:srgbClr val="58585A"/>
                </a:solidFill>
                <a:latin typeface="Calibri"/>
                <a:cs typeface="Calibri"/>
              </a:rPr>
              <a:t>37(13),</a:t>
            </a:r>
            <a:r>
              <a:rPr sz="1200" spc="-15" dirty="0">
                <a:solidFill>
                  <a:srgbClr val="58585A"/>
                </a:solidFill>
                <a:latin typeface="Calibri"/>
                <a:cs typeface="Calibri"/>
              </a:rPr>
              <a:t> </a:t>
            </a:r>
            <a:r>
              <a:rPr sz="1200" spc="-10" dirty="0">
                <a:solidFill>
                  <a:srgbClr val="58585A"/>
                </a:solidFill>
                <a:latin typeface="Calibri"/>
                <a:cs typeface="Calibri"/>
              </a:rPr>
              <a:t>2639-</a:t>
            </a:r>
            <a:r>
              <a:rPr sz="1200" dirty="0">
                <a:solidFill>
                  <a:srgbClr val="58585A"/>
                </a:solidFill>
                <a:latin typeface="Calibri"/>
                <a:cs typeface="Calibri"/>
              </a:rPr>
              <a:t>2657.</a:t>
            </a:r>
            <a:r>
              <a:rPr sz="1200" spc="-15" dirty="0">
                <a:solidFill>
                  <a:srgbClr val="58585A"/>
                </a:solidFill>
                <a:latin typeface="Calibri"/>
                <a:cs typeface="Calibri"/>
              </a:rPr>
              <a:t> </a:t>
            </a:r>
            <a:r>
              <a:rPr sz="1200" spc="-10" dirty="0">
                <a:solidFill>
                  <a:srgbClr val="58585A"/>
                </a:solidFill>
                <a:latin typeface="Calibri"/>
                <a:cs typeface="Calibri"/>
              </a:rPr>
              <a:t>https://doi.org/10.1002/smj.2475</a:t>
            </a:r>
            <a:endParaRPr sz="1200" dirty="0">
              <a:latin typeface="Calibri"/>
              <a:cs typeface="Calibri"/>
            </a:endParaRPr>
          </a:p>
          <a:p>
            <a:pPr marL="12687" marR="201094">
              <a:lnSpc>
                <a:spcPct val="99200"/>
              </a:lnSpc>
              <a:spcBef>
                <a:spcPts val="659"/>
              </a:spcBef>
            </a:pPr>
            <a:r>
              <a:rPr sz="1200" spc="-10" dirty="0">
                <a:solidFill>
                  <a:srgbClr val="58585A"/>
                </a:solidFill>
                <a:latin typeface="Calibri"/>
                <a:cs typeface="Calibri"/>
              </a:rPr>
              <a:t>Clougherty,</a:t>
            </a:r>
            <a:r>
              <a:rPr sz="1200" spc="-30" dirty="0">
                <a:solidFill>
                  <a:srgbClr val="58585A"/>
                </a:solidFill>
                <a:latin typeface="Calibri"/>
                <a:cs typeface="Calibri"/>
              </a:rPr>
              <a:t> </a:t>
            </a:r>
            <a:r>
              <a:rPr sz="1200" dirty="0">
                <a:solidFill>
                  <a:srgbClr val="58585A"/>
                </a:solidFill>
                <a:latin typeface="Calibri"/>
                <a:cs typeface="Calibri"/>
              </a:rPr>
              <a:t>J.</a:t>
            </a:r>
            <a:r>
              <a:rPr sz="1200" spc="-25" dirty="0">
                <a:solidFill>
                  <a:srgbClr val="58585A"/>
                </a:solidFill>
                <a:latin typeface="Calibri"/>
                <a:cs typeface="Calibri"/>
              </a:rPr>
              <a:t> </a:t>
            </a:r>
            <a:r>
              <a:rPr sz="1200" dirty="0">
                <a:solidFill>
                  <a:srgbClr val="58585A"/>
                </a:solidFill>
                <a:latin typeface="Calibri"/>
                <a:cs typeface="Calibri"/>
              </a:rPr>
              <a:t>A.,</a:t>
            </a:r>
            <a:r>
              <a:rPr sz="1200" spc="-25" dirty="0">
                <a:solidFill>
                  <a:srgbClr val="58585A"/>
                </a:solidFill>
                <a:latin typeface="Calibri"/>
                <a:cs typeface="Calibri"/>
              </a:rPr>
              <a:t> </a:t>
            </a:r>
            <a:r>
              <a:rPr sz="1200" dirty="0">
                <a:solidFill>
                  <a:srgbClr val="58585A"/>
                </a:solidFill>
                <a:latin typeface="Calibri"/>
                <a:cs typeface="Calibri"/>
              </a:rPr>
              <a:t>Duso,</a:t>
            </a:r>
            <a:r>
              <a:rPr sz="1200" spc="-30" dirty="0">
                <a:solidFill>
                  <a:srgbClr val="58585A"/>
                </a:solidFill>
                <a:latin typeface="Calibri"/>
                <a:cs typeface="Calibri"/>
              </a:rPr>
              <a:t> </a:t>
            </a:r>
            <a:r>
              <a:rPr sz="1200" spc="-35" dirty="0">
                <a:solidFill>
                  <a:srgbClr val="58585A"/>
                </a:solidFill>
                <a:latin typeface="Calibri"/>
                <a:cs typeface="Calibri"/>
              </a:rPr>
              <a:t>T.,</a:t>
            </a:r>
            <a:r>
              <a:rPr sz="1200" spc="-25" dirty="0">
                <a:solidFill>
                  <a:srgbClr val="58585A"/>
                </a:solidFill>
                <a:latin typeface="Calibri"/>
                <a:cs typeface="Calibri"/>
              </a:rPr>
              <a:t> </a:t>
            </a:r>
            <a:r>
              <a:rPr sz="1200" dirty="0">
                <a:solidFill>
                  <a:srgbClr val="58585A"/>
                </a:solidFill>
                <a:latin typeface="Calibri"/>
                <a:cs typeface="Calibri"/>
              </a:rPr>
              <a:t>&amp;</a:t>
            </a:r>
            <a:r>
              <a:rPr sz="1200" spc="-25" dirty="0">
                <a:solidFill>
                  <a:srgbClr val="58585A"/>
                </a:solidFill>
                <a:latin typeface="Calibri"/>
                <a:cs typeface="Calibri"/>
              </a:rPr>
              <a:t> </a:t>
            </a:r>
            <a:r>
              <a:rPr sz="1200" dirty="0">
                <a:solidFill>
                  <a:srgbClr val="58585A"/>
                </a:solidFill>
                <a:latin typeface="Calibri"/>
                <a:cs typeface="Calibri"/>
              </a:rPr>
              <a:t>Muck,</a:t>
            </a:r>
            <a:r>
              <a:rPr sz="1200" spc="-25" dirty="0">
                <a:solidFill>
                  <a:srgbClr val="58585A"/>
                </a:solidFill>
                <a:latin typeface="Calibri"/>
                <a:cs typeface="Calibri"/>
              </a:rPr>
              <a:t> </a:t>
            </a:r>
            <a:r>
              <a:rPr sz="1200" dirty="0">
                <a:solidFill>
                  <a:srgbClr val="58585A"/>
                </a:solidFill>
                <a:latin typeface="Calibri"/>
                <a:cs typeface="Calibri"/>
              </a:rPr>
              <a:t>J.</a:t>
            </a:r>
            <a:r>
              <a:rPr sz="1200" spc="-30" dirty="0">
                <a:solidFill>
                  <a:srgbClr val="58585A"/>
                </a:solidFill>
                <a:latin typeface="Calibri"/>
                <a:cs typeface="Calibri"/>
              </a:rPr>
              <a:t> </a:t>
            </a:r>
            <a:r>
              <a:rPr sz="1200" dirty="0">
                <a:solidFill>
                  <a:srgbClr val="58585A"/>
                </a:solidFill>
                <a:latin typeface="Calibri"/>
                <a:cs typeface="Calibri"/>
              </a:rPr>
              <a:t>(2015).</a:t>
            </a:r>
            <a:r>
              <a:rPr sz="1200" spc="-25" dirty="0">
                <a:solidFill>
                  <a:srgbClr val="58585A"/>
                </a:solidFill>
                <a:latin typeface="Calibri"/>
                <a:cs typeface="Calibri"/>
              </a:rPr>
              <a:t> </a:t>
            </a:r>
            <a:r>
              <a:rPr sz="1200" dirty="0">
                <a:solidFill>
                  <a:srgbClr val="58585A"/>
                </a:solidFill>
                <a:latin typeface="Calibri"/>
                <a:cs typeface="Calibri"/>
              </a:rPr>
              <a:t>Correcting</a:t>
            </a:r>
            <a:r>
              <a:rPr sz="1200" spc="-30" dirty="0">
                <a:solidFill>
                  <a:srgbClr val="58585A"/>
                </a:solidFill>
                <a:latin typeface="Calibri"/>
                <a:cs typeface="Calibri"/>
              </a:rPr>
              <a:t> </a:t>
            </a:r>
            <a:r>
              <a:rPr sz="1200" dirty="0">
                <a:solidFill>
                  <a:srgbClr val="58585A"/>
                </a:solidFill>
                <a:latin typeface="Calibri"/>
                <a:cs typeface="Calibri"/>
              </a:rPr>
              <a:t>for</a:t>
            </a:r>
            <a:r>
              <a:rPr sz="1200" spc="-25" dirty="0">
                <a:solidFill>
                  <a:srgbClr val="58585A"/>
                </a:solidFill>
                <a:latin typeface="Calibri"/>
                <a:cs typeface="Calibri"/>
              </a:rPr>
              <a:t> </a:t>
            </a:r>
            <a:r>
              <a:rPr sz="1200" spc="-20" dirty="0">
                <a:solidFill>
                  <a:srgbClr val="58585A"/>
                </a:solidFill>
                <a:latin typeface="Calibri"/>
                <a:cs typeface="Calibri"/>
              </a:rPr>
              <a:t>self-</a:t>
            </a:r>
            <a:r>
              <a:rPr sz="1200" dirty="0">
                <a:solidFill>
                  <a:srgbClr val="58585A"/>
                </a:solidFill>
                <a:latin typeface="Calibri"/>
                <a:cs typeface="Calibri"/>
              </a:rPr>
              <a:t>selection</a:t>
            </a:r>
            <a:r>
              <a:rPr sz="1200" spc="-25" dirty="0">
                <a:solidFill>
                  <a:srgbClr val="58585A"/>
                </a:solidFill>
                <a:latin typeface="Calibri"/>
                <a:cs typeface="Calibri"/>
              </a:rPr>
              <a:t> </a:t>
            </a:r>
            <a:r>
              <a:rPr sz="1200" spc="-10" dirty="0">
                <a:solidFill>
                  <a:srgbClr val="58585A"/>
                </a:solidFill>
                <a:latin typeface="Calibri"/>
                <a:cs typeface="Calibri"/>
              </a:rPr>
              <a:t>based </a:t>
            </a:r>
            <a:r>
              <a:rPr sz="1200" dirty="0">
                <a:solidFill>
                  <a:srgbClr val="58585A"/>
                </a:solidFill>
                <a:latin typeface="Calibri"/>
                <a:cs typeface="Calibri"/>
              </a:rPr>
              <a:t>endogeneity</a:t>
            </a:r>
            <a:r>
              <a:rPr sz="1200" spc="-20" dirty="0">
                <a:solidFill>
                  <a:srgbClr val="58585A"/>
                </a:solidFill>
                <a:latin typeface="Calibri"/>
                <a:cs typeface="Calibri"/>
              </a:rPr>
              <a:t> </a:t>
            </a:r>
            <a:r>
              <a:rPr sz="1200" dirty="0">
                <a:solidFill>
                  <a:srgbClr val="58585A"/>
                </a:solidFill>
                <a:latin typeface="Calibri"/>
                <a:cs typeface="Calibri"/>
              </a:rPr>
              <a:t>in</a:t>
            </a:r>
            <a:r>
              <a:rPr sz="1200" spc="-10" dirty="0">
                <a:solidFill>
                  <a:srgbClr val="58585A"/>
                </a:solidFill>
                <a:latin typeface="Calibri"/>
                <a:cs typeface="Calibri"/>
              </a:rPr>
              <a:t> management</a:t>
            </a:r>
            <a:r>
              <a:rPr sz="1200" spc="-15" dirty="0">
                <a:solidFill>
                  <a:srgbClr val="58585A"/>
                </a:solidFill>
                <a:latin typeface="Calibri"/>
                <a:cs typeface="Calibri"/>
              </a:rPr>
              <a:t> </a:t>
            </a:r>
            <a:r>
              <a:rPr sz="1200" spc="-10" dirty="0">
                <a:solidFill>
                  <a:srgbClr val="58585A"/>
                </a:solidFill>
                <a:latin typeface="Calibri"/>
                <a:cs typeface="Calibri"/>
              </a:rPr>
              <a:t>research.</a:t>
            </a:r>
            <a:r>
              <a:rPr sz="1200" spc="-20" dirty="0">
                <a:solidFill>
                  <a:srgbClr val="58585A"/>
                </a:solidFill>
                <a:latin typeface="Calibri"/>
                <a:cs typeface="Calibri"/>
              </a:rPr>
              <a:t> </a:t>
            </a:r>
            <a:r>
              <a:rPr sz="1200" spc="-10" dirty="0">
                <a:solidFill>
                  <a:srgbClr val="58585A"/>
                </a:solidFill>
                <a:latin typeface="Calibri"/>
                <a:cs typeface="Calibri"/>
              </a:rPr>
              <a:t>Organizational</a:t>
            </a:r>
            <a:r>
              <a:rPr sz="1200" spc="-15" dirty="0">
                <a:solidFill>
                  <a:srgbClr val="58585A"/>
                </a:solidFill>
                <a:latin typeface="Calibri"/>
                <a:cs typeface="Calibri"/>
              </a:rPr>
              <a:t> </a:t>
            </a:r>
            <a:r>
              <a:rPr sz="1200" spc="-10" dirty="0">
                <a:solidFill>
                  <a:srgbClr val="58585A"/>
                </a:solidFill>
                <a:latin typeface="Calibri"/>
                <a:cs typeface="Calibri"/>
              </a:rPr>
              <a:t>Research</a:t>
            </a:r>
            <a:r>
              <a:rPr sz="1200" spc="-15" dirty="0">
                <a:solidFill>
                  <a:srgbClr val="58585A"/>
                </a:solidFill>
                <a:latin typeface="Calibri"/>
                <a:cs typeface="Calibri"/>
              </a:rPr>
              <a:t> </a:t>
            </a:r>
            <a:r>
              <a:rPr sz="1200" dirty="0">
                <a:solidFill>
                  <a:srgbClr val="58585A"/>
                </a:solidFill>
                <a:latin typeface="Calibri"/>
                <a:cs typeface="Calibri"/>
              </a:rPr>
              <a:t>Methods,</a:t>
            </a:r>
            <a:r>
              <a:rPr sz="1200" spc="-15" dirty="0">
                <a:solidFill>
                  <a:srgbClr val="58585A"/>
                </a:solidFill>
                <a:latin typeface="Calibri"/>
                <a:cs typeface="Calibri"/>
              </a:rPr>
              <a:t> </a:t>
            </a:r>
            <a:r>
              <a:rPr sz="1200" spc="-10" dirty="0">
                <a:solidFill>
                  <a:srgbClr val="58585A"/>
                </a:solidFill>
                <a:latin typeface="Calibri"/>
                <a:cs typeface="Calibri"/>
              </a:rPr>
              <a:t>19(2), 286-</a:t>
            </a:r>
            <a:r>
              <a:rPr sz="1200" dirty="0">
                <a:solidFill>
                  <a:srgbClr val="58585A"/>
                </a:solidFill>
                <a:latin typeface="Calibri"/>
                <a:cs typeface="Calibri"/>
              </a:rPr>
              <a:t>347.</a:t>
            </a:r>
            <a:r>
              <a:rPr sz="1200" spc="-10" dirty="0">
                <a:solidFill>
                  <a:srgbClr val="58585A"/>
                </a:solidFill>
                <a:latin typeface="Calibri"/>
                <a:cs typeface="Calibri"/>
              </a:rPr>
              <a:t> https://doi.org/10.1177/1094428115619013</a:t>
            </a:r>
            <a:endParaRPr sz="1200" dirty="0">
              <a:latin typeface="Calibri"/>
              <a:cs typeface="Calibri"/>
            </a:endParaRPr>
          </a:p>
          <a:p>
            <a:pPr marL="12687">
              <a:spcBef>
                <a:spcPts val="644"/>
              </a:spcBef>
            </a:pPr>
            <a:r>
              <a:rPr sz="1200" dirty="0">
                <a:solidFill>
                  <a:srgbClr val="58585A"/>
                </a:solidFill>
                <a:latin typeface="Calibri"/>
                <a:cs typeface="Calibri"/>
              </a:rPr>
              <a:t>Greene,</a:t>
            </a:r>
            <a:r>
              <a:rPr sz="1200" spc="-35" dirty="0">
                <a:solidFill>
                  <a:srgbClr val="58585A"/>
                </a:solidFill>
                <a:latin typeface="Calibri"/>
                <a:cs typeface="Calibri"/>
              </a:rPr>
              <a:t> </a:t>
            </a:r>
            <a:r>
              <a:rPr sz="1200" spc="-65" dirty="0">
                <a:solidFill>
                  <a:srgbClr val="58585A"/>
                </a:solidFill>
                <a:latin typeface="Calibri"/>
                <a:cs typeface="Calibri"/>
              </a:rPr>
              <a:t>W.</a:t>
            </a:r>
            <a:r>
              <a:rPr sz="1200" spc="-10" dirty="0">
                <a:solidFill>
                  <a:srgbClr val="58585A"/>
                </a:solidFill>
                <a:latin typeface="Calibri"/>
                <a:cs typeface="Calibri"/>
              </a:rPr>
              <a:t> </a:t>
            </a:r>
            <a:r>
              <a:rPr sz="1200" dirty="0">
                <a:solidFill>
                  <a:srgbClr val="58585A"/>
                </a:solidFill>
                <a:latin typeface="Calibri"/>
                <a:cs typeface="Calibri"/>
              </a:rPr>
              <a:t>H.</a:t>
            </a:r>
            <a:r>
              <a:rPr sz="1200" spc="-25" dirty="0">
                <a:solidFill>
                  <a:srgbClr val="58585A"/>
                </a:solidFill>
                <a:latin typeface="Calibri"/>
                <a:cs typeface="Calibri"/>
              </a:rPr>
              <a:t> </a:t>
            </a:r>
            <a:r>
              <a:rPr sz="1200" dirty="0">
                <a:solidFill>
                  <a:srgbClr val="58585A"/>
                </a:solidFill>
                <a:latin typeface="Calibri"/>
                <a:cs typeface="Calibri"/>
              </a:rPr>
              <a:t>(2018).</a:t>
            </a:r>
            <a:r>
              <a:rPr sz="1200" spc="-25" dirty="0">
                <a:solidFill>
                  <a:srgbClr val="58585A"/>
                </a:solidFill>
                <a:latin typeface="Calibri"/>
                <a:cs typeface="Calibri"/>
              </a:rPr>
              <a:t> </a:t>
            </a:r>
            <a:r>
              <a:rPr sz="1200" spc="-10" dirty="0">
                <a:solidFill>
                  <a:srgbClr val="58585A"/>
                </a:solidFill>
                <a:latin typeface="Calibri"/>
                <a:cs typeface="Calibri"/>
              </a:rPr>
              <a:t>Econometric</a:t>
            </a:r>
            <a:r>
              <a:rPr sz="1200" spc="-20" dirty="0">
                <a:solidFill>
                  <a:srgbClr val="58585A"/>
                </a:solidFill>
                <a:latin typeface="Calibri"/>
                <a:cs typeface="Calibri"/>
              </a:rPr>
              <a:t> </a:t>
            </a:r>
            <a:r>
              <a:rPr sz="1200" dirty="0">
                <a:solidFill>
                  <a:srgbClr val="58585A"/>
                </a:solidFill>
                <a:latin typeface="Calibri"/>
                <a:cs typeface="Calibri"/>
              </a:rPr>
              <a:t>analysis</a:t>
            </a:r>
            <a:r>
              <a:rPr sz="1200" spc="-15" dirty="0">
                <a:solidFill>
                  <a:srgbClr val="58585A"/>
                </a:solidFill>
                <a:latin typeface="Calibri"/>
                <a:cs typeface="Calibri"/>
              </a:rPr>
              <a:t> </a:t>
            </a:r>
            <a:r>
              <a:rPr sz="1200" dirty="0">
                <a:solidFill>
                  <a:srgbClr val="58585A"/>
                </a:solidFill>
                <a:latin typeface="Calibri"/>
                <a:cs typeface="Calibri"/>
              </a:rPr>
              <a:t>(8th</a:t>
            </a:r>
            <a:r>
              <a:rPr sz="1200" spc="-15" dirty="0">
                <a:solidFill>
                  <a:srgbClr val="58585A"/>
                </a:solidFill>
                <a:latin typeface="Calibri"/>
                <a:cs typeface="Calibri"/>
              </a:rPr>
              <a:t> </a:t>
            </a:r>
            <a:r>
              <a:rPr sz="1200" dirty="0">
                <a:solidFill>
                  <a:srgbClr val="58585A"/>
                </a:solidFill>
                <a:latin typeface="Calibri"/>
                <a:cs typeface="Calibri"/>
              </a:rPr>
              <a:t>ed.).</a:t>
            </a:r>
            <a:r>
              <a:rPr sz="1200" spc="-20" dirty="0">
                <a:solidFill>
                  <a:srgbClr val="58585A"/>
                </a:solidFill>
                <a:latin typeface="Calibri"/>
                <a:cs typeface="Calibri"/>
              </a:rPr>
              <a:t> </a:t>
            </a:r>
            <a:r>
              <a:rPr sz="1200" spc="-10" dirty="0">
                <a:solidFill>
                  <a:srgbClr val="58585A"/>
                </a:solidFill>
                <a:latin typeface="Calibri"/>
                <a:cs typeface="Calibri"/>
              </a:rPr>
              <a:t>Pearson.</a:t>
            </a:r>
            <a:endParaRPr sz="1200" dirty="0">
              <a:latin typeface="Calibri"/>
              <a:cs typeface="Calibri"/>
            </a:endParaRPr>
          </a:p>
          <a:p>
            <a:pPr marL="12687" marR="176988">
              <a:lnSpc>
                <a:spcPct val="102299"/>
              </a:lnSpc>
              <a:spcBef>
                <a:spcPts val="495"/>
              </a:spcBef>
            </a:pPr>
            <a:r>
              <a:rPr sz="1200" dirty="0">
                <a:solidFill>
                  <a:srgbClr val="58585A"/>
                </a:solidFill>
                <a:latin typeface="Calibri"/>
                <a:cs typeface="Calibri"/>
              </a:rPr>
              <a:t>Hamilton,</a:t>
            </a:r>
            <a:r>
              <a:rPr sz="1200" spc="-25" dirty="0">
                <a:solidFill>
                  <a:srgbClr val="58585A"/>
                </a:solidFill>
                <a:latin typeface="Calibri"/>
                <a:cs typeface="Calibri"/>
              </a:rPr>
              <a:t> </a:t>
            </a:r>
            <a:r>
              <a:rPr sz="1200" dirty="0">
                <a:solidFill>
                  <a:srgbClr val="58585A"/>
                </a:solidFill>
                <a:latin typeface="Calibri"/>
                <a:cs typeface="Calibri"/>
              </a:rPr>
              <a:t>B.</a:t>
            </a:r>
            <a:r>
              <a:rPr sz="1200" spc="-30" dirty="0">
                <a:solidFill>
                  <a:srgbClr val="58585A"/>
                </a:solidFill>
                <a:latin typeface="Calibri"/>
                <a:cs typeface="Calibri"/>
              </a:rPr>
              <a:t> </a:t>
            </a:r>
            <a:r>
              <a:rPr sz="1200" dirty="0">
                <a:solidFill>
                  <a:srgbClr val="58585A"/>
                </a:solidFill>
                <a:latin typeface="Calibri"/>
                <a:cs typeface="Calibri"/>
              </a:rPr>
              <a:t>H.,</a:t>
            </a:r>
            <a:r>
              <a:rPr sz="1200" spc="-25" dirty="0">
                <a:solidFill>
                  <a:srgbClr val="58585A"/>
                </a:solidFill>
                <a:latin typeface="Calibri"/>
                <a:cs typeface="Calibri"/>
              </a:rPr>
              <a:t> </a:t>
            </a:r>
            <a:r>
              <a:rPr sz="1200" dirty="0">
                <a:solidFill>
                  <a:srgbClr val="58585A"/>
                </a:solidFill>
                <a:latin typeface="Calibri"/>
                <a:cs typeface="Calibri"/>
              </a:rPr>
              <a:t>&amp;</a:t>
            </a:r>
            <a:r>
              <a:rPr sz="1200" spc="-25" dirty="0">
                <a:solidFill>
                  <a:srgbClr val="58585A"/>
                </a:solidFill>
                <a:latin typeface="Calibri"/>
                <a:cs typeface="Calibri"/>
              </a:rPr>
              <a:t> </a:t>
            </a:r>
            <a:r>
              <a:rPr sz="1200" spc="-10" dirty="0">
                <a:solidFill>
                  <a:srgbClr val="58585A"/>
                </a:solidFill>
                <a:latin typeface="Calibri"/>
                <a:cs typeface="Calibri"/>
              </a:rPr>
              <a:t>Nickerson,</a:t>
            </a:r>
            <a:r>
              <a:rPr sz="1200" spc="-25" dirty="0">
                <a:solidFill>
                  <a:srgbClr val="58585A"/>
                </a:solidFill>
                <a:latin typeface="Calibri"/>
                <a:cs typeface="Calibri"/>
              </a:rPr>
              <a:t> </a:t>
            </a:r>
            <a:r>
              <a:rPr sz="1200" dirty="0">
                <a:solidFill>
                  <a:srgbClr val="58585A"/>
                </a:solidFill>
                <a:latin typeface="Calibri"/>
                <a:cs typeface="Calibri"/>
              </a:rPr>
              <a:t>J.</a:t>
            </a:r>
            <a:r>
              <a:rPr sz="1200" spc="-30" dirty="0">
                <a:solidFill>
                  <a:srgbClr val="58585A"/>
                </a:solidFill>
                <a:latin typeface="Calibri"/>
                <a:cs typeface="Calibri"/>
              </a:rPr>
              <a:t> </a:t>
            </a:r>
            <a:r>
              <a:rPr sz="1200" dirty="0">
                <a:solidFill>
                  <a:srgbClr val="58585A"/>
                </a:solidFill>
                <a:latin typeface="Calibri"/>
                <a:cs typeface="Calibri"/>
              </a:rPr>
              <a:t>A.</a:t>
            </a:r>
            <a:r>
              <a:rPr sz="1200" spc="-30" dirty="0">
                <a:solidFill>
                  <a:srgbClr val="58585A"/>
                </a:solidFill>
                <a:latin typeface="Calibri"/>
                <a:cs typeface="Calibri"/>
              </a:rPr>
              <a:t> </a:t>
            </a:r>
            <a:r>
              <a:rPr sz="1200" dirty="0">
                <a:solidFill>
                  <a:srgbClr val="58585A"/>
                </a:solidFill>
                <a:latin typeface="Calibri"/>
                <a:cs typeface="Calibri"/>
              </a:rPr>
              <a:t>(2003).</a:t>
            </a:r>
            <a:r>
              <a:rPr sz="1200" spc="-30" dirty="0">
                <a:solidFill>
                  <a:srgbClr val="58585A"/>
                </a:solidFill>
                <a:latin typeface="Calibri"/>
                <a:cs typeface="Calibri"/>
              </a:rPr>
              <a:t> </a:t>
            </a:r>
            <a:r>
              <a:rPr sz="1200" dirty="0">
                <a:solidFill>
                  <a:srgbClr val="58585A"/>
                </a:solidFill>
                <a:latin typeface="Calibri"/>
                <a:cs typeface="Calibri"/>
              </a:rPr>
              <a:t>Correcting</a:t>
            </a:r>
            <a:r>
              <a:rPr sz="1200" spc="-25" dirty="0">
                <a:solidFill>
                  <a:srgbClr val="58585A"/>
                </a:solidFill>
                <a:latin typeface="Calibri"/>
                <a:cs typeface="Calibri"/>
              </a:rPr>
              <a:t> </a:t>
            </a:r>
            <a:r>
              <a:rPr sz="1200" dirty="0">
                <a:solidFill>
                  <a:srgbClr val="58585A"/>
                </a:solidFill>
                <a:latin typeface="Calibri"/>
                <a:cs typeface="Calibri"/>
              </a:rPr>
              <a:t>for</a:t>
            </a:r>
            <a:r>
              <a:rPr sz="1200" spc="-25" dirty="0">
                <a:solidFill>
                  <a:srgbClr val="58585A"/>
                </a:solidFill>
                <a:latin typeface="Calibri"/>
                <a:cs typeface="Calibri"/>
              </a:rPr>
              <a:t> </a:t>
            </a:r>
            <a:r>
              <a:rPr sz="1200" dirty="0">
                <a:solidFill>
                  <a:srgbClr val="58585A"/>
                </a:solidFill>
                <a:latin typeface="Calibri"/>
                <a:cs typeface="Calibri"/>
              </a:rPr>
              <a:t>endogeneity</a:t>
            </a:r>
            <a:r>
              <a:rPr sz="1200" spc="-25" dirty="0">
                <a:solidFill>
                  <a:srgbClr val="58585A"/>
                </a:solidFill>
                <a:latin typeface="Calibri"/>
                <a:cs typeface="Calibri"/>
              </a:rPr>
              <a:t> </a:t>
            </a:r>
            <a:r>
              <a:rPr sz="1200" dirty="0">
                <a:solidFill>
                  <a:srgbClr val="58585A"/>
                </a:solidFill>
                <a:latin typeface="Calibri"/>
                <a:cs typeface="Calibri"/>
              </a:rPr>
              <a:t>in</a:t>
            </a:r>
            <a:r>
              <a:rPr sz="1200" spc="-20" dirty="0">
                <a:solidFill>
                  <a:srgbClr val="58585A"/>
                </a:solidFill>
                <a:latin typeface="Calibri"/>
                <a:cs typeface="Calibri"/>
              </a:rPr>
              <a:t> </a:t>
            </a:r>
            <a:r>
              <a:rPr sz="1200" spc="-10" dirty="0">
                <a:solidFill>
                  <a:srgbClr val="58585A"/>
                </a:solidFill>
                <a:latin typeface="Calibri"/>
                <a:cs typeface="Calibri"/>
              </a:rPr>
              <a:t>strategic management</a:t>
            </a:r>
            <a:r>
              <a:rPr sz="1200" dirty="0">
                <a:solidFill>
                  <a:srgbClr val="58585A"/>
                </a:solidFill>
                <a:latin typeface="Calibri"/>
                <a:cs typeface="Calibri"/>
              </a:rPr>
              <a:t> </a:t>
            </a:r>
            <a:r>
              <a:rPr sz="1200" spc="-10" dirty="0">
                <a:solidFill>
                  <a:srgbClr val="58585A"/>
                </a:solidFill>
                <a:latin typeface="Calibri"/>
                <a:cs typeface="Calibri"/>
              </a:rPr>
              <a:t>research.</a:t>
            </a:r>
            <a:r>
              <a:rPr sz="1200" spc="-5" dirty="0">
                <a:solidFill>
                  <a:srgbClr val="58585A"/>
                </a:solidFill>
                <a:latin typeface="Calibri"/>
                <a:cs typeface="Calibri"/>
              </a:rPr>
              <a:t> </a:t>
            </a:r>
            <a:r>
              <a:rPr sz="1200" spc="-10" dirty="0">
                <a:solidFill>
                  <a:srgbClr val="58585A"/>
                </a:solidFill>
                <a:latin typeface="Calibri"/>
                <a:cs typeface="Calibri"/>
              </a:rPr>
              <a:t>Strategic</a:t>
            </a:r>
            <a:r>
              <a:rPr sz="1200" spc="5" dirty="0">
                <a:solidFill>
                  <a:srgbClr val="58585A"/>
                </a:solidFill>
                <a:latin typeface="Calibri"/>
                <a:cs typeface="Calibri"/>
              </a:rPr>
              <a:t> </a:t>
            </a:r>
            <a:r>
              <a:rPr sz="1200" spc="-10" dirty="0">
                <a:solidFill>
                  <a:srgbClr val="58585A"/>
                </a:solidFill>
                <a:latin typeface="Calibri"/>
                <a:cs typeface="Calibri"/>
              </a:rPr>
              <a:t>Organization,</a:t>
            </a:r>
            <a:r>
              <a:rPr sz="1200" dirty="0">
                <a:solidFill>
                  <a:srgbClr val="58585A"/>
                </a:solidFill>
                <a:latin typeface="Calibri"/>
                <a:cs typeface="Calibri"/>
              </a:rPr>
              <a:t> 1(1),</a:t>
            </a:r>
            <a:r>
              <a:rPr sz="1200" spc="5" dirty="0">
                <a:solidFill>
                  <a:srgbClr val="58585A"/>
                </a:solidFill>
                <a:latin typeface="Calibri"/>
                <a:cs typeface="Calibri"/>
              </a:rPr>
              <a:t> </a:t>
            </a:r>
            <a:r>
              <a:rPr sz="1200" spc="-10" dirty="0">
                <a:solidFill>
                  <a:srgbClr val="58585A"/>
                </a:solidFill>
                <a:latin typeface="Calibri"/>
                <a:cs typeface="Calibri"/>
              </a:rPr>
              <a:t>51-</a:t>
            </a:r>
            <a:r>
              <a:rPr sz="1200" spc="-25" dirty="0">
                <a:solidFill>
                  <a:srgbClr val="58585A"/>
                </a:solidFill>
                <a:latin typeface="Calibri"/>
                <a:cs typeface="Calibri"/>
              </a:rPr>
              <a:t>78. </a:t>
            </a:r>
            <a:r>
              <a:rPr sz="1200" spc="-10" dirty="0">
                <a:solidFill>
                  <a:srgbClr val="58585A"/>
                </a:solidFill>
                <a:latin typeface="Calibri"/>
                <a:cs typeface="Calibri"/>
              </a:rPr>
              <a:t>https://doi.org/10.1177/1476127003001001218</a:t>
            </a:r>
            <a:endParaRPr sz="1200" dirty="0">
              <a:latin typeface="Calibri"/>
              <a:cs typeface="Calibri"/>
            </a:endParaRPr>
          </a:p>
          <a:p>
            <a:pPr marL="12687" marR="44406">
              <a:lnSpc>
                <a:spcPct val="103099"/>
              </a:lnSpc>
              <a:spcBef>
                <a:spcPts val="504"/>
              </a:spcBef>
            </a:pPr>
            <a:r>
              <a:rPr sz="1200" dirty="0">
                <a:solidFill>
                  <a:srgbClr val="58585A"/>
                </a:solidFill>
                <a:latin typeface="Calibri"/>
                <a:cs typeface="Calibri"/>
              </a:rPr>
              <a:t>Heckman,</a:t>
            </a:r>
            <a:r>
              <a:rPr sz="1200" spc="-15" dirty="0">
                <a:solidFill>
                  <a:srgbClr val="58585A"/>
                </a:solidFill>
                <a:latin typeface="Calibri"/>
                <a:cs typeface="Calibri"/>
              </a:rPr>
              <a:t> </a:t>
            </a:r>
            <a:r>
              <a:rPr sz="1200" dirty="0">
                <a:solidFill>
                  <a:srgbClr val="58585A"/>
                </a:solidFill>
                <a:latin typeface="Calibri"/>
                <a:cs typeface="Calibri"/>
              </a:rPr>
              <a:t>J.</a:t>
            </a:r>
            <a:r>
              <a:rPr sz="1200" spc="-20" dirty="0">
                <a:solidFill>
                  <a:srgbClr val="58585A"/>
                </a:solidFill>
                <a:latin typeface="Calibri"/>
                <a:cs typeface="Calibri"/>
              </a:rPr>
              <a:t> </a:t>
            </a:r>
            <a:r>
              <a:rPr sz="1200" dirty="0">
                <a:solidFill>
                  <a:srgbClr val="58585A"/>
                </a:solidFill>
                <a:latin typeface="Calibri"/>
                <a:cs typeface="Calibri"/>
              </a:rPr>
              <a:t>J.</a:t>
            </a:r>
            <a:r>
              <a:rPr sz="1200" spc="-20" dirty="0">
                <a:solidFill>
                  <a:srgbClr val="58585A"/>
                </a:solidFill>
                <a:latin typeface="Calibri"/>
                <a:cs typeface="Calibri"/>
              </a:rPr>
              <a:t> </a:t>
            </a:r>
            <a:r>
              <a:rPr sz="1200" dirty="0">
                <a:solidFill>
                  <a:srgbClr val="58585A"/>
                </a:solidFill>
                <a:latin typeface="Calibri"/>
                <a:cs typeface="Calibri"/>
              </a:rPr>
              <a:t>(1979).</a:t>
            </a:r>
            <a:r>
              <a:rPr sz="1200" spc="-20" dirty="0">
                <a:solidFill>
                  <a:srgbClr val="58585A"/>
                </a:solidFill>
                <a:latin typeface="Calibri"/>
                <a:cs typeface="Calibri"/>
              </a:rPr>
              <a:t> </a:t>
            </a:r>
            <a:r>
              <a:rPr sz="1200" dirty="0">
                <a:solidFill>
                  <a:srgbClr val="58585A"/>
                </a:solidFill>
                <a:latin typeface="Calibri"/>
                <a:cs typeface="Calibri"/>
              </a:rPr>
              <a:t>Sample</a:t>
            </a:r>
            <a:r>
              <a:rPr sz="1200" spc="-15" dirty="0">
                <a:solidFill>
                  <a:srgbClr val="58585A"/>
                </a:solidFill>
                <a:latin typeface="Calibri"/>
                <a:cs typeface="Calibri"/>
              </a:rPr>
              <a:t> </a:t>
            </a:r>
            <a:r>
              <a:rPr sz="1200" dirty="0">
                <a:solidFill>
                  <a:srgbClr val="58585A"/>
                </a:solidFill>
                <a:latin typeface="Calibri"/>
                <a:cs typeface="Calibri"/>
              </a:rPr>
              <a:t>selection</a:t>
            </a:r>
            <a:r>
              <a:rPr sz="1200" spc="-10" dirty="0">
                <a:solidFill>
                  <a:srgbClr val="58585A"/>
                </a:solidFill>
                <a:latin typeface="Calibri"/>
                <a:cs typeface="Calibri"/>
              </a:rPr>
              <a:t> </a:t>
            </a:r>
            <a:r>
              <a:rPr sz="1200" dirty="0">
                <a:solidFill>
                  <a:srgbClr val="58585A"/>
                </a:solidFill>
                <a:latin typeface="Calibri"/>
                <a:cs typeface="Calibri"/>
              </a:rPr>
              <a:t>bias</a:t>
            </a:r>
            <a:r>
              <a:rPr sz="1200" spc="-10" dirty="0">
                <a:solidFill>
                  <a:srgbClr val="58585A"/>
                </a:solidFill>
                <a:latin typeface="Calibri"/>
                <a:cs typeface="Calibri"/>
              </a:rPr>
              <a:t> </a:t>
            </a:r>
            <a:r>
              <a:rPr sz="1200" dirty="0">
                <a:solidFill>
                  <a:srgbClr val="58585A"/>
                </a:solidFill>
                <a:latin typeface="Calibri"/>
                <a:cs typeface="Calibri"/>
              </a:rPr>
              <a:t>as</a:t>
            </a:r>
            <a:r>
              <a:rPr sz="1200" spc="-10" dirty="0">
                <a:solidFill>
                  <a:srgbClr val="58585A"/>
                </a:solidFill>
                <a:latin typeface="Calibri"/>
                <a:cs typeface="Calibri"/>
              </a:rPr>
              <a:t> </a:t>
            </a:r>
            <a:r>
              <a:rPr sz="1200" dirty="0">
                <a:solidFill>
                  <a:srgbClr val="58585A"/>
                </a:solidFill>
                <a:latin typeface="Calibri"/>
                <a:cs typeface="Calibri"/>
              </a:rPr>
              <a:t>a</a:t>
            </a:r>
            <a:r>
              <a:rPr sz="1200" spc="-15" dirty="0">
                <a:solidFill>
                  <a:srgbClr val="58585A"/>
                </a:solidFill>
                <a:latin typeface="Calibri"/>
                <a:cs typeface="Calibri"/>
              </a:rPr>
              <a:t> </a:t>
            </a:r>
            <a:r>
              <a:rPr sz="1200" spc="-10" dirty="0">
                <a:solidFill>
                  <a:srgbClr val="58585A"/>
                </a:solidFill>
                <a:latin typeface="Calibri"/>
                <a:cs typeface="Calibri"/>
              </a:rPr>
              <a:t>specification </a:t>
            </a:r>
            <a:r>
              <a:rPr sz="1200" spc="-25" dirty="0">
                <a:solidFill>
                  <a:srgbClr val="58585A"/>
                </a:solidFill>
                <a:latin typeface="Calibri"/>
                <a:cs typeface="Calibri"/>
              </a:rPr>
              <a:t>error.</a:t>
            </a:r>
            <a:r>
              <a:rPr sz="1200" spc="-20" dirty="0">
                <a:solidFill>
                  <a:srgbClr val="58585A"/>
                </a:solidFill>
                <a:latin typeface="Calibri"/>
                <a:cs typeface="Calibri"/>
              </a:rPr>
              <a:t> </a:t>
            </a:r>
            <a:r>
              <a:rPr sz="1200" spc="-10" dirty="0">
                <a:solidFill>
                  <a:srgbClr val="58585A"/>
                </a:solidFill>
                <a:latin typeface="Calibri"/>
                <a:cs typeface="Calibri"/>
              </a:rPr>
              <a:t>Econometrica, </a:t>
            </a:r>
            <a:r>
              <a:rPr sz="1200" dirty="0">
                <a:solidFill>
                  <a:srgbClr val="58585A"/>
                </a:solidFill>
                <a:latin typeface="Calibri"/>
                <a:cs typeface="Calibri"/>
              </a:rPr>
              <a:t>47(1),</a:t>
            </a:r>
            <a:r>
              <a:rPr sz="1200" spc="-15" dirty="0">
                <a:solidFill>
                  <a:srgbClr val="58585A"/>
                </a:solidFill>
                <a:latin typeface="Calibri"/>
                <a:cs typeface="Calibri"/>
              </a:rPr>
              <a:t> </a:t>
            </a:r>
            <a:r>
              <a:rPr sz="1200" spc="-10" dirty="0">
                <a:solidFill>
                  <a:srgbClr val="58585A"/>
                </a:solidFill>
                <a:latin typeface="Calibri"/>
                <a:cs typeface="Calibri"/>
              </a:rPr>
              <a:t>153-</a:t>
            </a:r>
            <a:r>
              <a:rPr sz="1200" dirty="0">
                <a:solidFill>
                  <a:srgbClr val="58585A"/>
                </a:solidFill>
                <a:latin typeface="Calibri"/>
                <a:cs typeface="Calibri"/>
              </a:rPr>
              <a:t>161.</a:t>
            </a:r>
            <a:r>
              <a:rPr sz="1200" spc="-20" dirty="0">
                <a:solidFill>
                  <a:srgbClr val="58585A"/>
                </a:solidFill>
                <a:latin typeface="Calibri"/>
                <a:cs typeface="Calibri"/>
              </a:rPr>
              <a:t> </a:t>
            </a:r>
            <a:r>
              <a:rPr sz="1200" spc="-10" dirty="0">
                <a:solidFill>
                  <a:srgbClr val="58585A"/>
                </a:solidFill>
                <a:latin typeface="Calibri"/>
                <a:cs typeface="Calibri"/>
              </a:rPr>
              <a:t>https://doi.org/10.2307/1912352</a:t>
            </a:r>
            <a:endParaRPr sz="1200" dirty="0">
              <a:latin typeface="Calibri"/>
              <a:cs typeface="Calibri"/>
            </a:endParaRPr>
          </a:p>
        </p:txBody>
      </p:sp>
      <p:pic>
        <p:nvPicPr>
          <p:cNvPr id="6" name="Picture 5" descr="A red and black logo&#10;&#10;AI-generated content may be incorrect.">
            <a:extLst>
              <a:ext uri="{FF2B5EF4-FFF2-40B4-BE49-F238E27FC236}">
                <a16:creationId xmlns:a16="http://schemas.microsoft.com/office/drawing/2014/main" id="{71E1F1A5-2E64-567C-4A25-FE5D14FE0EEE}"/>
              </a:ext>
            </a:extLst>
          </p:cNvPr>
          <p:cNvPicPr>
            <a:picLocks noChangeAspect="1"/>
          </p:cNvPicPr>
          <p:nvPr/>
        </p:nvPicPr>
        <p:blipFill>
          <a:blip r:embed="rId2"/>
          <a:stretch>
            <a:fillRect/>
          </a:stretch>
        </p:blipFill>
        <p:spPr>
          <a:xfrm>
            <a:off x="9472628" y="5845387"/>
            <a:ext cx="2405193" cy="800397"/>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7001" y="473860"/>
            <a:ext cx="10762183" cy="903117"/>
          </a:xfrm>
        </p:spPr>
        <p:txBody>
          <a:bodyPr>
            <a:normAutofit/>
          </a:bodyPr>
          <a:lstStyle/>
          <a:p>
            <a:r>
              <a:rPr lang="en-US" sz="3600" b="1" dirty="0">
                <a:solidFill>
                  <a:schemeClr val="tx1"/>
                </a:solidFill>
                <a:latin typeface="Calibri" panose="020F0502020204030204" pitchFamily="34" charset="0"/>
                <a:cs typeface="Calibri" panose="020F0502020204030204" pitchFamily="34" charset="0"/>
              </a:rPr>
              <a:t>Selection Bias</a:t>
            </a:r>
          </a:p>
        </p:txBody>
      </p:sp>
      <p:sp>
        <p:nvSpPr>
          <p:cNvPr id="3" name="Content Placeholder 2"/>
          <p:cNvSpPr>
            <a:spLocks noGrp="1"/>
          </p:cNvSpPr>
          <p:nvPr>
            <p:ph idx="1"/>
          </p:nvPr>
        </p:nvSpPr>
        <p:spPr>
          <a:xfrm>
            <a:off x="435904" y="1376977"/>
            <a:ext cx="10883280" cy="3976994"/>
          </a:xfrm>
        </p:spPr>
        <p:txBody>
          <a:bodyPr>
            <a:normAutofit/>
          </a:bodyPr>
          <a:lstStyle/>
          <a:p>
            <a:pPr>
              <a:buFont typeface="Wingdings" panose="05000000000000000000" pitchFamily="2" charset="2"/>
              <a:buChar char="§"/>
            </a:pPr>
            <a:r>
              <a:rPr lang="en-US" sz="2800" b="1" dirty="0">
                <a:latin typeface="Calibri" panose="020F0502020204030204" pitchFamily="34" charset="0"/>
                <a:cs typeface="Calibri" panose="020F0502020204030204" pitchFamily="34" charset="0"/>
              </a:rPr>
              <a:t>Selection bias: </a:t>
            </a:r>
            <a:r>
              <a:rPr lang="en-US" sz="2800" dirty="0">
                <a:latin typeface="Calibri" panose="020F0502020204030204" pitchFamily="34" charset="0"/>
                <a:cs typeface="Calibri" panose="020F0502020204030204" pitchFamily="34" charset="0"/>
              </a:rPr>
              <a:t>bias introduced when the selection of data for analysis does not represent the target population.</a:t>
            </a:r>
          </a:p>
          <a:p>
            <a:pPr>
              <a:buFont typeface="Wingdings" panose="05000000000000000000" pitchFamily="2" charset="2"/>
              <a:buChar char="§"/>
            </a:pPr>
            <a:endParaRPr lang="en-US" sz="2800" dirty="0">
              <a:latin typeface="Calibri" panose="020F0502020204030204" pitchFamily="34" charset="0"/>
              <a:cs typeface="Calibri" panose="020F0502020204030204" pitchFamily="34" charset="0"/>
            </a:endParaRPr>
          </a:p>
          <a:p>
            <a:pPr>
              <a:buFont typeface="Wingdings" panose="05000000000000000000" pitchFamily="2" charset="2"/>
              <a:buChar char="§"/>
            </a:pPr>
            <a:r>
              <a:rPr lang="en-US" sz="2800" b="1" dirty="0">
                <a:latin typeface="Calibri" panose="020F0502020204030204" pitchFamily="34" charset="0"/>
                <a:cs typeface="Calibri" panose="020F0502020204030204" pitchFamily="34" charset="0"/>
              </a:rPr>
              <a:t>Sources: </a:t>
            </a:r>
            <a:r>
              <a:rPr lang="en-US" sz="2800" dirty="0">
                <a:latin typeface="Calibri" panose="020F0502020204030204" pitchFamily="34" charset="0"/>
                <a:cs typeface="Calibri" panose="020F0502020204030204" pitchFamily="34" charset="0"/>
              </a:rPr>
              <a:t>study participants, the investigators, external factors, etc.</a:t>
            </a:r>
          </a:p>
          <a:p>
            <a:pPr>
              <a:buFont typeface="Wingdings" panose="05000000000000000000" pitchFamily="2" charset="2"/>
              <a:buChar char="§"/>
            </a:pPr>
            <a:endParaRPr lang="en-US" sz="2800" dirty="0">
              <a:latin typeface="Calibri" panose="020F0502020204030204" pitchFamily="34" charset="0"/>
              <a:cs typeface="Calibri" panose="020F0502020204030204" pitchFamily="34" charset="0"/>
            </a:endParaRPr>
          </a:p>
          <a:p>
            <a:pPr>
              <a:buFont typeface="Wingdings" panose="05000000000000000000" pitchFamily="2" charset="2"/>
              <a:buChar char="§"/>
            </a:pPr>
            <a:r>
              <a:rPr lang="en-US" sz="2800" dirty="0">
                <a:latin typeface="Calibri" panose="020F0502020204030204" pitchFamily="34" charset="0"/>
                <a:cs typeface="Calibri" panose="020F0502020204030204" pitchFamily="34" charset="0"/>
              </a:rPr>
              <a:t>Biased sample with no correction/adjustment produces biased estimates and inferences.</a:t>
            </a:r>
          </a:p>
          <a:p>
            <a:pPr marL="0" indent="0">
              <a:buNone/>
            </a:pPr>
            <a:endParaRPr lang="en-US" sz="2800" dirty="0"/>
          </a:p>
        </p:txBody>
      </p:sp>
    </p:spTree>
    <p:extLst>
      <p:ext uri="{BB962C8B-B14F-4D97-AF65-F5344CB8AC3E}">
        <p14:creationId xmlns:p14="http://schemas.microsoft.com/office/powerpoint/2010/main" val="2978781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1E6D6-D4A6-4AB3-9103-B8FFE1A9E950}"/>
              </a:ext>
            </a:extLst>
          </p:cNvPr>
          <p:cNvSpPr>
            <a:spLocks noGrp="1"/>
          </p:cNvSpPr>
          <p:nvPr>
            <p:ph type="title"/>
          </p:nvPr>
        </p:nvSpPr>
        <p:spPr>
          <a:xfrm>
            <a:off x="576898" y="442327"/>
            <a:ext cx="10515600" cy="881030"/>
          </a:xfrm>
        </p:spPr>
        <p:txBody>
          <a:bodyPr/>
          <a:lstStyle/>
          <a:p>
            <a:r>
              <a:rPr lang="en-US" b="1" dirty="0">
                <a:latin typeface="Calibri" panose="020F0502020204030204" pitchFamily="34" charset="0"/>
                <a:cs typeface="Calibri" panose="020F0502020204030204" pitchFamily="34" charset="0"/>
              </a:rPr>
              <a:t>Selection Bias - Figure</a:t>
            </a:r>
          </a:p>
        </p:txBody>
      </p:sp>
      <p:sp>
        <p:nvSpPr>
          <p:cNvPr id="3" name="Content Placeholder 2">
            <a:extLst>
              <a:ext uri="{FF2B5EF4-FFF2-40B4-BE49-F238E27FC236}">
                <a16:creationId xmlns:a16="http://schemas.microsoft.com/office/drawing/2014/main" id="{5FFB90B7-E395-483F-B4BA-B2CD4DA813DB}"/>
              </a:ext>
            </a:extLst>
          </p:cNvPr>
          <p:cNvSpPr>
            <a:spLocks noGrp="1"/>
          </p:cNvSpPr>
          <p:nvPr>
            <p:ph idx="1"/>
          </p:nvPr>
        </p:nvSpPr>
        <p:spPr>
          <a:xfrm>
            <a:off x="1794790" y="1675700"/>
            <a:ext cx="2472856" cy="513973"/>
          </a:xfrm>
        </p:spPr>
        <p:txBody>
          <a:bodyPr>
            <a:normAutofit/>
          </a:bodyPr>
          <a:lstStyle/>
          <a:p>
            <a:pPr marL="0" indent="0">
              <a:buNone/>
            </a:pPr>
            <a:r>
              <a:rPr lang="en-US" b="1" dirty="0"/>
              <a:t>Target Population</a:t>
            </a:r>
          </a:p>
        </p:txBody>
      </p:sp>
      <p:sp>
        <p:nvSpPr>
          <p:cNvPr id="4" name="Oval 3">
            <a:extLst>
              <a:ext uri="{FF2B5EF4-FFF2-40B4-BE49-F238E27FC236}">
                <a16:creationId xmlns:a16="http://schemas.microsoft.com/office/drawing/2014/main" id="{0141B967-7730-4CFE-939E-8B2FDFF6B2B2}"/>
              </a:ext>
            </a:extLst>
          </p:cNvPr>
          <p:cNvSpPr/>
          <p:nvPr/>
        </p:nvSpPr>
        <p:spPr>
          <a:xfrm>
            <a:off x="1103312" y="2146852"/>
            <a:ext cx="4104792" cy="396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a:extLst>
              <a:ext uri="{FF2B5EF4-FFF2-40B4-BE49-F238E27FC236}">
                <a16:creationId xmlns:a16="http://schemas.microsoft.com/office/drawing/2014/main" id="{684785B3-89E3-414E-A7EF-18F5408B8185}"/>
              </a:ext>
            </a:extLst>
          </p:cNvPr>
          <p:cNvSpPr/>
          <p:nvPr/>
        </p:nvSpPr>
        <p:spPr>
          <a:xfrm>
            <a:off x="8231527" y="4212437"/>
            <a:ext cx="2162737" cy="183530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Oval 5">
            <a:extLst>
              <a:ext uri="{FF2B5EF4-FFF2-40B4-BE49-F238E27FC236}">
                <a16:creationId xmlns:a16="http://schemas.microsoft.com/office/drawing/2014/main" id="{E556C72B-C4AD-488D-BD67-643F5EA75517}"/>
              </a:ext>
            </a:extLst>
          </p:cNvPr>
          <p:cNvSpPr/>
          <p:nvPr/>
        </p:nvSpPr>
        <p:spPr>
          <a:xfrm>
            <a:off x="2799471" y="3080825"/>
            <a:ext cx="365760" cy="34817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a:extLst>
              <a:ext uri="{FF2B5EF4-FFF2-40B4-BE49-F238E27FC236}">
                <a16:creationId xmlns:a16="http://schemas.microsoft.com/office/drawing/2014/main" id="{D993E1F6-B19E-4E4E-81FC-70F673641FB2}"/>
              </a:ext>
            </a:extLst>
          </p:cNvPr>
          <p:cNvSpPr/>
          <p:nvPr/>
        </p:nvSpPr>
        <p:spPr>
          <a:xfrm rot="1988024">
            <a:off x="2655687" y="2759458"/>
            <a:ext cx="365760" cy="34817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a:extLst>
              <a:ext uri="{FF2B5EF4-FFF2-40B4-BE49-F238E27FC236}">
                <a16:creationId xmlns:a16="http://schemas.microsoft.com/office/drawing/2014/main" id="{4F2DBBFB-BCC1-4E2A-AA40-4EC2C2053B98}"/>
              </a:ext>
            </a:extLst>
          </p:cNvPr>
          <p:cNvSpPr/>
          <p:nvPr/>
        </p:nvSpPr>
        <p:spPr>
          <a:xfrm>
            <a:off x="3457828" y="4266614"/>
            <a:ext cx="365760" cy="34817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17E8DA68-2022-41DA-93C8-6C54D44F1467}"/>
              </a:ext>
            </a:extLst>
          </p:cNvPr>
          <p:cNvSpPr/>
          <p:nvPr/>
        </p:nvSpPr>
        <p:spPr>
          <a:xfrm>
            <a:off x="3668507" y="3059137"/>
            <a:ext cx="365760" cy="34817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a:extLst>
              <a:ext uri="{FF2B5EF4-FFF2-40B4-BE49-F238E27FC236}">
                <a16:creationId xmlns:a16="http://schemas.microsoft.com/office/drawing/2014/main" id="{F0D6E672-A660-4158-87E3-4919480A9899}"/>
              </a:ext>
            </a:extLst>
          </p:cNvPr>
          <p:cNvSpPr/>
          <p:nvPr/>
        </p:nvSpPr>
        <p:spPr>
          <a:xfrm>
            <a:off x="2194293" y="3032842"/>
            <a:ext cx="365760" cy="34817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a:extLst>
              <a:ext uri="{FF2B5EF4-FFF2-40B4-BE49-F238E27FC236}">
                <a16:creationId xmlns:a16="http://schemas.microsoft.com/office/drawing/2014/main" id="{EEDD23EF-5B7F-4C9A-AD7C-5B0A3959A574}"/>
              </a:ext>
            </a:extLst>
          </p:cNvPr>
          <p:cNvSpPr/>
          <p:nvPr/>
        </p:nvSpPr>
        <p:spPr>
          <a:xfrm>
            <a:off x="1895121" y="3998215"/>
            <a:ext cx="365760" cy="34817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7165C494-6E34-44F1-8A93-AED5DD16F124}"/>
              </a:ext>
            </a:extLst>
          </p:cNvPr>
          <p:cNvSpPr/>
          <p:nvPr/>
        </p:nvSpPr>
        <p:spPr>
          <a:xfrm>
            <a:off x="2951871" y="5359791"/>
            <a:ext cx="365760" cy="34817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901B6F54-0C41-43A4-958E-520C2D5D7E02}"/>
              </a:ext>
            </a:extLst>
          </p:cNvPr>
          <p:cNvSpPr/>
          <p:nvPr/>
        </p:nvSpPr>
        <p:spPr>
          <a:xfrm>
            <a:off x="2344348" y="2684667"/>
            <a:ext cx="365760" cy="34817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4B9E583E-0317-498E-8F02-BFC41F36554C}"/>
              </a:ext>
            </a:extLst>
          </p:cNvPr>
          <p:cNvSpPr/>
          <p:nvPr/>
        </p:nvSpPr>
        <p:spPr>
          <a:xfrm>
            <a:off x="3439551" y="2570463"/>
            <a:ext cx="365760" cy="34817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val 15">
            <a:extLst>
              <a:ext uri="{FF2B5EF4-FFF2-40B4-BE49-F238E27FC236}">
                <a16:creationId xmlns:a16="http://schemas.microsoft.com/office/drawing/2014/main" id="{91D4419B-0B0D-4294-A8BB-84435C677979}"/>
              </a:ext>
            </a:extLst>
          </p:cNvPr>
          <p:cNvSpPr/>
          <p:nvPr/>
        </p:nvSpPr>
        <p:spPr>
          <a:xfrm>
            <a:off x="2073312" y="4639994"/>
            <a:ext cx="365760" cy="34817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54CFF21C-953A-4AB0-BB0C-00743AC6175B}"/>
              </a:ext>
            </a:extLst>
          </p:cNvPr>
          <p:cNvSpPr/>
          <p:nvPr/>
        </p:nvSpPr>
        <p:spPr>
          <a:xfrm>
            <a:off x="1707552" y="3604260"/>
            <a:ext cx="365760" cy="34817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665BC06C-5C4E-4657-BF20-FCFBA48E41F5}"/>
              </a:ext>
            </a:extLst>
          </p:cNvPr>
          <p:cNvSpPr/>
          <p:nvPr/>
        </p:nvSpPr>
        <p:spPr>
          <a:xfrm>
            <a:off x="1638194" y="3212052"/>
            <a:ext cx="365760" cy="34817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906A3AF8-2AF6-4691-B0FC-2B9BB380C2AE}"/>
              </a:ext>
            </a:extLst>
          </p:cNvPr>
          <p:cNvSpPr/>
          <p:nvPr/>
        </p:nvSpPr>
        <p:spPr>
          <a:xfrm>
            <a:off x="4303754" y="4172302"/>
            <a:ext cx="365760" cy="34817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extLst>
              <a:ext uri="{FF2B5EF4-FFF2-40B4-BE49-F238E27FC236}">
                <a16:creationId xmlns:a16="http://schemas.microsoft.com/office/drawing/2014/main" id="{774C5149-1ED7-49DA-8E77-A81D60595F4F}"/>
              </a:ext>
            </a:extLst>
          </p:cNvPr>
          <p:cNvSpPr/>
          <p:nvPr/>
        </p:nvSpPr>
        <p:spPr>
          <a:xfrm>
            <a:off x="2934201" y="2366914"/>
            <a:ext cx="365760" cy="34817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a:extLst>
              <a:ext uri="{FF2B5EF4-FFF2-40B4-BE49-F238E27FC236}">
                <a16:creationId xmlns:a16="http://schemas.microsoft.com/office/drawing/2014/main" id="{D9F31D35-4077-489E-8722-049A10BBFB0F}"/>
              </a:ext>
            </a:extLst>
          </p:cNvPr>
          <p:cNvSpPr/>
          <p:nvPr/>
        </p:nvSpPr>
        <p:spPr>
          <a:xfrm>
            <a:off x="1808783" y="2743229"/>
            <a:ext cx="365760" cy="34817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a:extLst>
              <a:ext uri="{FF2B5EF4-FFF2-40B4-BE49-F238E27FC236}">
                <a16:creationId xmlns:a16="http://schemas.microsoft.com/office/drawing/2014/main" id="{D3B08EB1-6C2F-4CEA-A013-A318819E7D40}"/>
              </a:ext>
            </a:extLst>
          </p:cNvPr>
          <p:cNvSpPr/>
          <p:nvPr/>
        </p:nvSpPr>
        <p:spPr>
          <a:xfrm>
            <a:off x="1442946" y="4053669"/>
            <a:ext cx="365760" cy="34817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a:extLst>
              <a:ext uri="{FF2B5EF4-FFF2-40B4-BE49-F238E27FC236}">
                <a16:creationId xmlns:a16="http://schemas.microsoft.com/office/drawing/2014/main" id="{B8CDD93C-4896-48E9-80DD-F868BDA1F270}"/>
              </a:ext>
            </a:extLst>
          </p:cNvPr>
          <p:cNvSpPr/>
          <p:nvPr/>
        </p:nvSpPr>
        <p:spPr>
          <a:xfrm>
            <a:off x="2241844" y="4933598"/>
            <a:ext cx="365760" cy="34817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509403E5-D5F3-4621-A34E-BC75787A3C26}"/>
              </a:ext>
            </a:extLst>
          </p:cNvPr>
          <p:cNvSpPr/>
          <p:nvPr/>
        </p:nvSpPr>
        <p:spPr>
          <a:xfrm>
            <a:off x="3955244" y="3778347"/>
            <a:ext cx="365760" cy="34817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a:extLst>
              <a:ext uri="{FF2B5EF4-FFF2-40B4-BE49-F238E27FC236}">
                <a16:creationId xmlns:a16="http://schemas.microsoft.com/office/drawing/2014/main" id="{82A1889A-4D91-458F-90A6-814CBFCA9B2A}"/>
              </a:ext>
            </a:extLst>
          </p:cNvPr>
          <p:cNvSpPr/>
          <p:nvPr/>
        </p:nvSpPr>
        <p:spPr>
          <a:xfrm>
            <a:off x="3486163" y="5030476"/>
            <a:ext cx="365760" cy="34817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a:extLst>
              <a:ext uri="{FF2B5EF4-FFF2-40B4-BE49-F238E27FC236}">
                <a16:creationId xmlns:a16="http://schemas.microsoft.com/office/drawing/2014/main" id="{B147F545-703D-41E2-9ACC-C790AE9C3465}"/>
              </a:ext>
            </a:extLst>
          </p:cNvPr>
          <p:cNvSpPr/>
          <p:nvPr/>
        </p:nvSpPr>
        <p:spPr>
          <a:xfrm>
            <a:off x="4267646" y="3179288"/>
            <a:ext cx="365760" cy="34817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Oval 26">
            <a:extLst>
              <a:ext uri="{FF2B5EF4-FFF2-40B4-BE49-F238E27FC236}">
                <a16:creationId xmlns:a16="http://schemas.microsoft.com/office/drawing/2014/main" id="{EC32E44D-B282-4560-900D-B2521AEE73B9}"/>
              </a:ext>
            </a:extLst>
          </p:cNvPr>
          <p:cNvSpPr/>
          <p:nvPr/>
        </p:nvSpPr>
        <p:spPr>
          <a:xfrm>
            <a:off x="4267646" y="4797656"/>
            <a:ext cx="365760" cy="34817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a:extLst>
              <a:ext uri="{FF2B5EF4-FFF2-40B4-BE49-F238E27FC236}">
                <a16:creationId xmlns:a16="http://schemas.microsoft.com/office/drawing/2014/main" id="{EF0DD6A8-92CB-4F2E-86FD-E6A33585A319}"/>
              </a:ext>
            </a:extLst>
          </p:cNvPr>
          <p:cNvSpPr/>
          <p:nvPr/>
        </p:nvSpPr>
        <p:spPr>
          <a:xfrm>
            <a:off x="2710108" y="4261478"/>
            <a:ext cx="365760" cy="34817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Oval 28">
            <a:extLst>
              <a:ext uri="{FF2B5EF4-FFF2-40B4-BE49-F238E27FC236}">
                <a16:creationId xmlns:a16="http://schemas.microsoft.com/office/drawing/2014/main" id="{CFD9A341-7012-4B8E-8D58-047B6F585F58}"/>
              </a:ext>
            </a:extLst>
          </p:cNvPr>
          <p:cNvSpPr/>
          <p:nvPr/>
        </p:nvSpPr>
        <p:spPr>
          <a:xfrm>
            <a:off x="2878219" y="4887577"/>
            <a:ext cx="365760" cy="34817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a:extLst>
              <a:ext uri="{FF2B5EF4-FFF2-40B4-BE49-F238E27FC236}">
                <a16:creationId xmlns:a16="http://schemas.microsoft.com/office/drawing/2014/main" id="{6F342C47-36C0-489B-80CC-EC68F362BC8A}"/>
              </a:ext>
            </a:extLst>
          </p:cNvPr>
          <p:cNvSpPr/>
          <p:nvPr/>
        </p:nvSpPr>
        <p:spPr>
          <a:xfrm>
            <a:off x="4577738" y="3879581"/>
            <a:ext cx="365760" cy="34817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Oval 30">
            <a:extLst>
              <a:ext uri="{FF2B5EF4-FFF2-40B4-BE49-F238E27FC236}">
                <a16:creationId xmlns:a16="http://schemas.microsoft.com/office/drawing/2014/main" id="{EB375178-7E62-48C0-9FD8-C4E2CE1FA85F}"/>
              </a:ext>
            </a:extLst>
          </p:cNvPr>
          <p:cNvSpPr/>
          <p:nvPr/>
        </p:nvSpPr>
        <p:spPr>
          <a:xfrm>
            <a:off x="1808783" y="4814081"/>
            <a:ext cx="365760" cy="34817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Oval 31">
            <a:extLst>
              <a:ext uri="{FF2B5EF4-FFF2-40B4-BE49-F238E27FC236}">
                <a16:creationId xmlns:a16="http://schemas.microsoft.com/office/drawing/2014/main" id="{EBBF5299-CF6E-43B0-A6D6-605F0E657F31}"/>
              </a:ext>
            </a:extLst>
          </p:cNvPr>
          <p:cNvSpPr/>
          <p:nvPr/>
        </p:nvSpPr>
        <p:spPr>
          <a:xfrm>
            <a:off x="3251310" y="2960577"/>
            <a:ext cx="365760" cy="34817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Oval 32">
            <a:extLst>
              <a:ext uri="{FF2B5EF4-FFF2-40B4-BE49-F238E27FC236}">
                <a16:creationId xmlns:a16="http://schemas.microsoft.com/office/drawing/2014/main" id="{A5176C93-F291-48AD-8376-DD5831AED287}"/>
              </a:ext>
            </a:extLst>
          </p:cNvPr>
          <p:cNvSpPr/>
          <p:nvPr/>
        </p:nvSpPr>
        <p:spPr>
          <a:xfrm>
            <a:off x="2150851" y="3604259"/>
            <a:ext cx="365760" cy="34817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Oval 33">
            <a:extLst>
              <a:ext uri="{FF2B5EF4-FFF2-40B4-BE49-F238E27FC236}">
                <a16:creationId xmlns:a16="http://schemas.microsoft.com/office/drawing/2014/main" id="{962E54AC-6A9E-41C6-A060-E5EFF45C6CFD}"/>
              </a:ext>
            </a:extLst>
          </p:cNvPr>
          <p:cNvSpPr/>
          <p:nvPr/>
        </p:nvSpPr>
        <p:spPr>
          <a:xfrm>
            <a:off x="3348111" y="5498167"/>
            <a:ext cx="365760" cy="34817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3EE11B06-F8FE-4136-9FDB-0828EB9725F0}"/>
              </a:ext>
            </a:extLst>
          </p:cNvPr>
          <p:cNvSpPr/>
          <p:nvPr/>
        </p:nvSpPr>
        <p:spPr>
          <a:xfrm>
            <a:off x="1556272" y="2507365"/>
            <a:ext cx="1694042" cy="1136368"/>
          </a:xfrm>
          <a:custGeom>
            <a:avLst/>
            <a:gdLst>
              <a:gd name="connsiteX0" fmla="*/ 33377 w 1694042"/>
              <a:gd name="connsiteY0" fmla="*/ 629730 h 1136368"/>
              <a:gd name="connsiteX1" fmla="*/ 385070 w 1694042"/>
              <a:gd name="connsiteY1" fmla="*/ 24820 h 1136368"/>
              <a:gd name="connsiteX2" fmla="*/ 1327605 w 1694042"/>
              <a:gd name="connsiteY2" fmla="*/ 151429 h 1136368"/>
              <a:gd name="connsiteX3" fmla="*/ 1637094 w 1694042"/>
              <a:gd name="connsiteY3" fmla="*/ 474986 h 1136368"/>
              <a:gd name="connsiteX4" fmla="*/ 1608959 w 1694042"/>
              <a:gd name="connsiteY4" fmla="*/ 981423 h 1136368"/>
              <a:gd name="connsiteX5" fmla="*/ 793033 w 1694042"/>
              <a:gd name="connsiteY5" fmla="*/ 995490 h 1136368"/>
              <a:gd name="connsiteX6" fmla="*/ 103716 w 1694042"/>
              <a:gd name="connsiteY6" fmla="*/ 1122100 h 1136368"/>
              <a:gd name="connsiteX7" fmla="*/ 33377 w 1694042"/>
              <a:gd name="connsiteY7" fmla="*/ 629730 h 1136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94042" h="1136368">
                <a:moveTo>
                  <a:pt x="33377" y="629730"/>
                </a:moveTo>
                <a:cubicBezTo>
                  <a:pt x="80269" y="446850"/>
                  <a:pt x="169365" y="104537"/>
                  <a:pt x="385070" y="24820"/>
                </a:cubicBezTo>
                <a:cubicBezTo>
                  <a:pt x="600775" y="-54897"/>
                  <a:pt x="1118934" y="76401"/>
                  <a:pt x="1327605" y="151429"/>
                </a:cubicBezTo>
                <a:cubicBezTo>
                  <a:pt x="1536276" y="226457"/>
                  <a:pt x="1590202" y="336654"/>
                  <a:pt x="1637094" y="474986"/>
                </a:cubicBezTo>
                <a:cubicBezTo>
                  <a:pt x="1683986" y="613318"/>
                  <a:pt x="1749636" y="894672"/>
                  <a:pt x="1608959" y="981423"/>
                </a:cubicBezTo>
                <a:cubicBezTo>
                  <a:pt x="1468282" y="1068174"/>
                  <a:pt x="1043907" y="972044"/>
                  <a:pt x="793033" y="995490"/>
                </a:cubicBezTo>
                <a:cubicBezTo>
                  <a:pt x="542159" y="1018936"/>
                  <a:pt x="235014" y="1185404"/>
                  <a:pt x="103716" y="1122100"/>
                </a:cubicBezTo>
                <a:cubicBezTo>
                  <a:pt x="-27582" y="1058796"/>
                  <a:pt x="-13515" y="812610"/>
                  <a:pt x="33377" y="629730"/>
                </a:cubicBezTo>
                <a:close/>
              </a:path>
            </a:pathLst>
          </a:custGeom>
          <a:solidFill>
            <a:srgbClr val="00B0F0">
              <a:alpha val="36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7" name="Straight Arrow Connector 36">
            <a:extLst>
              <a:ext uri="{FF2B5EF4-FFF2-40B4-BE49-F238E27FC236}">
                <a16:creationId xmlns:a16="http://schemas.microsoft.com/office/drawing/2014/main" id="{A29D7CE3-6272-486D-AE5E-290996EAA51B}"/>
              </a:ext>
            </a:extLst>
          </p:cNvPr>
          <p:cNvCxnSpPr>
            <a:stCxn id="35" idx="4"/>
          </p:cNvCxnSpPr>
          <p:nvPr/>
        </p:nvCxnSpPr>
        <p:spPr>
          <a:xfrm>
            <a:off x="3165231" y="3488788"/>
            <a:ext cx="4973828" cy="1379423"/>
          </a:xfrm>
          <a:prstGeom prst="straightConnector1">
            <a:avLst/>
          </a:prstGeom>
          <a:ln w="317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38" name="Oval 37">
            <a:extLst>
              <a:ext uri="{FF2B5EF4-FFF2-40B4-BE49-F238E27FC236}">
                <a16:creationId xmlns:a16="http://schemas.microsoft.com/office/drawing/2014/main" id="{67AC19A6-FA4D-4D3E-9CB1-BAE8EA2E4A25}"/>
              </a:ext>
            </a:extLst>
          </p:cNvPr>
          <p:cNvSpPr/>
          <p:nvPr/>
        </p:nvSpPr>
        <p:spPr>
          <a:xfrm>
            <a:off x="8796966" y="4539402"/>
            <a:ext cx="365760" cy="34817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Oval 38">
            <a:extLst>
              <a:ext uri="{FF2B5EF4-FFF2-40B4-BE49-F238E27FC236}">
                <a16:creationId xmlns:a16="http://schemas.microsoft.com/office/drawing/2014/main" id="{E4D6368D-617A-491E-A74C-419921192681}"/>
              </a:ext>
            </a:extLst>
          </p:cNvPr>
          <p:cNvSpPr/>
          <p:nvPr/>
        </p:nvSpPr>
        <p:spPr>
          <a:xfrm>
            <a:off x="9255194" y="4411205"/>
            <a:ext cx="365760" cy="34817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Oval 39">
            <a:extLst>
              <a:ext uri="{FF2B5EF4-FFF2-40B4-BE49-F238E27FC236}">
                <a16:creationId xmlns:a16="http://schemas.microsoft.com/office/drawing/2014/main" id="{E214CC78-5FEA-4B19-B590-CD7BE47E8CC7}"/>
              </a:ext>
            </a:extLst>
          </p:cNvPr>
          <p:cNvSpPr/>
          <p:nvPr/>
        </p:nvSpPr>
        <p:spPr>
          <a:xfrm>
            <a:off x="8431206" y="4945397"/>
            <a:ext cx="365760" cy="34817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Oval 40">
            <a:extLst>
              <a:ext uri="{FF2B5EF4-FFF2-40B4-BE49-F238E27FC236}">
                <a16:creationId xmlns:a16="http://schemas.microsoft.com/office/drawing/2014/main" id="{F8320299-1881-4E91-ADC0-C569019AED1A}"/>
              </a:ext>
            </a:extLst>
          </p:cNvPr>
          <p:cNvSpPr/>
          <p:nvPr/>
        </p:nvSpPr>
        <p:spPr>
          <a:xfrm>
            <a:off x="9362405" y="4797656"/>
            <a:ext cx="365760" cy="34817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Oval 41">
            <a:extLst>
              <a:ext uri="{FF2B5EF4-FFF2-40B4-BE49-F238E27FC236}">
                <a16:creationId xmlns:a16="http://schemas.microsoft.com/office/drawing/2014/main" id="{BB537112-125B-41AA-BA66-A27EE5DC97B7}"/>
              </a:ext>
            </a:extLst>
          </p:cNvPr>
          <p:cNvSpPr/>
          <p:nvPr/>
        </p:nvSpPr>
        <p:spPr>
          <a:xfrm>
            <a:off x="9312895" y="5292416"/>
            <a:ext cx="365760" cy="34817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Oval 42">
            <a:extLst>
              <a:ext uri="{FF2B5EF4-FFF2-40B4-BE49-F238E27FC236}">
                <a16:creationId xmlns:a16="http://schemas.microsoft.com/office/drawing/2014/main" id="{C76C168F-0CBF-4048-9991-132F826CC4C2}"/>
              </a:ext>
            </a:extLst>
          </p:cNvPr>
          <p:cNvSpPr/>
          <p:nvPr/>
        </p:nvSpPr>
        <p:spPr>
          <a:xfrm>
            <a:off x="8796966" y="5324079"/>
            <a:ext cx="365760" cy="34817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Content Placeholder 2">
            <a:extLst>
              <a:ext uri="{FF2B5EF4-FFF2-40B4-BE49-F238E27FC236}">
                <a16:creationId xmlns:a16="http://schemas.microsoft.com/office/drawing/2014/main" id="{2D44290A-952B-4F95-BFBD-CE8D6BD7B284}"/>
              </a:ext>
            </a:extLst>
          </p:cNvPr>
          <p:cNvSpPr txBox="1">
            <a:spLocks/>
          </p:cNvSpPr>
          <p:nvPr/>
        </p:nvSpPr>
        <p:spPr>
          <a:xfrm>
            <a:off x="8710094" y="3758911"/>
            <a:ext cx="1037924" cy="51397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buFont typeface="Wingdings 3" charset="2"/>
              <a:buNone/>
            </a:pPr>
            <a:r>
              <a:rPr lang="en-US" b="1" dirty="0"/>
              <a:t>Sample</a:t>
            </a:r>
          </a:p>
        </p:txBody>
      </p:sp>
      <p:sp>
        <p:nvSpPr>
          <p:cNvPr id="45" name="Content Placeholder 2">
            <a:extLst>
              <a:ext uri="{FF2B5EF4-FFF2-40B4-BE49-F238E27FC236}">
                <a16:creationId xmlns:a16="http://schemas.microsoft.com/office/drawing/2014/main" id="{FFC7D09A-05DE-4F98-B60A-903D87EC560F}"/>
              </a:ext>
            </a:extLst>
          </p:cNvPr>
          <p:cNvSpPr txBox="1">
            <a:spLocks/>
          </p:cNvSpPr>
          <p:nvPr/>
        </p:nvSpPr>
        <p:spPr>
          <a:xfrm>
            <a:off x="5377910" y="1227159"/>
            <a:ext cx="6721326" cy="2578126"/>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buFont typeface="Wingdings 3" charset="2"/>
              <a:buNone/>
            </a:pPr>
            <a:r>
              <a:rPr lang="en-US" sz="2400" dirty="0">
                <a:latin typeface="Calibri" panose="020F0502020204030204" pitchFamily="34" charset="0"/>
                <a:cs typeface="Calibri" panose="020F0502020204030204" pitchFamily="34" charset="0"/>
              </a:rPr>
              <a:t>Through some sampling mechanism, a sample is selected from the population.  </a:t>
            </a:r>
          </a:p>
          <a:p>
            <a:pPr marL="0" indent="0">
              <a:buFont typeface="Wingdings 3" charset="2"/>
              <a:buNone/>
            </a:pPr>
            <a:endParaRPr lang="en-US" sz="2400" dirty="0">
              <a:latin typeface="Calibri" panose="020F0502020204030204" pitchFamily="34" charset="0"/>
              <a:cs typeface="Calibri" panose="020F0502020204030204" pitchFamily="34" charset="0"/>
            </a:endParaRPr>
          </a:p>
          <a:p>
            <a:pPr marL="0" indent="0">
              <a:buFont typeface="Wingdings 3" charset="2"/>
              <a:buNone/>
            </a:pPr>
            <a:r>
              <a:rPr lang="en-US" sz="2400" dirty="0">
                <a:latin typeface="Calibri" panose="020F0502020204030204" pitchFamily="34" charset="0"/>
                <a:cs typeface="Calibri" panose="020F0502020204030204" pitchFamily="34" charset="0"/>
              </a:rPr>
              <a:t>A selection bias has occurred since the mechanism employed has over represented a portion of the population inside of the sample</a:t>
            </a:r>
          </a:p>
        </p:txBody>
      </p:sp>
    </p:spTree>
    <p:extLst>
      <p:ext uri="{BB962C8B-B14F-4D97-AF65-F5344CB8AC3E}">
        <p14:creationId xmlns:p14="http://schemas.microsoft.com/office/powerpoint/2010/main" val="111820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35" grpId="0" animBg="1"/>
      <p:bldP spid="38" grpId="0" animBg="1"/>
      <p:bldP spid="39" grpId="0" animBg="1"/>
      <p:bldP spid="40" grpId="0" animBg="1"/>
      <p:bldP spid="41" grpId="0" animBg="1"/>
      <p:bldP spid="42" grpId="0" animBg="1"/>
      <p:bldP spid="43" grpId="0" animBg="1"/>
      <p:bldP spid="4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098E21-67D7-D8F6-CB4F-25226EF14A24}"/>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B74FCFDD-AAC0-0769-2FEC-D137ECB7D20B}"/>
              </a:ext>
            </a:extLst>
          </p:cNvPr>
          <p:cNvSpPr/>
          <p:nvPr/>
        </p:nvSpPr>
        <p:spPr>
          <a:xfrm>
            <a:off x="0" y="1098083"/>
            <a:ext cx="12191366" cy="17127"/>
          </a:xfrm>
          <a:custGeom>
            <a:avLst/>
            <a:gdLst/>
            <a:ahLst/>
            <a:cxnLst/>
            <a:rect l="l" t="t" r="r" b="b"/>
            <a:pathLst>
              <a:path w="12204065" h="17144">
                <a:moveTo>
                  <a:pt x="12204000" y="0"/>
                </a:moveTo>
                <a:lnTo>
                  <a:pt x="0" y="0"/>
                </a:lnTo>
                <a:lnTo>
                  <a:pt x="0" y="16918"/>
                </a:lnTo>
                <a:lnTo>
                  <a:pt x="12204000" y="16918"/>
                </a:lnTo>
                <a:lnTo>
                  <a:pt x="12204000" y="0"/>
                </a:lnTo>
                <a:close/>
              </a:path>
            </a:pathLst>
          </a:custGeom>
          <a:solidFill>
            <a:srgbClr val="006E89"/>
          </a:solidFill>
        </p:spPr>
        <p:txBody>
          <a:bodyPr wrap="square" lIns="0" tIns="0" rIns="0" bIns="0" rtlCol="0"/>
          <a:lstStyle/>
          <a:p>
            <a:endParaRPr sz="1798" dirty="0"/>
          </a:p>
        </p:txBody>
      </p:sp>
      <p:sp>
        <p:nvSpPr>
          <p:cNvPr id="4" name="object 4">
            <a:extLst>
              <a:ext uri="{FF2B5EF4-FFF2-40B4-BE49-F238E27FC236}">
                <a16:creationId xmlns:a16="http://schemas.microsoft.com/office/drawing/2014/main" id="{C1A2FF52-F4B2-8ADC-430E-465B01F1A03C}"/>
              </a:ext>
            </a:extLst>
          </p:cNvPr>
          <p:cNvSpPr txBox="1">
            <a:spLocks noGrp="1"/>
          </p:cNvSpPr>
          <p:nvPr>
            <p:ph type="title"/>
          </p:nvPr>
        </p:nvSpPr>
        <p:spPr>
          <a:xfrm>
            <a:off x="450293" y="548978"/>
            <a:ext cx="8587722" cy="566232"/>
          </a:xfrm>
          <a:prstGeom prst="rect">
            <a:avLst/>
          </a:prstGeom>
        </p:spPr>
        <p:txBody>
          <a:bodyPr vert="horz" wrap="square" lIns="0" tIns="12687" rIns="0" bIns="0" rtlCol="0" anchor="t">
            <a:spAutoFit/>
          </a:bodyPr>
          <a:lstStyle/>
          <a:p>
            <a:pPr marL="12687">
              <a:spcBef>
                <a:spcPts val="100"/>
              </a:spcBef>
            </a:pPr>
            <a:r>
              <a:rPr spc="-10" dirty="0">
                <a:latin typeface="Calibri" panose="020F0502020204030204" pitchFamily="34" charset="0"/>
                <a:cs typeface="Calibri" panose="020F0502020204030204" pitchFamily="34" charset="0"/>
              </a:rPr>
              <a:t>Problem</a:t>
            </a:r>
          </a:p>
        </p:txBody>
      </p:sp>
      <p:sp>
        <p:nvSpPr>
          <p:cNvPr id="6" name="object 6">
            <a:extLst>
              <a:ext uri="{FF2B5EF4-FFF2-40B4-BE49-F238E27FC236}">
                <a16:creationId xmlns:a16="http://schemas.microsoft.com/office/drawing/2014/main" id="{8E738E62-61BC-22EF-C6A3-833F8B44EBA5}"/>
              </a:ext>
            </a:extLst>
          </p:cNvPr>
          <p:cNvSpPr txBox="1"/>
          <p:nvPr/>
        </p:nvSpPr>
        <p:spPr>
          <a:xfrm>
            <a:off x="582142" y="1325003"/>
            <a:ext cx="11024401" cy="4310590"/>
          </a:xfrm>
          <a:prstGeom prst="rect">
            <a:avLst/>
          </a:prstGeom>
        </p:spPr>
        <p:txBody>
          <a:bodyPr vert="horz" wrap="square" lIns="0" tIns="12687" rIns="0" bIns="0" rtlCol="0">
            <a:spAutoFit/>
          </a:bodyPr>
          <a:lstStyle/>
          <a:p>
            <a:pPr marL="298152" marR="268336" indent="-285464">
              <a:lnSpc>
                <a:spcPct val="120500"/>
              </a:lnSpc>
              <a:spcBef>
                <a:spcPts val="609"/>
              </a:spcBef>
              <a:buFont typeface="Arial"/>
              <a:buChar char="■"/>
              <a:tabLst>
                <a:tab pos="298152" algn="l"/>
              </a:tabLst>
            </a:pPr>
            <a:r>
              <a:rPr lang="en-US" sz="1998" spc="-10" dirty="0">
                <a:solidFill>
                  <a:srgbClr val="58585A"/>
                </a:solidFill>
                <a:latin typeface="Calibri"/>
                <a:cs typeface="Calibri"/>
              </a:rPr>
              <a:t>E</a:t>
            </a:r>
            <a:r>
              <a:rPr sz="1998" spc="-10" dirty="0">
                <a:solidFill>
                  <a:srgbClr val="58585A"/>
                </a:solidFill>
                <a:latin typeface="Calibri"/>
                <a:cs typeface="Calibri"/>
              </a:rPr>
              <a:t>xample</a:t>
            </a:r>
            <a:r>
              <a:rPr lang="en-US" sz="1998" spc="-10" dirty="0">
                <a:solidFill>
                  <a:srgbClr val="58585A"/>
                </a:solidFill>
                <a:latin typeface="Calibri"/>
                <a:cs typeface="Calibri"/>
              </a:rPr>
              <a:t>(s)</a:t>
            </a:r>
            <a:r>
              <a:rPr sz="1998" spc="-50" dirty="0">
                <a:solidFill>
                  <a:srgbClr val="58585A"/>
                </a:solidFill>
                <a:latin typeface="Calibri"/>
                <a:cs typeface="Calibri"/>
              </a:rPr>
              <a:t> </a:t>
            </a:r>
            <a:endParaRPr lang="en-US" sz="1998" dirty="0">
              <a:solidFill>
                <a:srgbClr val="58585A"/>
              </a:solidFill>
              <a:latin typeface="Calibri"/>
              <a:cs typeface="Calibri"/>
            </a:endParaRPr>
          </a:p>
          <a:p>
            <a:pPr marL="298152" marR="268336" indent="-285464">
              <a:lnSpc>
                <a:spcPct val="120500"/>
              </a:lnSpc>
              <a:spcBef>
                <a:spcPts val="609"/>
              </a:spcBef>
              <a:buFont typeface="Arial"/>
              <a:buChar char="■"/>
              <a:tabLst>
                <a:tab pos="298152" algn="l"/>
              </a:tabLst>
            </a:pPr>
            <a:r>
              <a:rPr lang="en-US" sz="1998" b="1" spc="-10" dirty="0">
                <a:solidFill>
                  <a:srgbClr val="58585A"/>
                </a:solidFill>
                <a:latin typeface="Calibri"/>
                <a:cs typeface="Calibri"/>
              </a:rPr>
              <a:t>Example 1: Traditional Set Up (Economics/Finance) – </a:t>
            </a:r>
            <a:r>
              <a:rPr lang="en-US" sz="1998" spc="-10" dirty="0">
                <a:solidFill>
                  <a:srgbClr val="58585A"/>
                </a:solidFill>
                <a:latin typeface="Calibri"/>
                <a:cs typeface="Calibri"/>
              </a:rPr>
              <a:t>Suppose you want to explore income and you have age and education data.  Due to the nature of the data (i.e. sensitive for income) you only have some people revealing income.  So, this is some type of </a:t>
            </a:r>
            <a:r>
              <a:rPr lang="en-US" sz="1998" b="1" spc="-10" dirty="0">
                <a:solidFill>
                  <a:srgbClr val="58585A"/>
                </a:solidFill>
                <a:latin typeface="Calibri"/>
                <a:cs typeface="Calibri"/>
              </a:rPr>
              <a:t>censoring/missing data issue </a:t>
            </a:r>
            <a:r>
              <a:rPr lang="en-US" sz="1998" spc="-10" dirty="0">
                <a:solidFill>
                  <a:srgbClr val="58585A"/>
                </a:solidFill>
                <a:latin typeface="Calibri"/>
                <a:cs typeface="Calibri"/>
              </a:rPr>
              <a:t>because you can only observe the final income revelation.</a:t>
            </a:r>
          </a:p>
          <a:p>
            <a:pPr marL="298152" marR="268336" indent="-285464">
              <a:lnSpc>
                <a:spcPct val="120500"/>
              </a:lnSpc>
              <a:spcBef>
                <a:spcPts val="609"/>
              </a:spcBef>
              <a:buFont typeface="Arial"/>
              <a:buChar char="■"/>
              <a:tabLst>
                <a:tab pos="298152" algn="l"/>
              </a:tabLst>
            </a:pPr>
            <a:r>
              <a:rPr lang="en-US" sz="1998" b="1" spc="-10" dirty="0">
                <a:solidFill>
                  <a:srgbClr val="58585A"/>
                </a:solidFill>
                <a:latin typeface="Calibri"/>
                <a:cs typeface="Calibri"/>
              </a:rPr>
              <a:t>Example 2</a:t>
            </a:r>
            <a:r>
              <a:rPr lang="en-US" sz="1998" b="1" spc="-10" dirty="0">
                <a:solidFill>
                  <a:srgbClr val="016D89"/>
                </a:solidFill>
                <a:latin typeface="Calibri"/>
                <a:cs typeface="Calibri"/>
              </a:rPr>
              <a:t> Suppose you have c</a:t>
            </a:r>
            <a:r>
              <a:rPr sz="1998" b="1" spc="-10" dirty="0">
                <a:solidFill>
                  <a:srgbClr val="016D89"/>
                </a:solidFill>
                <a:latin typeface="Calibri"/>
                <a:cs typeface="Calibri"/>
              </a:rPr>
              <a:t>orporate</a:t>
            </a:r>
            <a:r>
              <a:rPr sz="1998" b="1" spc="-50" dirty="0">
                <a:solidFill>
                  <a:srgbClr val="016D89"/>
                </a:solidFill>
                <a:latin typeface="Calibri"/>
                <a:cs typeface="Calibri"/>
              </a:rPr>
              <a:t> </a:t>
            </a:r>
            <a:r>
              <a:rPr sz="1998" b="1" spc="-10" dirty="0">
                <a:solidFill>
                  <a:srgbClr val="016D89"/>
                </a:solidFill>
                <a:latin typeface="Calibri"/>
                <a:cs typeface="Calibri"/>
              </a:rPr>
              <a:t>venture</a:t>
            </a:r>
            <a:r>
              <a:rPr sz="1998" b="1" spc="-45" dirty="0">
                <a:solidFill>
                  <a:srgbClr val="016D89"/>
                </a:solidFill>
                <a:latin typeface="Calibri"/>
                <a:cs typeface="Calibri"/>
              </a:rPr>
              <a:t> </a:t>
            </a:r>
            <a:r>
              <a:rPr sz="1998" b="1" dirty="0">
                <a:solidFill>
                  <a:srgbClr val="016D89"/>
                </a:solidFill>
                <a:latin typeface="Calibri"/>
                <a:cs typeface="Calibri"/>
              </a:rPr>
              <a:t>capital</a:t>
            </a:r>
            <a:r>
              <a:rPr sz="1998" b="1" spc="-60" dirty="0">
                <a:solidFill>
                  <a:srgbClr val="016D89"/>
                </a:solidFill>
                <a:latin typeface="Calibri"/>
                <a:cs typeface="Calibri"/>
              </a:rPr>
              <a:t> </a:t>
            </a:r>
            <a:r>
              <a:rPr sz="1998" b="1" dirty="0">
                <a:solidFill>
                  <a:srgbClr val="016D89"/>
                </a:solidFill>
                <a:latin typeface="Calibri"/>
                <a:cs typeface="Calibri"/>
              </a:rPr>
              <a:t>(CVC)</a:t>
            </a:r>
            <a:r>
              <a:rPr sz="1998" b="1" spc="-60" dirty="0">
                <a:solidFill>
                  <a:srgbClr val="016D89"/>
                </a:solidFill>
                <a:latin typeface="Calibri"/>
                <a:cs typeface="Calibri"/>
              </a:rPr>
              <a:t> </a:t>
            </a:r>
            <a:r>
              <a:rPr sz="1998" spc="-10" dirty="0">
                <a:solidFill>
                  <a:srgbClr val="58585A"/>
                </a:solidFill>
                <a:latin typeface="Calibri"/>
                <a:cs typeface="Calibri"/>
              </a:rPr>
              <a:t>investments,</a:t>
            </a:r>
            <a:r>
              <a:rPr sz="1998" spc="-50" dirty="0">
                <a:solidFill>
                  <a:srgbClr val="58585A"/>
                </a:solidFill>
                <a:latin typeface="Calibri"/>
                <a:cs typeface="Calibri"/>
              </a:rPr>
              <a:t> </a:t>
            </a:r>
            <a:r>
              <a:rPr sz="1998" dirty="0">
                <a:solidFill>
                  <a:srgbClr val="58585A"/>
                </a:solidFill>
                <a:latin typeface="Calibri"/>
                <a:cs typeface="Calibri"/>
              </a:rPr>
              <a:t>where</a:t>
            </a:r>
            <a:r>
              <a:rPr sz="1998" spc="-50" dirty="0">
                <a:solidFill>
                  <a:srgbClr val="58585A"/>
                </a:solidFill>
                <a:latin typeface="Calibri"/>
                <a:cs typeface="Calibri"/>
              </a:rPr>
              <a:t> </a:t>
            </a:r>
            <a:r>
              <a:rPr sz="1998" spc="-10" dirty="0">
                <a:solidFill>
                  <a:srgbClr val="58585A"/>
                </a:solidFill>
                <a:latin typeface="Calibri"/>
                <a:cs typeface="Calibri"/>
              </a:rPr>
              <a:t>researchers</a:t>
            </a:r>
            <a:r>
              <a:rPr sz="1998" spc="-50" dirty="0">
                <a:solidFill>
                  <a:srgbClr val="58585A"/>
                </a:solidFill>
                <a:latin typeface="Calibri"/>
                <a:cs typeface="Calibri"/>
              </a:rPr>
              <a:t> </a:t>
            </a:r>
            <a:r>
              <a:rPr sz="1998" dirty="0">
                <a:solidFill>
                  <a:srgbClr val="58585A"/>
                </a:solidFill>
                <a:latin typeface="Calibri"/>
                <a:cs typeface="Calibri"/>
              </a:rPr>
              <a:t>can</a:t>
            </a:r>
            <a:r>
              <a:rPr sz="1998" spc="-55" dirty="0">
                <a:solidFill>
                  <a:srgbClr val="58585A"/>
                </a:solidFill>
                <a:latin typeface="Calibri"/>
                <a:cs typeface="Calibri"/>
              </a:rPr>
              <a:t> </a:t>
            </a:r>
            <a:r>
              <a:rPr sz="1998" dirty="0">
                <a:solidFill>
                  <a:srgbClr val="58585A"/>
                </a:solidFill>
                <a:latin typeface="Calibri"/>
                <a:cs typeface="Calibri"/>
              </a:rPr>
              <a:t>only</a:t>
            </a:r>
            <a:r>
              <a:rPr sz="1998" spc="-55" dirty="0">
                <a:solidFill>
                  <a:srgbClr val="58585A"/>
                </a:solidFill>
                <a:latin typeface="Calibri"/>
                <a:cs typeface="Calibri"/>
              </a:rPr>
              <a:t> </a:t>
            </a:r>
            <a:r>
              <a:rPr sz="1998" dirty="0">
                <a:solidFill>
                  <a:srgbClr val="58585A"/>
                </a:solidFill>
                <a:latin typeface="Calibri"/>
                <a:cs typeface="Calibri"/>
              </a:rPr>
              <a:t>observe</a:t>
            </a:r>
            <a:r>
              <a:rPr sz="1998" spc="-50" dirty="0">
                <a:solidFill>
                  <a:srgbClr val="58585A"/>
                </a:solidFill>
                <a:latin typeface="Calibri"/>
                <a:cs typeface="Calibri"/>
              </a:rPr>
              <a:t> </a:t>
            </a:r>
            <a:r>
              <a:rPr sz="1998" dirty="0">
                <a:solidFill>
                  <a:srgbClr val="58585A"/>
                </a:solidFill>
                <a:latin typeface="Calibri"/>
                <a:cs typeface="Calibri"/>
              </a:rPr>
              <a:t>a</a:t>
            </a:r>
            <a:r>
              <a:rPr sz="1998" spc="-50" dirty="0">
                <a:solidFill>
                  <a:srgbClr val="58585A"/>
                </a:solidFill>
                <a:latin typeface="Calibri"/>
                <a:cs typeface="Calibri"/>
              </a:rPr>
              <a:t> </a:t>
            </a:r>
            <a:r>
              <a:rPr sz="1998" spc="-10" dirty="0">
                <a:solidFill>
                  <a:srgbClr val="58585A"/>
                </a:solidFill>
                <a:latin typeface="Calibri"/>
                <a:cs typeface="Calibri"/>
              </a:rPr>
              <a:t>firm’s </a:t>
            </a:r>
            <a:r>
              <a:rPr sz="1998" b="1" dirty="0">
                <a:solidFill>
                  <a:srgbClr val="58585A"/>
                </a:solidFill>
                <a:latin typeface="Calibri"/>
                <a:cs typeface="Calibri"/>
              </a:rPr>
              <a:t>final</a:t>
            </a:r>
            <a:r>
              <a:rPr sz="1998" b="1" spc="-40" dirty="0">
                <a:solidFill>
                  <a:srgbClr val="58585A"/>
                </a:solidFill>
                <a:latin typeface="Calibri"/>
                <a:cs typeface="Calibri"/>
              </a:rPr>
              <a:t> </a:t>
            </a:r>
            <a:r>
              <a:rPr sz="1998" b="1" spc="-10" dirty="0">
                <a:solidFill>
                  <a:srgbClr val="58585A"/>
                </a:solidFill>
                <a:latin typeface="Calibri"/>
                <a:cs typeface="Calibri"/>
              </a:rPr>
              <a:t>investment</a:t>
            </a:r>
            <a:r>
              <a:rPr sz="1998" b="1" spc="-40" dirty="0">
                <a:solidFill>
                  <a:srgbClr val="58585A"/>
                </a:solidFill>
                <a:latin typeface="Calibri"/>
                <a:cs typeface="Calibri"/>
              </a:rPr>
              <a:t> </a:t>
            </a:r>
            <a:r>
              <a:rPr sz="1998" b="1" dirty="0">
                <a:solidFill>
                  <a:srgbClr val="58585A"/>
                </a:solidFill>
                <a:latin typeface="Calibri"/>
                <a:cs typeface="Calibri"/>
              </a:rPr>
              <a:t>decision</a:t>
            </a:r>
            <a:r>
              <a:rPr sz="1998" dirty="0">
                <a:solidFill>
                  <a:srgbClr val="58585A"/>
                </a:solidFill>
                <a:latin typeface="Calibri"/>
                <a:cs typeface="Calibri"/>
              </a:rPr>
              <a:t>.</a:t>
            </a:r>
            <a:r>
              <a:rPr sz="1998" spc="-45" dirty="0">
                <a:solidFill>
                  <a:srgbClr val="58585A"/>
                </a:solidFill>
                <a:latin typeface="Calibri"/>
                <a:cs typeface="Calibri"/>
              </a:rPr>
              <a:t> </a:t>
            </a:r>
            <a:r>
              <a:rPr sz="1998" spc="-30" dirty="0">
                <a:solidFill>
                  <a:srgbClr val="58585A"/>
                </a:solidFill>
                <a:latin typeface="Calibri"/>
                <a:cs typeface="Calibri"/>
              </a:rPr>
              <a:t>However,</a:t>
            </a:r>
            <a:r>
              <a:rPr sz="1998" spc="-45" dirty="0">
                <a:solidFill>
                  <a:srgbClr val="58585A"/>
                </a:solidFill>
                <a:latin typeface="Calibri"/>
                <a:cs typeface="Calibri"/>
              </a:rPr>
              <a:t> </a:t>
            </a:r>
            <a:r>
              <a:rPr sz="1998" dirty="0">
                <a:solidFill>
                  <a:srgbClr val="58585A"/>
                </a:solidFill>
                <a:latin typeface="Calibri"/>
                <a:cs typeface="Calibri"/>
              </a:rPr>
              <a:t>the</a:t>
            </a:r>
            <a:r>
              <a:rPr sz="1998" spc="-40" dirty="0">
                <a:solidFill>
                  <a:srgbClr val="58585A"/>
                </a:solidFill>
                <a:latin typeface="Calibri"/>
                <a:cs typeface="Calibri"/>
              </a:rPr>
              <a:t> </a:t>
            </a:r>
            <a:r>
              <a:rPr sz="1998" spc="-10" dirty="0">
                <a:solidFill>
                  <a:srgbClr val="58585A"/>
                </a:solidFill>
                <a:latin typeface="Calibri"/>
                <a:cs typeface="Calibri"/>
              </a:rPr>
              <a:t>strategic</a:t>
            </a:r>
            <a:r>
              <a:rPr sz="1998" spc="-35" dirty="0">
                <a:solidFill>
                  <a:srgbClr val="58585A"/>
                </a:solidFill>
                <a:latin typeface="Calibri"/>
                <a:cs typeface="Calibri"/>
              </a:rPr>
              <a:t> </a:t>
            </a:r>
            <a:r>
              <a:rPr sz="1998" dirty="0">
                <a:solidFill>
                  <a:srgbClr val="58585A"/>
                </a:solidFill>
                <a:latin typeface="Calibri"/>
                <a:cs typeface="Calibri"/>
              </a:rPr>
              <a:t>decision</a:t>
            </a:r>
            <a:r>
              <a:rPr sz="1998" spc="-45" dirty="0">
                <a:solidFill>
                  <a:srgbClr val="58585A"/>
                </a:solidFill>
                <a:latin typeface="Calibri"/>
                <a:cs typeface="Calibri"/>
              </a:rPr>
              <a:t> </a:t>
            </a:r>
            <a:r>
              <a:rPr sz="1998" dirty="0">
                <a:solidFill>
                  <a:srgbClr val="58585A"/>
                </a:solidFill>
                <a:latin typeface="Calibri"/>
                <a:cs typeface="Calibri"/>
              </a:rPr>
              <a:t>of</a:t>
            </a:r>
            <a:r>
              <a:rPr sz="1998" spc="-35" dirty="0">
                <a:solidFill>
                  <a:srgbClr val="58585A"/>
                </a:solidFill>
                <a:latin typeface="Calibri"/>
                <a:cs typeface="Calibri"/>
              </a:rPr>
              <a:t> </a:t>
            </a:r>
            <a:r>
              <a:rPr sz="1998" dirty="0">
                <a:solidFill>
                  <a:srgbClr val="58585A"/>
                </a:solidFill>
                <a:latin typeface="Calibri"/>
                <a:cs typeface="Calibri"/>
              </a:rPr>
              <a:t>CVC</a:t>
            </a:r>
            <a:r>
              <a:rPr sz="1998" spc="-50" dirty="0">
                <a:solidFill>
                  <a:srgbClr val="58585A"/>
                </a:solidFill>
                <a:latin typeface="Calibri"/>
                <a:cs typeface="Calibri"/>
              </a:rPr>
              <a:t> </a:t>
            </a:r>
            <a:r>
              <a:rPr sz="1998" dirty="0">
                <a:solidFill>
                  <a:srgbClr val="58585A"/>
                </a:solidFill>
                <a:latin typeface="Calibri"/>
                <a:cs typeface="Calibri"/>
              </a:rPr>
              <a:t>may</a:t>
            </a:r>
            <a:r>
              <a:rPr sz="1998" spc="-45" dirty="0">
                <a:solidFill>
                  <a:srgbClr val="58585A"/>
                </a:solidFill>
                <a:latin typeface="Calibri"/>
                <a:cs typeface="Calibri"/>
              </a:rPr>
              <a:t> </a:t>
            </a:r>
            <a:r>
              <a:rPr sz="1998" dirty="0">
                <a:solidFill>
                  <a:srgbClr val="58585A"/>
                </a:solidFill>
                <a:latin typeface="Calibri"/>
                <a:cs typeface="Calibri"/>
              </a:rPr>
              <a:t>be</a:t>
            </a:r>
            <a:r>
              <a:rPr sz="1998" spc="-40" dirty="0">
                <a:solidFill>
                  <a:srgbClr val="58585A"/>
                </a:solidFill>
                <a:latin typeface="Calibri"/>
                <a:cs typeface="Calibri"/>
              </a:rPr>
              <a:t> </a:t>
            </a:r>
            <a:r>
              <a:rPr sz="1998" dirty="0">
                <a:solidFill>
                  <a:srgbClr val="58585A"/>
                </a:solidFill>
                <a:latin typeface="Calibri"/>
                <a:cs typeface="Calibri"/>
              </a:rPr>
              <a:t>based</a:t>
            </a:r>
            <a:r>
              <a:rPr sz="1998" spc="-45" dirty="0">
                <a:solidFill>
                  <a:srgbClr val="58585A"/>
                </a:solidFill>
                <a:latin typeface="Calibri"/>
                <a:cs typeface="Calibri"/>
              </a:rPr>
              <a:t> </a:t>
            </a:r>
            <a:r>
              <a:rPr sz="1998" dirty="0">
                <a:solidFill>
                  <a:srgbClr val="58585A"/>
                </a:solidFill>
                <a:latin typeface="Calibri"/>
                <a:cs typeface="Calibri"/>
              </a:rPr>
              <a:t>on</a:t>
            </a:r>
            <a:r>
              <a:rPr sz="1998" spc="-40" dirty="0">
                <a:solidFill>
                  <a:srgbClr val="58585A"/>
                </a:solidFill>
                <a:latin typeface="Calibri"/>
                <a:cs typeface="Calibri"/>
              </a:rPr>
              <a:t> </a:t>
            </a:r>
            <a:r>
              <a:rPr sz="1998" spc="-10" dirty="0">
                <a:solidFill>
                  <a:srgbClr val="58585A"/>
                </a:solidFill>
                <a:latin typeface="Calibri"/>
                <a:cs typeface="Calibri"/>
              </a:rPr>
              <a:t>characteristics</a:t>
            </a:r>
            <a:r>
              <a:rPr sz="1998" spc="-40" dirty="0">
                <a:solidFill>
                  <a:srgbClr val="58585A"/>
                </a:solidFill>
                <a:latin typeface="Calibri"/>
                <a:cs typeface="Calibri"/>
              </a:rPr>
              <a:t> </a:t>
            </a:r>
            <a:r>
              <a:rPr sz="1998" spc="-20" dirty="0">
                <a:solidFill>
                  <a:srgbClr val="58585A"/>
                </a:solidFill>
                <a:latin typeface="Calibri"/>
                <a:cs typeface="Calibri"/>
              </a:rPr>
              <a:t>that </a:t>
            </a:r>
            <a:r>
              <a:rPr sz="1998" spc="-10" dirty="0">
                <a:solidFill>
                  <a:srgbClr val="58585A"/>
                </a:solidFill>
                <a:latin typeface="Calibri"/>
                <a:cs typeface="Calibri"/>
              </a:rPr>
              <a:t>researchers</a:t>
            </a:r>
            <a:r>
              <a:rPr sz="1998" spc="-65" dirty="0">
                <a:solidFill>
                  <a:srgbClr val="58585A"/>
                </a:solidFill>
                <a:latin typeface="Calibri"/>
                <a:cs typeface="Calibri"/>
              </a:rPr>
              <a:t> </a:t>
            </a:r>
            <a:r>
              <a:rPr sz="1998" b="1" dirty="0">
                <a:solidFill>
                  <a:srgbClr val="58585A"/>
                </a:solidFill>
                <a:latin typeface="Calibri"/>
                <a:cs typeface="Calibri"/>
              </a:rPr>
              <a:t>cannot</a:t>
            </a:r>
            <a:r>
              <a:rPr sz="1998" b="1" spc="-65" dirty="0">
                <a:solidFill>
                  <a:srgbClr val="58585A"/>
                </a:solidFill>
                <a:latin typeface="Calibri"/>
                <a:cs typeface="Calibri"/>
              </a:rPr>
              <a:t> </a:t>
            </a:r>
            <a:r>
              <a:rPr sz="1998" b="1" spc="-10" dirty="0">
                <a:solidFill>
                  <a:srgbClr val="58585A"/>
                </a:solidFill>
                <a:latin typeface="Calibri"/>
                <a:cs typeface="Calibri"/>
              </a:rPr>
              <a:t>observe</a:t>
            </a:r>
            <a:endParaRPr lang="en-US" sz="1998" b="1" spc="-10" dirty="0">
              <a:solidFill>
                <a:srgbClr val="58585A"/>
              </a:solidFill>
              <a:latin typeface="Calibri"/>
              <a:cs typeface="Calibri"/>
            </a:endParaRPr>
          </a:p>
          <a:p>
            <a:pPr marL="298152" marR="268336" indent="-285464">
              <a:lnSpc>
                <a:spcPct val="120500"/>
              </a:lnSpc>
              <a:spcBef>
                <a:spcPts val="609"/>
              </a:spcBef>
              <a:buFont typeface="Arial"/>
              <a:buChar char="■"/>
              <a:tabLst>
                <a:tab pos="298152" algn="l"/>
              </a:tabLst>
            </a:pPr>
            <a:r>
              <a:rPr lang="en-US" sz="1998" b="1" spc="-10" dirty="0">
                <a:solidFill>
                  <a:srgbClr val="58585A"/>
                </a:solidFill>
                <a:latin typeface="Calibri"/>
                <a:cs typeface="Calibri"/>
              </a:rPr>
              <a:t>Example 3: </a:t>
            </a:r>
            <a:r>
              <a:rPr lang="en-US" sz="1998" spc="-10" dirty="0">
                <a:solidFill>
                  <a:srgbClr val="58585A"/>
                </a:solidFill>
                <a:latin typeface="Calibri"/>
                <a:cs typeface="Calibri"/>
              </a:rPr>
              <a:t>Suppose you are exploring some health outcome like severity of emergency condition and you have age, insurance and location data.  Due to the nature of hospitals, you only observe some type of patients.   For example, in OKC maybe many of the most extreme cases come to OUHSC.</a:t>
            </a:r>
            <a:endParaRPr sz="1998" dirty="0">
              <a:latin typeface="Calibri"/>
              <a:cs typeface="Calibri"/>
            </a:endParaRPr>
          </a:p>
        </p:txBody>
      </p:sp>
      <p:pic>
        <p:nvPicPr>
          <p:cNvPr id="2" name="Picture 1" descr="A red and black logo&#10;&#10;AI-generated content may be incorrect.">
            <a:extLst>
              <a:ext uri="{FF2B5EF4-FFF2-40B4-BE49-F238E27FC236}">
                <a16:creationId xmlns:a16="http://schemas.microsoft.com/office/drawing/2014/main" id="{EC19B447-AD6F-883E-AB20-9BCC4788F6EC}"/>
              </a:ext>
            </a:extLst>
          </p:cNvPr>
          <p:cNvPicPr>
            <a:picLocks noChangeAspect="1"/>
          </p:cNvPicPr>
          <p:nvPr/>
        </p:nvPicPr>
        <p:blipFill>
          <a:blip r:embed="rId2"/>
          <a:stretch>
            <a:fillRect/>
          </a:stretch>
        </p:blipFill>
        <p:spPr>
          <a:xfrm>
            <a:off x="9472628" y="5845387"/>
            <a:ext cx="2405193" cy="800397"/>
          </a:xfrm>
          <a:prstGeom prst="rect">
            <a:avLst/>
          </a:prstGeom>
        </p:spPr>
      </p:pic>
    </p:spTree>
    <p:extLst>
      <p:ext uri="{BB962C8B-B14F-4D97-AF65-F5344CB8AC3E}">
        <p14:creationId xmlns:p14="http://schemas.microsoft.com/office/powerpoint/2010/main" val="4041585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a:extLst>
              <a:ext uri="{FF2B5EF4-FFF2-40B4-BE49-F238E27FC236}">
                <a16:creationId xmlns:a16="http://schemas.microsoft.com/office/drawing/2014/main" id="{E6925A11-DF95-28DB-8883-5383F83FFF66}"/>
              </a:ext>
            </a:extLst>
          </p:cNvPr>
          <p:cNvSpPr>
            <a:spLocks noGrp="1" noChangeArrowheads="1"/>
          </p:cNvSpPr>
          <p:nvPr>
            <p:ph type="title"/>
          </p:nvPr>
        </p:nvSpPr>
        <p:spPr>
          <a:xfrm>
            <a:off x="613960" y="555280"/>
            <a:ext cx="8596668" cy="838954"/>
          </a:xfrm>
        </p:spPr>
        <p:txBody>
          <a:bodyPr/>
          <a:lstStyle/>
          <a:p>
            <a:pPr eaLnBrk="1" hangingPunct="1"/>
            <a:r>
              <a:rPr lang="en-US" altLang="en-US" dirty="0">
                <a:latin typeface="Calibri" panose="020F0502020204030204" pitchFamily="34" charset="0"/>
                <a:cs typeface="Calibri" panose="020F0502020204030204" pitchFamily="34" charset="0"/>
              </a:rPr>
              <a:t>Simulation to Illustrate Example</a:t>
            </a:r>
          </a:p>
        </p:txBody>
      </p:sp>
      <p:sp>
        <p:nvSpPr>
          <p:cNvPr id="3076" name="Rectangle 3">
            <a:extLst>
              <a:ext uri="{FF2B5EF4-FFF2-40B4-BE49-F238E27FC236}">
                <a16:creationId xmlns:a16="http://schemas.microsoft.com/office/drawing/2014/main" id="{AD877D4C-F973-EBA1-8BBC-D49201B985A3}"/>
              </a:ext>
            </a:extLst>
          </p:cNvPr>
          <p:cNvSpPr>
            <a:spLocks noGrp="1" noChangeArrowheads="1"/>
          </p:cNvSpPr>
          <p:nvPr>
            <p:ph type="body" idx="1"/>
          </p:nvPr>
        </p:nvSpPr>
        <p:spPr>
          <a:xfrm>
            <a:off x="613960" y="1488613"/>
            <a:ext cx="10521803" cy="3880773"/>
          </a:xfrm>
        </p:spPr>
        <p:txBody>
          <a:bodyPr/>
          <a:lstStyle/>
          <a:p>
            <a:pPr eaLnBrk="1" hangingPunct="1">
              <a:buFont typeface="Wingdings" panose="05000000000000000000" pitchFamily="2" charset="2"/>
              <a:buChar char="§"/>
            </a:pPr>
            <a:r>
              <a:rPr lang="en-US" altLang="en-US" dirty="0">
                <a:latin typeface="Calibri" panose="020F0502020204030204" pitchFamily="34" charset="0"/>
                <a:cs typeface="Calibri" panose="020F0502020204030204" pitchFamily="34" charset="0"/>
              </a:rPr>
              <a:t>Suppose we draw 10,000 obs at random to simulate 10000 people in a given Population</a:t>
            </a:r>
          </a:p>
          <a:p>
            <a:pPr eaLnBrk="1" hangingPunct="1">
              <a:buFont typeface="Wingdings" panose="05000000000000000000" pitchFamily="2" charset="2"/>
              <a:buChar char="§"/>
            </a:pPr>
            <a:r>
              <a:rPr lang="en-US" altLang="en-US" dirty="0">
                <a:latin typeface="Calibri" panose="020F0502020204030204" pitchFamily="34" charset="0"/>
                <a:cs typeface="Calibri" panose="020F0502020204030204" pitchFamily="34" charset="0"/>
              </a:rPr>
              <a:t>We can consider education and make it uniform over [8,24]</a:t>
            </a:r>
          </a:p>
          <a:p>
            <a:pPr eaLnBrk="1" hangingPunct="1">
              <a:buFont typeface="Wingdings" panose="05000000000000000000" pitchFamily="2" charset="2"/>
              <a:buChar char="§"/>
            </a:pPr>
            <a:r>
              <a:rPr lang="en-US" altLang="en-US" dirty="0">
                <a:latin typeface="Calibri" panose="020F0502020204030204" pitchFamily="34" charset="0"/>
                <a:cs typeface="Calibri" panose="020F0502020204030204" pitchFamily="34" charset="0"/>
              </a:rPr>
              <a:t>Age uniform over [18,64]</a:t>
            </a:r>
          </a:p>
          <a:p>
            <a:pPr marL="0" indent="0" eaLnBrk="1" hangingPunct="1">
              <a:buNone/>
            </a:pPr>
            <a:r>
              <a:rPr lang="en-US" altLang="en-US" dirty="0">
                <a:latin typeface="Calibri" panose="020F0502020204030204" pitchFamily="34" charset="0"/>
                <a:cs typeface="Calibri" panose="020F0502020204030204" pitchFamily="34" charset="0"/>
              </a:rPr>
              <a:t>**note we can just as easily consider a normal distribution (with some mean and SD).  This does no influence our findings.</a:t>
            </a:r>
          </a:p>
          <a:p>
            <a:pPr eaLnBrk="1" hangingPunct="1">
              <a:buFont typeface="Wingdings" panose="05000000000000000000" pitchFamily="2" charset="2"/>
              <a:buChar char="§"/>
            </a:pPr>
            <a:endParaRPr lang="en-US" altLang="en-US" dirty="0">
              <a:latin typeface="Calibri" panose="020F0502020204030204" pitchFamily="34" charset="0"/>
              <a:cs typeface="Calibri" panose="020F0502020204030204" pitchFamily="34" charset="0"/>
            </a:endParaRPr>
          </a:p>
          <a:p>
            <a:pPr eaLnBrk="1" hangingPunct="1">
              <a:buFont typeface="Wingdings" panose="05000000000000000000" pitchFamily="2" charset="2"/>
              <a:buChar char="§"/>
            </a:pPr>
            <a:r>
              <a:rPr lang="en-US" altLang="en-US" dirty="0">
                <a:latin typeface="Calibri" panose="020F0502020204030204" pitchFamily="34" charset="0"/>
                <a:cs typeface="Calibri" panose="020F0502020204030204" pitchFamily="34" charset="0"/>
              </a:rPr>
              <a:t>Suppose we are exploring BMI and it take the form:</a:t>
            </a:r>
          </a:p>
          <a:p>
            <a:pPr eaLnBrk="1" hangingPunct="1">
              <a:buFont typeface="Wingdings" panose="05000000000000000000" pitchFamily="2" charset="2"/>
              <a:buChar char="§"/>
            </a:pPr>
            <a:r>
              <a:rPr lang="en-US" altLang="en-US" b="1" dirty="0">
                <a:latin typeface="Calibri" panose="020F0502020204030204" pitchFamily="34" charset="0"/>
                <a:cs typeface="Calibri" panose="020F0502020204030204" pitchFamily="34" charset="0"/>
              </a:rPr>
              <a:t>Population Model: </a:t>
            </a:r>
            <a:r>
              <a:rPr lang="en-US" altLang="en-US" dirty="0">
                <a:latin typeface="Calibri" panose="020F0502020204030204" pitchFamily="34" charset="0"/>
                <a:cs typeface="Calibri" panose="020F0502020204030204" pitchFamily="34" charset="0"/>
              </a:rPr>
              <a:t>BMI= 18 -0.15*educ + 0.35*age + e</a:t>
            </a:r>
          </a:p>
          <a:p>
            <a:pPr eaLnBrk="1" hangingPunct="1">
              <a:buFont typeface="Wingdings" panose="05000000000000000000" pitchFamily="2" charset="2"/>
              <a:buChar char="§"/>
            </a:pPr>
            <a:r>
              <a:rPr lang="en-US" altLang="en-US" dirty="0">
                <a:latin typeface="Calibri" panose="020F0502020204030204" pitchFamily="34" charset="0"/>
                <a:cs typeface="Calibri" panose="020F0502020204030204" pitchFamily="34" charset="0"/>
              </a:rPr>
              <a:t>Avg: 30.0 SD = 4.9</a:t>
            </a:r>
            <a:endParaRPr lang="el-GR" altLang="en-US"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45468A-49BF-3DF4-9C5F-ACA20EC096EE}"/>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98080A0D-C8B9-5BED-9D55-9BAD8CEF66A5}"/>
              </a:ext>
            </a:extLst>
          </p:cNvPr>
          <p:cNvSpPr>
            <a:spLocks noGrp="1"/>
          </p:cNvSpPr>
          <p:nvPr>
            <p:ph type="title"/>
          </p:nvPr>
        </p:nvSpPr>
        <p:spPr>
          <a:xfrm>
            <a:off x="677333" y="609600"/>
            <a:ext cx="10268307" cy="1320800"/>
          </a:xfrm>
        </p:spPr>
        <p:txBody>
          <a:bodyPr/>
          <a:lstStyle/>
          <a:p>
            <a:r>
              <a:rPr lang="en-US" dirty="0"/>
              <a:t>Population Plots – Observed vs Unobserved (25%)</a:t>
            </a:r>
          </a:p>
        </p:txBody>
      </p:sp>
      <p:pic>
        <p:nvPicPr>
          <p:cNvPr id="23" name="Content Placeholder 22">
            <a:extLst>
              <a:ext uri="{FF2B5EF4-FFF2-40B4-BE49-F238E27FC236}">
                <a16:creationId xmlns:a16="http://schemas.microsoft.com/office/drawing/2014/main" id="{6F9867F8-E6C5-4BA1-03A6-094011218C55}"/>
              </a:ext>
            </a:extLst>
          </p:cNvPr>
          <p:cNvPicPr>
            <a:picLocks noGrp="1" noChangeAspect="1"/>
          </p:cNvPicPr>
          <p:nvPr>
            <p:ph sz="half" idx="1"/>
          </p:nvPr>
        </p:nvPicPr>
        <p:blipFill>
          <a:blip r:embed="rId2"/>
          <a:stretch>
            <a:fillRect/>
          </a:stretch>
        </p:blipFill>
        <p:spPr>
          <a:xfrm>
            <a:off x="245789" y="1794598"/>
            <a:ext cx="5400530" cy="3900705"/>
          </a:xfrm>
          <a:prstGeom prst="rect">
            <a:avLst/>
          </a:prstGeom>
        </p:spPr>
      </p:pic>
      <p:pic>
        <p:nvPicPr>
          <p:cNvPr id="24" name="Content Placeholder 23">
            <a:extLst>
              <a:ext uri="{FF2B5EF4-FFF2-40B4-BE49-F238E27FC236}">
                <a16:creationId xmlns:a16="http://schemas.microsoft.com/office/drawing/2014/main" id="{19BA39A4-4000-D75F-BA26-3D00526232B2}"/>
              </a:ext>
            </a:extLst>
          </p:cNvPr>
          <p:cNvPicPr>
            <a:picLocks noGrp="1" noChangeAspect="1"/>
          </p:cNvPicPr>
          <p:nvPr>
            <p:ph sz="half" idx="2"/>
          </p:nvPr>
        </p:nvPicPr>
        <p:blipFill>
          <a:blip r:embed="rId3"/>
          <a:stretch>
            <a:fillRect/>
          </a:stretch>
        </p:blipFill>
        <p:spPr>
          <a:xfrm>
            <a:off x="5877176" y="1930400"/>
            <a:ext cx="5299321" cy="3827604"/>
          </a:xfrm>
          <a:prstGeom prst="rect">
            <a:avLst/>
          </a:prstGeom>
        </p:spPr>
      </p:pic>
    </p:spTree>
    <p:extLst>
      <p:ext uri="{BB962C8B-B14F-4D97-AF65-F5344CB8AC3E}">
        <p14:creationId xmlns:p14="http://schemas.microsoft.com/office/powerpoint/2010/main" val="2255529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a:extLst>
              <a:ext uri="{FF2B5EF4-FFF2-40B4-BE49-F238E27FC236}">
                <a16:creationId xmlns:a16="http://schemas.microsoft.com/office/drawing/2014/main" id="{BDDB6F03-0001-9BE4-CE7D-7F37E1DF2553}"/>
              </a:ext>
            </a:extLst>
          </p:cNvPr>
          <p:cNvSpPr>
            <a:spLocks noGrp="1" noChangeArrowheads="1"/>
          </p:cNvSpPr>
          <p:nvPr>
            <p:ph type="title"/>
          </p:nvPr>
        </p:nvSpPr>
        <p:spPr>
          <a:xfrm>
            <a:off x="677334" y="609600"/>
            <a:ext cx="8596668" cy="902329"/>
          </a:xfrm>
        </p:spPr>
        <p:txBody>
          <a:bodyPr/>
          <a:lstStyle/>
          <a:p>
            <a:pPr eaLnBrk="1" hangingPunct="1"/>
            <a:r>
              <a:rPr lang="en-US" altLang="en-US" dirty="0">
                <a:latin typeface="Calibri" panose="020F0502020204030204" pitchFamily="34" charset="0"/>
                <a:cs typeface="Calibri" panose="020F0502020204030204" pitchFamily="34" charset="0"/>
              </a:rPr>
              <a:t>Simulation to Illustrate Example</a:t>
            </a:r>
          </a:p>
        </p:txBody>
      </p:sp>
      <p:sp>
        <p:nvSpPr>
          <p:cNvPr id="4100" name="Rectangle 3">
            <a:extLst>
              <a:ext uri="{FF2B5EF4-FFF2-40B4-BE49-F238E27FC236}">
                <a16:creationId xmlns:a16="http://schemas.microsoft.com/office/drawing/2014/main" id="{70C48E39-4072-B3DC-28DA-228563E6FE6B}"/>
              </a:ext>
            </a:extLst>
          </p:cNvPr>
          <p:cNvSpPr>
            <a:spLocks noGrp="1" noChangeArrowheads="1"/>
          </p:cNvSpPr>
          <p:nvPr>
            <p:ph type="body" idx="1"/>
          </p:nvPr>
        </p:nvSpPr>
        <p:spPr>
          <a:xfrm>
            <a:off x="758815" y="1488613"/>
            <a:ext cx="11037849" cy="4759787"/>
          </a:xfrm>
        </p:spPr>
        <p:txBody>
          <a:bodyPr>
            <a:noAutofit/>
          </a:bodyPr>
          <a:lstStyle/>
          <a:p>
            <a:pPr marL="0" indent="0">
              <a:buNone/>
            </a:pPr>
            <a:r>
              <a:rPr lang="en-US" altLang="en-US" sz="2000" dirty="0">
                <a:latin typeface="Calibri" panose="020F0502020204030204" pitchFamily="34" charset="0"/>
                <a:cs typeface="Calibri" panose="020F0502020204030204" pitchFamily="34" charset="0"/>
              </a:rPr>
              <a:t>Generate missing data for BMI</a:t>
            </a:r>
          </a:p>
          <a:p>
            <a:pPr eaLnBrk="1" hangingPunct="1"/>
            <a:endParaRPr lang="en-US" altLang="en-US" sz="2000" dirty="0">
              <a:latin typeface="Calibri" panose="020F0502020204030204" pitchFamily="34" charset="0"/>
              <a:cs typeface="Calibri" panose="020F0502020204030204" pitchFamily="34" charset="0"/>
            </a:endParaRPr>
          </a:p>
          <a:p>
            <a:pPr marL="0" indent="0" eaLnBrk="1" hangingPunct="1">
              <a:buNone/>
            </a:pPr>
            <a:r>
              <a:rPr lang="en-US" altLang="en-US" sz="2000" dirty="0">
                <a:latin typeface="Calibri" panose="020F0502020204030204" pitchFamily="34" charset="0"/>
                <a:cs typeface="Calibri" panose="020F0502020204030204" pitchFamily="34" charset="0"/>
              </a:rPr>
              <a:t>Decision rule: BMI_1star &lt; cutoff = 34.3 we observe; if not we don’t.  </a:t>
            </a:r>
          </a:p>
          <a:p>
            <a:pPr marL="0" indent="0" eaLnBrk="1" hangingPunct="1">
              <a:buNone/>
            </a:pPr>
            <a:r>
              <a:rPr lang="en-US" altLang="en-US" sz="2000" dirty="0">
                <a:latin typeface="Calibri" panose="020F0502020204030204" pitchFamily="34" charset="0"/>
                <a:cs typeface="Calibri" panose="020F0502020204030204" pitchFamily="34" charset="0"/>
              </a:rPr>
              <a:t>We have a strict truncation where we are not observing higher values of BMI.</a:t>
            </a:r>
          </a:p>
          <a:p>
            <a:pPr eaLnBrk="1" hangingPunct="1">
              <a:buFont typeface="Wingdings" panose="05000000000000000000" pitchFamily="2" charset="2"/>
              <a:buChar char="§"/>
            </a:pPr>
            <a:r>
              <a:rPr lang="en-US" altLang="en-US" sz="2000" dirty="0">
                <a:latin typeface="Calibri" panose="020F0502020204030204" pitchFamily="34" charset="0"/>
                <a:cs typeface="Calibri" panose="020F0502020204030204" pitchFamily="34" charset="0"/>
              </a:rPr>
              <a:t>BMI reported if d</a:t>
            </a:r>
            <a:r>
              <a:rPr lang="en-US" altLang="en-US" sz="2000" baseline="30000" dirty="0">
                <a:latin typeface="Calibri" panose="020F0502020204030204" pitchFamily="34" charset="0"/>
                <a:cs typeface="Calibri" panose="020F0502020204030204" pitchFamily="34" charset="0"/>
              </a:rPr>
              <a:t>*</a:t>
            </a:r>
            <a:r>
              <a:rPr lang="en-US" altLang="en-US" sz="2000" dirty="0">
                <a:latin typeface="Calibri" panose="020F0502020204030204" pitchFamily="34" charset="0"/>
                <a:cs typeface="Calibri" panose="020F0502020204030204" pitchFamily="34" charset="0"/>
              </a:rPr>
              <a:t>≤34.6</a:t>
            </a:r>
          </a:p>
          <a:p>
            <a:pPr eaLnBrk="1" hangingPunct="1">
              <a:buFont typeface="Wingdings" panose="05000000000000000000" pitchFamily="2" charset="2"/>
              <a:buChar char="§"/>
            </a:pPr>
            <a:r>
              <a:rPr lang="en-US" altLang="en-US" sz="2000" dirty="0">
                <a:latin typeface="Calibri" panose="020F0502020204030204" pitchFamily="34" charset="0"/>
                <a:cs typeface="Calibri" panose="020F0502020204030204" pitchFamily="34" charset="0"/>
              </a:rPr>
              <a:t>BMI missing if d</a:t>
            </a:r>
            <a:r>
              <a:rPr lang="en-US" altLang="en-US" sz="2000" baseline="30000" dirty="0">
                <a:latin typeface="Calibri" panose="020F0502020204030204" pitchFamily="34" charset="0"/>
                <a:cs typeface="Calibri" panose="020F0502020204030204" pitchFamily="34" charset="0"/>
              </a:rPr>
              <a:t>*</a:t>
            </a:r>
            <a:r>
              <a:rPr lang="en-US" altLang="en-US" sz="2000" dirty="0">
                <a:latin typeface="Calibri" panose="020F0502020204030204" pitchFamily="34" charset="0"/>
                <a:cs typeface="Calibri" panose="020F0502020204030204" pitchFamily="34" charset="0"/>
              </a:rPr>
              <a:t>&gt;34.6</a:t>
            </a:r>
          </a:p>
          <a:p>
            <a:pPr marL="0" indent="0" eaLnBrk="1" hangingPunct="1">
              <a:buNone/>
            </a:pPr>
            <a:r>
              <a:rPr lang="en-US" altLang="en-US" sz="2000" dirty="0">
                <a:latin typeface="Calibri" panose="020F0502020204030204" pitchFamily="34" charset="0"/>
                <a:cs typeface="Calibri" panose="020F0502020204030204" pitchFamily="34" charset="0"/>
              </a:rPr>
              <a:t>**in the classic example the decision rule is reversed since lower income is no observed/likely to report.  It is arbitrary if the is censoring that is higher or lower.  This simply changes the estimates but NOT the procedure.  Additionally, Heckman uses a cutoff of 0 and a standardized normal value.</a:t>
            </a:r>
          </a:p>
          <a:p>
            <a:pPr eaLnBrk="1" hangingPunct="1">
              <a:buFont typeface="Wingdings" panose="05000000000000000000" pitchFamily="2" charset="2"/>
              <a:buChar char="§"/>
            </a:pPr>
            <a:r>
              <a:rPr lang="en-US" altLang="en-US" sz="2000" dirty="0">
                <a:latin typeface="Calibri" panose="020F0502020204030204" pitchFamily="34" charset="0"/>
                <a:cs typeface="Calibri" panose="020F0502020204030204" pitchFamily="34" charset="0"/>
              </a:rPr>
              <a:t>BMI(fully observed)</a:t>
            </a:r>
            <a:r>
              <a:rPr lang="en-US" altLang="en-US" sz="2000" dirty="0">
                <a:latin typeface="Calibri" panose="020F0502020204030204" pitchFamily="34" charset="0"/>
                <a:cs typeface="Calibri" panose="020F0502020204030204" pitchFamily="34" charset="0"/>
                <a:sym typeface="Wingdings" panose="05000000000000000000" pitchFamily="2" charset="2"/>
              </a:rPr>
              <a:t>BMI(Sample Estimate) if fully observed </a:t>
            </a:r>
            <a:r>
              <a:rPr lang="en-US" altLang="en-US" sz="2000" dirty="0">
                <a:latin typeface="Calibri" panose="020F0502020204030204" pitchFamily="34" charset="0"/>
                <a:cs typeface="Calibri" panose="020F0502020204030204" pitchFamily="34" charset="0"/>
              </a:rPr>
              <a:t>with non-missing obs.</a:t>
            </a:r>
            <a:endParaRPr lang="en-US" altLang="en-US" sz="2000" baseline="30000"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77C52C5-6F65-4D42-B855-A3283C55581A}">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2.xml><?xml version="1.0" encoding="utf-8"?>
<ds:datastoreItem xmlns:ds="http://schemas.openxmlformats.org/officeDocument/2006/customXml" ds:itemID="{0354E976-D9B8-49D6-BB1E-30B410663C9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5B6D968-3BA5-45CA-AFA4-01F84FB04FAA}">
  <ds:schemaRefs>
    <ds:schemaRef ds:uri="http://schemas.microsoft.com/sharepoint/v3/contenttype/forms"/>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Facet</Template>
  <TotalTime>577</TotalTime>
  <Words>4371</Words>
  <Application>Microsoft Office PowerPoint</Application>
  <PresentationFormat>Widescreen</PresentationFormat>
  <Paragraphs>457</Paragraphs>
  <Slides>36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36</vt:i4>
      </vt:variant>
    </vt:vector>
  </HeadingPairs>
  <TitlesOfParts>
    <vt:vector size="43" baseType="lpstr">
      <vt:lpstr>Arial</vt:lpstr>
      <vt:lpstr>Calibri</vt:lpstr>
      <vt:lpstr>Cambria Math</vt:lpstr>
      <vt:lpstr>Trebuchet MS</vt:lpstr>
      <vt:lpstr>Wingdings</vt:lpstr>
      <vt:lpstr>Wingdings 3</vt:lpstr>
      <vt:lpstr>Facet</vt:lpstr>
      <vt:lpstr>Selection Bias and Heckman Two-Stage Estimation</vt:lpstr>
      <vt:lpstr>Contents – What will be Covered</vt:lpstr>
      <vt:lpstr>Problem</vt:lpstr>
      <vt:lpstr>Selection Bias</vt:lpstr>
      <vt:lpstr>Selection Bias - Figure</vt:lpstr>
      <vt:lpstr>Problem</vt:lpstr>
      <vt:lpstr>Simulation to Illustrate Example</vt:lpstr>
      <vt:lpstr>Population Plots – Observed vs Unobserved (25%)</vt:lpstr>
      <vt:lpstr>Simulation to Illustrate Example</vt:lpstr>
      <vt:lpstr>Model Assumptions – General Formulation</vt:lpstr>
      <vt:lpstr>Regression Formulations</vt:lpstr>
      <vt:lpstr>Methods Based-Solutions to Selection Bias</vt:lpstr>
      <vt:lpstr>Methodology</vt:lpstr>
      <vt:lpstr>Heckman Model – Classical Set Up</vt:lpstr>
      <vt:lpstr>Set Up</vt:lpstr>
      <vt:lpstr>Heckman Correction -Two stage procedure:</vt:lpstr>
      <vt:lpstr>Heckman Correction - Specifics</vt:lpstr>
      <vt:lpstr>Heckman Correction for Selection Bias</vt:lpstr>
      <vt:lpstr>Methods – Simulation Set up – As Before with Further Info</vt:lpstr>
      <vt:lpstr>Using Sample Size = 100, 250, 500 – 25% Missing</vt:lpstr>
      <vt:lpstr>Using Sample Size = 100, 250, 500 – 25% Missing</vt:lpstr>
      <vt:lpstr>Heckman By Hand and With SampleSelection</vt:lpstr>
      <vt:lpstr>Heckman By Hand and With SampleSelection</vt:lpstr>
      <vt:lpstr>Heckman By Hand and With SampleSelection</vt:lpstr>
      <vt:lpstr>Thinking of Heckman Set up As Missing Data</vt:lpstr>
      <vt:lpstr>Types of Missing Data</vt:lpstr>
      <vt:lpstr> Multiple Imputation</vt:lpstr>
      <vt:lpstr>Multiple Imputation Model in R</vt:lpstr>
      <vt:lpstr>Using Sample Size = 100, 250, 500 – 25% Missing</vt:lpstr>
      <vt:lpstr>Population Plots – Observed vs Unobserved (25%)</vt:lpstr>
      <vt:lpstr>Famous Application of the Heckman Model </vt:lpstr>
      <vt:lpstr>Summary - Critical factors and methodological pitfalls to avoid</vt:lpstr>
      <vt:lpstr>Let’s Practice</vt:lpstr>
      <vt:lpstr>Let’s Practice</vt:lpstr>
      <vt:lpstr>Recommended literature</vt:lpstr>
      <vt:lpstr>Further 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Machiorlatti, Michael G (HSC)</dc:creator>
  <cp:lastModifiedBy>Machiorlatti, Michael G (HSC)</cp:lastModifiedBy>
  <cp:revision>7</cp:revision>
  <dcterms:created xsi:type="dcterms:W3CDTF">2025-02-17T22:13:47Z</dcterms:created>
  <dcterms:modified xsi:type="dcterms:W3CDTF">2025-04-22T20:22:14Z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