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43" r:id="rId3"/>
    <p:sldId id="290" r:id="rId4"/>
    <p:sldId id="294" r:id="rId5"/>
    <p:sldId id="295" r:id="rId6"/>
    <p:sldId id="293" r:id="rId7"/>
    <p:sldId id="296" r:id="rId8"/>
    <p:sldId id="341" r:id="rId9"/>
    <p:sldId id="297" r:id="rId10"/>
    <p:sldId id="298" r:id="rId11"/>
    <p:sldId id="299" r:id="rId12"/>
    <p:sldId id="300" r:id="rId13"/>
    <p:sldId id="34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39" r:id="rId22"/>
    <p:sldId id="338" r:id="rId23"/>
    <p:sldId id="308" r:id="rId24"/>
    <p:sldId id="309" r:id="rId25"/>
    <p:sldId id="311" r:id="rId26"/>
    <p:sldId id="312" r:id="rId27"/>
    <p:sldId id="313" r:id="rId28"/>
    <p:sldId id="310" r:id="rId29"/>
    <p:sldId id="315" r:id="rId30"/>
    <p:sldId id="314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44" r:id="rId53"/>
    <p:sldId id="342" r:id="rId54"/>
    <p:sldId id="33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84" autoAdjust="0"/>
  </p:normalViewPr>
  <p:slideViewPr>
    <p:cSldViewPr snapToGrid="0">
      <p:cViewPr varScale="1">
        <p:scale>
          <a:sx n="52" d="100"/>
          <a:sy n="52" d="100"/>
        </p:scale>
        <p:origin x="12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C8D7-D9B3-4F62-AE77-8E782A74FB3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5915C-796A-470D-8116-84272B0C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9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2253817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Ph.D.</a:t>
            </a:r>
          </a:p>
          <a:p>
            <a:r>
              <a:rPr lang="en-US" dirty="0"/>
              <a:t> Title, Department</a:t>
            </a:r>
          </a:p>
          <a:p>
            <a:r>
              <a:rPr lang="en-US" dirty="0"/>
              <a:t>Hudson College of Public Health</a:t>
            </a:r>
          </a:p>
          <a:p>
            <a:r>
              <a:rPr lang="en-US" dirty="0"/>
              <a:t> University of Oklahoma Health Sciences Center</a:t>
            </a:r>
          </a:p>
          <a:p>
            <a:r>
              <a:rPr lang="en-US" dirty="0"/>
              <a:t>Email: Name@ouhsc.edu</a:t>
            </a:r>
          </a:p>
          <a:p>
            <a:r>
              <a:rPr lang="en-US" dirty="0"/>
              <a:t>Office Phone: (405) 271-0000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0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5CBA-BB41-4A47-9245-FB502DA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9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5CBA-BB41-4A47-9245-FB502DAA6B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E73936E9-77A6-4B2C-9590-23B913C7A7FA" descr="image00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2" y="6246813"/>
            <a:ext cx="33829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0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sctr.ouhsc.edu/short-cour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c.org/PDFs/CESR%20Docs/MWSUG-2011-SA02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n.cdc.gov/nchs/nhanes/continuousnhanes/default.aspx?BeginYear=201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as.com/resources/papers/proceedings14/1657-2014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aapor.org/integratedEvents/home/INTRODUCTION-TO-DATA-INTEGRATION-FOR-COMBINING-PROBABILITY-AND-NON-PROBABILITY-SAMPLE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sixia-chen@ouhsc.edu" TargetMode="External"/><Relationship Id="rId2" Type="http://schemas.openxmlformats.org/officeDocument/2006/relationships/hyperlink" Target="https://bbmc.ouhsc.edu/redcap/surveys/?s=KFRD3NDKKWLD9J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7107"/>
          </a:xfrm>
        </p:spPr>
        <p:txBody>
          <a:bodyPr>
            <a:normAutofit/>
          </a:bodyPr>
          <a:lstStyle/>
          <a:p>
            <a:r>
              <a:rPr lang="en-US" dirty="0"/>
              <a:t>Introduction to Complex Survey Data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1"/>
            <a:ext cx="9144000" cy="2426854"/>
          </a:xfrm>
        </p:spPr>
        <p:txBody>
          <a:bodyPr/>
          <a:lstStyle/>
          <a:p>
            <a:r>
              <a:rPr lang="en-US" sz="3200" dirty="0"/>
              <a:t>Sixia Chen, PhD</a:t>
            </a:r>
          </a:p>
          <a:p>
            <a:r>
              <a:rPr lang="en-US" sz="3200" dirty="0"/>
              <a:t>OSCTR Novel Methodological Unit Short Course</a:t>
            </a:r>
          </a:p>
          <a:p>
            <a:r>
              <a:rPr lang="en-US" sz="3200" dirty="0"/>
              <a:t>4/7/2023</a:t>
            </a:r>
          </a:p>
        </p:txBody>
      </p:sp>
    </p:spTree>
    <p:extLst>
      <p:ext uri="{BB962C8B-B14F-4D97-AF65-F5344CB8AC3E}">
        <p14:creationId xmlns:p14="http://schemas.microsoft.com/office/powerpoint/2010/main" val="348005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20C1-6153-47CF-8129-1E9F3563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 Complexity -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1C9A-0E07-4F9F-B1B9-1AFB1AC7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Design complexity</a:t>
            </a:r>
          </a:p>
          <a:p>
            <a:r>
              <a:rPr lang="en-US" sz="3600" dirty="0"/>
              <a:t>Nonresponse complexity: unit nonresponse and item nonresponse</a:t>
            </a:r>
          </a:p>
          <a:p>
            <a:r>
              <a:rPr lang="en-US" sz="3600" dirty="0"/>
              <a:t>Decreasing MSE: ratio estimation (calibration) and trimming</a:t>
            </a:r>
          </a:p>
          <a:p>
            <a:r>
              <a:rPr lang="en-US" sz="3600" dirty="0"/>
              <a:t>Variance estimation complexity</a:t>
            </a:r>
          </a:p>
          <a:p>
            <a:r>
              <a:rPr lang="en-US" sz="3600" dirty="0"/>
              <a:t>Statistical disclosure control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FFE6-42F8-4832-90D1-65B99FB7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 Complexity -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B9654-3BE8-4E82-9961-AA5D993F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Design base weight</a:t>
            </a:r>
          </a:p>
          <a:p>
            <a:r>
              <a:rPr lang="en-US" sz="3600" dirty="0"/>
              <a:t>Nonresponse adjustment</a:t>
            </a:r>
          </a:p>
          <a:p>
            <a:r>
              <a:rPr lang="en-US" sz="3600" dirty="0"/>
              <a:t>Imputation</a:t>
            </a:r>
          </a:p>
          <a:p>
            <a:r>
              <a:rPr lang="en-US" sz="3600" dirty="0"/>
              <a:t>Ratio estimation (raking or calibration)</a:t>
            </a:r>
          </a:p>
          <a:p>
            <a:r>
              <a:rPr lang="en-US" sz="3600" dirty="0"/>
              <a:t>Trimming</a:t>
            </a:r>
          </a:p>
          <a:p>
            <a:r>
              <a:rPr lang="en-US" sz="3600" dirty="0"/>
              <a:t>Variance estimation</a:t>
            </a:r>
          </a:p>
          <a:p>
            <a:r>
              <a:rPr lang="en-US" sz="3600" dirty="0"/>
              <a:t>Statistical disclosure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9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6905-3945-446A-B610-148EBBE4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6A76-1937-4865-9393-59CA26D73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formula</a:t>
            </a:r>
          </a:p>
          <a:p>
            <a:pPr marL="0" indent="0" algn="ctr">
              <a:buNone/>
            </a:pPr>
            <a:r>
              <a:rPr lang="en-US" dirty="0"/>
              <a:t>FW=BW×NRA×CA×TRA </a:t>
            </a:r>
          </a:p>
          <a:p>
            <a:pPr marL="0" indent="0">
              <a:buNone/>
            </a:pPr>
            <a:r>
              <a:rPr lang="en-US" dirty="0"/>
              <a:t>where each term is defined as following:</a:t>
            </a:r>
          </a:p>
          <a:p>
            <a:pPr marL="0" indent="0">
              <a:buNone/>
            </a:pPr>
            <a:r>
              <a:rPr lang="en-US" dirty="0"/>
              <a:t>FW: final sampling weight</a:t>
            </a:r>
          </a:p>
          <a:p>
            <a:pPr marL="0" indent="0">
              <a:buNone/>
            </a:pPr>
            <a:r>
              <a:rPr lang="en-US" dirty="0"/>
              <a:t>BW: design base weight</a:t>
            </a:r>
          </a:p>
          <a:p>
            <a:pPr marL="0" indent="0">
              <a:buNone/>
            </a:pPr>
            <a:r>
              <a:rPr lang="en-US" dirty="0"/>
              <a:t>NRA: nonresponse adjustment factor</a:t>
            </a:r>
          </a:p>
          <a:p>
            <a:pPr marL="0" indent="0">
              <a:buNone/>
            </a:pPr>
            <a:r>
              <a:rPr lang="en-US" dirty="0"/>
              <a:t>CA: calibration (ratio or raking) adjustment factor</a:t>
            </a:r>
          </a:p>
          <a:p>
            <a:pPr marL="0" indent="0">
              <a:buNone/>
            </a:pPr>
            <a:r>
              <a:rPr lang="en-US" dirty="0"/>
              <a:t>TRA: trimming adjusted factor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9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ACCE-4F6A-4414-A176-C501DB5E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features for 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D834-443B-4609-ABE3-2128D298A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sampling weight </a:t>
            </a:r>
          </a:p>
          <a:p>
            <a:r>
              <a:rPr lang="en-US" dirty="0"/>
              <a:t>First Stage Stratification (Stratum or Pseudo Stratum)</a:t>
            </a:r>
          </a:p>
          <a:p>
            <a:r>
              <a:rPr lang="en-US" dirty="0"/>
              <a:t>First Stage Clustering (Primary Sampling Unit (PSU) or Pseudo PSU)</a:t>
            </a:r>
          </a:p>
          <a:p>
            <a:r>
              <a:rPr lang="en-US" dirty="0"/>
              <a:t>Replication weights (Optional, For variance estimation purpose)</a:t>
            </a:r>
          </a:p>
        </p:txBody>
      </p:sp>
    </p:spTree>
    <p:extLst>
      <p:ext uri="{BB962C8B-B14F-4D97-AF65-F5344CB8AC3E}">
        <p14:creationId xmlns:p14="http://schemas.microsoft.com/office/powerpoint/2010/main" val="120718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6DAE-25E0-4ABE-8DA8-717E6BE9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 – Descriptive Statistics for Continuous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5AEA-8244-4FB1-8299-D5263E4C9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surveymeans</a:t>
            </a:r>
            <a:r>
              <a:rPr lang="en-US" dirty="0"/>
              <a:t> data=</a:t>
            </a:r>
            <a:r>
              <a:rPr lang="en-US" dirty="0" err="1"/>
              <a:t>indat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var var1 var2 var3;</a:t>
            </a:r>
          </a:p>
          <a:p>
            <a:pPr marL="0" indent="0">
              <a:buNone/>
            </a:pPr>
            <a:r>
              <a:rPr lang="en-US" dirty="0"/>
              <a:t>weight </a:t>
            </a:r>
            <a:r>
              <a:rPr lang="en-US" dirty="0" err="1"/>
              <a:t>finalwt</a:t>
            </a:r>
            <a:r>
              <a:rPr lang="en-US" dirty="0"/>
              <a:t>; /*final sampling weight*/</a:t>
            </a:r>
          </a:p>
          <a:p>
            <a:pPr marL="0" indent="0">
              <a:buNone/>
            </a:pPr>
            <a:r>
              <a:rPr lang="en-US" dirty="0"/>
              <a:t>domain var4; /*subgroup analysis*/</a:t>
            </a:r>
          </a:p>
          <a:p>
            <a:pPr marL="0" indent="0">
              <a:buNone/>
            </a:pPr>
            <a:r>
              <a:rPr lang="en-US" dirty="0"/>
              <a:t>strata </a:t>
            </a:r>
            <a:r>
              <a:rPr lang="en-US" dirty="0" err="1"/>
              <a:t>st</a:t>
            </a:r>
            <a:r>
              <a:rPr lang="en-US" dirty="0"/>
              <a:t>; /*Stratification variable*/</a:t>
            </a:r>
          </a:p>
          <a:p>
            <a:pPr marL="0" indent="0">
              <a:buNone/>
            </a:pPr>
            <a:r>
              <a:rPr lang="en-US" dirty="0"/>
              <a:t>cluster </a:t>
            </a:r>
            <a:r>
              <a:rPr lang="en-US" dirty="0" err="1"/>
              <a:t>psu</a:t>
            </a:r>
            <a:r>
              <a:rPr lang="en-US" dirty="0"/>
              <a:t>; /*Clustering variable*/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6542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B1C0-A47F-4DA6-B328-FC0E7E3C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 – Descriptive Statistics for Categorical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C8CE4-3A5D-4833-B619-A2289CBD7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surveyfreq</a:t>
            </a:r>
            <a:r>
              <a:rPr lang="en-US" dirty="0"/>
              <a:t> data=</a:t>
            </a:r>
            <a:r>
              <a:rPr lang="en-US" dirty="0" err="1"/>
              <a:t>indat</a:t>
            </a:r>
            <a:r>
              <a:rPr lang="en-US" dirty="0"/>
              <a:t>; /*input data file*/</a:t>
            </a:r>
          </a:p>
          <a:p>
            <a:pPr marL="0" indent="0">
              <a:buNone/>
            </a:pPr>
            <a:r>
              <a:rPr lang="en-US" dirty="0"/>
              <a:t>tables var1 var2 var3;</a:t>
            </a:r>
          </a:p>
          <a:p>
            <a:pPr marL="0" indent="0">
              <a:buNone/>
            </a:pPr>
            <a:r>
              <a:rPr lang="en-US" dirty="0"/>
              <a:t>weight </a:t>
            </a:r>
            <a:r>
              <a:rPr lang="en-US" dirty="0" err="1"/>
              <a:t>finalwt</a:t>
            </a:r>
            <a:r>
              <a:rPr lang="en-US" dirty="0"/>
              <a:t>; /*final sampling weight*/</a:t>
            </a:r>
          </a:p>
          <a:p>
            <a:pPr marL="0" indent="0">
              <a:buNone/>
            </a:pPr>
            <a:r>
              <a:rPr lang="en-US" dirty="0"/>
              <a:t>domain var4; /*subgroup analysis*/ </a:t>
            </a:r>
          </a:p>
          <a:p>
            <a:pPr marL="0" indent="0">
              <a:buNone/>
            </a:pPr>
            <a:r>
              <a:rPr lang="en-US" dirty="0"/>
              <a:t>strata </a:t>
            </a:r>
            <a:r>
              <a:rPr lang="en-US" dirty="0" err="1"/>
              <a:t>st</a:t>
            </a:r>
            <a:r>
              <a:rPr lang="en-US" dirty="0"/>
              <a:t>; /*Stratification variable*/</a:t>
            </a:r>
          </a:p>
          <a:p>
            <a:pPr marL="0" indent="0">
              <a:buNone/>
            </a:pPr>
            <a:r>
              <a:rPr lang="en-US" dirty="0"/>
              <a:t>cluster </a:t>
            </a:r>
            <a:r>
              <a:rPr lang="en-US" dirty="0" err="1"/>
              <a:t>psu</a:t>
            </a:r>
            <a:r>
              <a:rPr lang="en-US" dirty="0"/>
              <a:t>; /*Clustering variable*/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3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947E-BE1F-4FA8-AD1E-786C94E5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 – Binary Association Analysis for Continuous Dependent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2336-355A-436F-B3F6-442BAE3F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surveyreg</a:t>
            </a:r>
            <a:r>
              <a:rPr lang="en-US" dirty="0"/>
              <a:t> data=</a:t>
            </a:r>
            <a:r>
              <a:rPr lang="en-US" dirty="0" err="1"/>
              <a:t>indat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class var2; /*If var2 is categorical variable*/ </a:t>
            </a:r>
          </a:p>
          <a:p>
            <a:pPr marL="0" indent="0">
              <a:buNone/>
            </a:pPr>
            <a:r>
              <a:rPr lang="en-US" dirty="0"/>
              <a:t>model var1=var2; /*var1 is dep var, var2 is </a:t>
            </a:r>
            <a:r>
              <a:rPr lang="en-US" dirty="0" err="1"/>
              <a:t>indep</a:t>
            </a:r>
            <a:r>
              <a:rPr lang="en-US" dirty="0"/>
              <a:t> var*/</a:t>
            </a:r>
          </a:p>
          <a:p>
            <a:pPr marL="0" indent="0">
              <a:buNone/>
            </a:pPr>
            <a:r>
              <a:rPr lang="en-US" dirty="0"/>
              <a:t>weight </a:t>
            </a:r>
            <a:r>
              <a:rPr lang="en-US" dirty="0" err="1"/>
              <a:t>finalwt</a:t>
            </a:r>
            <a:r>
              <a:rPr lang="en-US" dirty="0"/>
              <a:t>; /*final sampling weight*/</a:t>
            </a:r>
          </a:p>
          <a:p>
            <a:pPr marL="0" indent="0">
              <a:buNone/>
            </a:pPr>
            <a:r>
              <a:rPr lang="en-US" dirty="0"/>
              <a:t>strata </a:t>
            </a:r>
            <a:r>
              <a:rPr lang="en-US" dirty="0" err="1"/>
              <a:t>st</a:t>
            </a:r>
            <a:r>
              <a:rPr lang="en-US" dirty="0"/>
              <a:t>; /*Stratification variable*/</a:t>
            </a:r>
          </a:p>
          <a:p>
            <a:pPr marL="0" indent="0">
              <a:buNone/>
            </a:pPr>
            <a:r>
              <a:rPr lang="en-US" dirty="0"/>
              <a:t>cluster </a:t>
            </a:r>
            <a:r>
              <a:rPr lang="en-US" dirty="0" err="1"/>
              <a:t>psu</a:t>
            </a:r>
            <a:r>
              <a:rPr lang="en-US" dirty="0"/>
              <a:t>; /*Clustering variable*/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/*Note that two sample t test can be done by using dummy variable (1/0) for var2*/</a:t>
            </a:r>
          </a:p>
        </p:txBody>
      </p:sp>
    </p:spTree>
    <p:extLst>
      <p:ext uri="{BB962C8B-B14F-4D97-AF65-F5344CB8AC3E}">
        <p14:creationId xmlns:p14="http://schemas.microsoft.com/office/powerpoint/2010/main" val="134229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830D-1A6A-4496-8671-47349F94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 – Binary Association Analysis for Categorial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71312-D6C1-4BF3-BEA3-C56EFF10F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surveyfreq</a:t>
            </a:r>
            <a:r>
              <a:rPr lang="en-US" dirty="0"/>
              <a:t> data=</a:t>
            </a:r>
            <a:r>
              <a:rPr lang="en-US" dirty="0" err="1"/>
              <a:t>indat</a:t>
            </a:r>
            <a:r>
              <a:rPr lang="en-US" dirty="0"/>
              <a:t>; /*input data file*/</a:t>
            </a:r>
          </a:p>
          <a:p>
            <a:pPr marL="0" indent="0">
              <a:buNone/>
            </a:pPr>
            <a:r>
              <a:rPr lang="en-US" dirty="0"/>
              <a:t>tables var1*(var2 var3) /row CL </a:t>
            </a:r>
            <a:r>
              <a:rPr lang="en-US" dirty="0" err="1"/>
              <a:t>chisq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weight </a:t>
            </a:r>
            <a:r>
              <a:rPr lang="en-US" dirty="0" err="1"/>
              <a:t>finalwt</a:t>
            </a:r>
            <a:r>
              <a:rPr lang="en-US" dirty="0"/>
              <a:t>; /*final sampling weight*/</a:t>
            </a:r>
          </a:p>
          <a:p>
            <a:pPr marL="0" indent="0">
              <a:buNone/>
            </a:pPr>
            <a:r>
              <a:rPr lang="en-US" dirty="0"/>
              <a:t>domain var4; /*subgroup analysis*/ </a:t>
            </a:r>
          </a:p>
          <a:p>
            <a:pPr marL="0" indent="0">
              <a:buNone/>
            </a:pPr>
            <a:r>
              <a:rPr lang="en-US" dirty="0"/>
              <a:t>strata </a:t>
            </a:r>
            <a:r>
              <a:rPr lang="en-US" dirty="0" err="1"/>
              <a:t>st</a:t>
            </a:r>
            <a:r>
              <a:rPr lang="en-US" dirty="0"/>
              <a:t>; /*Stratification variable*/</a:t>
            </a:r>
          </a:p>
          <a:p>
            <a:pPr marL="0" indent="0">
              <a:buNone/>
            </a:pPr>
            <a:r>
              <a:rPr lang="en-US" dirty="0"/>
              <a:t>cluster </a:t>
            </a:r>
            <a:r>
              <a:rPr lang="en-US" dirty="0" err="1"/>
              <a:t>psu</a:t>
            </a:r>
            <a:r>
              <a:rPr lang="en-US" dirty="0"/>
              <a:t>; /*Clustering variable*/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/*Need to use Rao-Scott Chi-square test instead of traditional Chi-square test*/</a:t>
            </a:r>
          </a:p>
        </p:txBody>
      </p:sp>
    </p:spTree>
    <p:extLst>
      <p:ext uri="{BB962C8B-B14F-4D97-AF65-F5344CB8AC3E}">
        <p14:creationId xmlns:p14="http://schemas.microsoft.com/office/powerpoint/2010/main" val="364872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89BC-0C5D-4551-848B-16BFE762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 – Multivariate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1255-F350-47FF-870B-2FFF904C0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surveylogistic</a:t>
            </a:r>
            <a:r>
              <a:rPr lang="en-US" dirty="0"/>
              <a:t> data=</a:t>
            </a:r>
            <a:r>
              <a:rPr lang="en-US" dirty="0" err="1"/>
              <a:t>indat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class var1 var2 var3; /*specify categorical variables*/ </a:t>
            </a:r>
          </a:p>
          <a:p>
            <a:pPr marL="0" indent="0">
              <a:buNone/>
            </a:pPr>
            <a:r>
              <a:rPr lang="en-US" dirty="0"/>
              <a:t>model var1=var2 var3 var4; /*var1 is dep var, others are </a:t>
            </a:r>
            <a:r>
              <a:rPr lang="en-US" dirty="0" err="1"/>
              <a:t>indep</a:t>
            </a:r>
            <a:r>
              <a:rPr lang="en-US" dirty="0"/>
              <a:t> vars*/</a:t>
            </a:r>
          </a:p>
          <a:p>
            <a:pPr marL="0" indent="0">
              <a:buNone/>
            </a:pPr>
            <a:r>
              <a:rPr lang="en-US" dirty="0"/>
              <a:t>weight </a:t>
            </a:r>
            <a:r>
              <a:rPr lang="en-US" dirty="0" err="1"/>
              <a:t>finalwt</a:t>
            </a:r>
            <a:r>
              <a:rPr lang="en-US" dirty="0"/>
              <a:t>; /*final sampling weight*/</a:t>
            </a:r>
          </a:p>
          <a:p>
            <a:pPr marL="0" indent="0">
              <a:buNone/>
            </a:pPr>
            <a:r>
              <a:rPr lang="en-US" dirty="0"/>
              <a:t>strata </a:t>
            </a:r>
            <a:r>
              <a:rPr lang="en-US" dirty="0" err="1"/>
              <a:t>st</a:t>
            </a:r>
            <a:r>
              <a:rPr lang="en-US" dirty="0"/>
              <a:t>; /*Stratification variable*/</a:t>
            </a:r>
          </a:p>
          <a:p>
            <a:pPr marL="0" indent="0">
              <a:buNone/>
            </a:pPr>
            <a:r>
              <a:rPr lang="en-US" dirty="0"/>
              <a:t>cluster </a:t>
            </a:r>
            <a:r>
              <a:rPr lang="en-US" dirty="0" err="1"/>
              <a:t>psu</a:t>
            </a:r>
            <a:r>
              <a:rPr lang="en-US" dirty="0"/>
              <a:t>; /*Clustering variable*/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3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D9C2-C1EA-471A-A79E-ED4F9B23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 – Multivariate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ABEA-33A2-47AA-B579-ADE8BDBC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surveyreg</a:t>
            </a:r>
            <a:r>
              <a:rPr lang="en-US" dirty="0"/>
              <a:t> data=</a:t>
            </a:r>
            <a:r>
              <a:rPr lang="en-US" dirty="0" err="1"/>
              <a:t>indat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class var1 var2 var3; /*specify categorical variables*/ </a:t>
            </a:r>
          </a:p>
          <a:p>
            <a:pPr marL="0" indent="0">
              <a:buNone/>
            </a:pPr>
            <a:r>
              <a:rPr lang="en-US" dirty="0"/>
              <a:t>model var1=var2 var3 var4; /*var1 is dep var, others are </a:t>
            </a:r>
            <a:r>
              <a:rPr lang="en-US" dirty="0" err="1"/>
              <a:t>indep</a:t>
            </a:r>
            <a:r>
              <a:rPr lang="en-US" dirty="0"/>
              <a:t> vars*/</a:t>
            </a:r>
          </a:p>
          <a:p>
            <a:pPr marL="0" indent="0">
              <a:buNone/>
            </a:pPr>
            <a:r>
              <a:rPr lang="en-US" dirty="0"/>
              <a:t>weight </a:t>
            </a:r>
            <a:r>
              <a:rPr lang="en-US" dirty="0" err="1"/>
              <a:t>finalwt</a:t>
            </a:r>
            <a:r>
              <a:rPr lang="en-US" dirty="0"/>
              <a:t>; /*final sampling weight*/</a:t>
            </a:r>
          </a:p>
          <a:p>
            <a:pPr marL="0" indent="0">
              <a:buNone/>
            </a:pPr>
            <a:r>
              <a:rPr lang="en-US" dirty="0"/>
              <a:t>strata </a:t>
            </a:r>
            <a:r>
              <a:rPr lang="en-US" dirty="0" err="1"/>
              <a:t>st</a:t>
            </a:r>
            <a:r>
              <a:rPr lang="en-US" dirty="0"/>
              <a:t>; /*Stratification variable*/</a:t>
            </a:r>
          </a:p>
          <a:p>
            <a:pPr marL="0" indent="0">
              <a:buNone/>
            </a:pPr>
            <a:r>
              <a:rPr lang="en-US" dirty="0"/>
              <a:t>cluster </a:t>
            </a:r>
            <a:r>
              <a:rPr lang="en-US" dirty="0" err="1"/>
              <a:t>psu</a:t>
            </a:r>
            <a:r>
              <a:rPr lang="en-US" dirty="0"/>
              <a:t>; /*Clustering variable*/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4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1255-E2B1-4812-991E-F7CE697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0D86-E84A-444E-AF8C-3C91DD39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https://osctr.ouhsc.edu/short-course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98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A5628-BCE4-41B1-AEA5-F92B74B5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 – Cox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B2C65-BEA6-4D69-90F2-18A8DADA1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surveyphreg</a:t>
            </a:r>
            <a:r>
              <a:rPr lang="en-US" dirty="0"/>
              <a:t> data=</a:t>
            </a:r>
            <a:r>
              <a:rPr lang="en-US" dirty="0" err="1"/>
              <a:t>indat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class var1 var2 var3; /*specify categorical variables*/ </a:t>
            </a:r>
          </a:p>
          <a:p>
            <a:pPr marL="0" indent="0">
              <a:buNone/>
            </a:pPr>
            <a:r>
              <a:rPr lang="en-US" dirty="0"/>
              <a:t>model mortality*death(0)=var1 var2 var3 var4; /*mortality is survival time, death is censoring indicator, others are predictors*/</a:t>
            </a:r>
          </a:p>
          <a:p>
            <a:pPr marL="0" indent="0">
              <a:buNone/>
            </a:pPr>
            <a:r>
              <a:rPr lang="en-US" dirty="0"/>
              <a:t>weight </a:t>
            </a:r>
            <a:r>
              <a:rPr lang="en-US" dirty="0" err="1"/>
              <a:t>finalwt</a:t>
            </a:r>
            <a:r>
              <a:rPr lang="en-US" dirty="0"/>
              <a:t>; /*final sampling weight*/</a:t>
            </a:r>
          </a:p>
          <a:p>
            <a:pPr marL="0" indent="0">
              <a:buNone/>
            </a:pPr>
            <a:r>
              <a:rPr lang="en-US" dirty="0"/>
              <a:t>strata </a:t>
            </a:r>
            <a:r>
              <a:rPr lang="en-US" dirty="0" err="1"/>
              <a:t>st</a:t>
            </a:r>
            <a:r>
              <a:rPr lang="en-US" dirty="0"/>
              <a:t>; /*Stratification variable*/</a:t>
            </a:r>
          </a:p>
          <a:p>
            <a:pPr marL="0" indent="0">
              <a:buNone/>
            </a:pPr>
            <a:r>
              <a:rPr lang="en-US" dirty="0"/>
              <a:t>cluster </a:t>
            </a:r>
            <a:r>
              <a:rPr lang="en-US" dirty="0" err="1"/>
              <a:t>psu</a:t>
            </a:r>
            <a:r>
              <a:rPr lang="en-US" dirty="0"/>
              <a:t>; /*Clustering variable*/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507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1C69-FFA4-42E8-81FD-D5196FDF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A75B8-6DBD-476E-8991-B945E35AC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SAS macro for backward, forward, and stepwise model selection: </a:t>
            </a:r>
            <a:r>
              <a:rPr lang="en-US" dirty="0">
                <a:hlinkClick r:id="rId2"/>
              </a:rPr>
              <a:t>https://www.norc.org/PDFs/CESR%20Docs/MWSUG-2011-SA02.pdf</a:t>
            </a:r>
            <a:r>
              <a:rPr lang="en-US" dirty="0"/>
              <a:t> </a:t>
            </a:r>
          </a:p>
          <a:p>
            <a:r>
              <a:rPr lang="en-US" dirty="0"/>
              <a:t>Manual backward model selection</a:t>
            </a:r>
          </a:p>
        </p:txBody>
      </p:sp>
    </p:spTree>
    <p:extLst>
      <p:ext uri="{BB962C8B-B14F-4D97-AF65-F5344CB8AC3E}">
        <p14:creationId xmlns:p14="http://schemas.microsoft.com/office/powerpoint/2010/main" val="3383203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BDBD-7AF0-4933-B6D3-105A9665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design information for data analysis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1B8C-F7F5-4CC9-8B8A-1E25E5250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Health and Nutrition Examination Survey (NHANES)</a:t>
            </a:r>
          </a:p>
          <a:p>
            <a:r>
              <a:rPr lang="en-US" dirty="0"/>
              <a:t>The Behavioral Risk Factor Surveillance System (BRFSS) </a:t>
            </a:r>
          </a:p>
          <a:p>
            <a:r>
              <a:rPr lang="en-US" dirty="0"/>
              <a:t>National Health Interview Survey (NHIS)</a:t>
            </a:r>
          </a:p>
        </p:txBody>
      </p:sp>
    </p:spTree>
    <p:extLst>
      <p:ext uri="{BB962C8B-B14F-4D97-AF65-F5344CB8AC3E}">
        <p14:creationId xmlns:p14="http://schemas.microsoft.com/office/powerpoint/2010/main" val="210257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A16E-B438-4DFC-938E-82E314E4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NHANES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925A-07AE-40AB-8ECB-54F60D3C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2017-2018 NHANES data: </a:t>
            </a:r>
            <a:r>
              <a:rPr lang="en-US" dirty="0">
                <a:hlinkClick r:id="rId2"/>
              </a:rPr>
              <a:t>https://wwwn.cdc.gov/nchs/nhanes/continuousnhanes/default.aspx?BeginYear=2017</a:t>
            </a:r>
            <a:r>
              <a:rPr lang="en-US" dirty="0"/>
              <a:t> </a:t>
            </a:r>
          </a:p>
          <a:p>
            <a:r>
              <a:rPr lang="en-US" dirty="0"/>
              <a:t>We consider the following data files:</a:t>
            </a:r>
          </a:p>
          <a:p>
            <a:pPr lvl="1"/>
            <a:r>
              <a:rPr lang="en-US" dirty="0"/>
              <a:t>Demographics data (Age, Gender, Race, etc.)</a:t>
            </a:r>
          </a:p>
          <a:p>
            <a:pPr lvl="1"/>
            <a:r>
              <a:rPr lang="en-US" dirty="0"/>
              <a:t>Examination data (Blood pressure, Body measure)</a:t>
            </a:r>
          </a:p>
          <a:p>
            <a:pPr lvl="1"/>
            <a:r>
              <a:rPr lang="en-US" dirty="0"/>
              <a:t>Laboratory Data (Total Cholesterol)</a:t>
            </a:r>
          </a:p>
          <a:p>
            <a:r>
              <a:rPr lang="en-US" dirty="0"/>
              <a:t>Design features:  Final weight, Stratification, and Clustering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23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7796-C714-4585-BDBC-38BB4E47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and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B33F-DF88-482A-962B-949B8F16B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RQ: What is the association between Total Cholesterol and other predictors?</a:t>
            </a:r>
          </a:p>
          <a:p>
            <a:r>
              <a:rPr lang="en-US" dirty="0"/>
              <a:t>Dependent variable: Total Cholesterol</a:t>
            </a:r>
          </a:p>
          <a:p>
            <a:r>
              <a:rPr lang="en-US" dirty="0"/>
              <a:t>Predictors:  Age, Gender, Race, Education, Income, Household Size, Marital Status, BMI, Blood Pressure (Diastolic and Systolic)</a:t>
            </a:r>
          </a:p>
          <a:p>
            <a:r>
              <a:rPr lang="en-US" dirty="0"/>
              <a:t>Design variables: final weight, stratification variable, clustering variable  </a:t>
            </a:r>
          </a:p>
          <a:p>
            <a:r>
              <a:rPr lang="en-US" dirty="0"/>
              <a:t>Removed all the missing values</a:t>
            </a:r>
          </a:p>
        </p:txBody>
      </p:sp>
    </p:spTree>
    <p:extLst>
      <p:ext uri="{BB962C8B-B14F-4D97-AF65-F5344CB8AC3E}">
        <p14:creationId xmlns:p14="http://schemas.microsoft.com/office/powerpoint/2010/main" val="3292946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4808-618D-478D-9111-68AFDD6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Descriptive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B4DF4-DE56-4009-8406-1727367D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/>
              <a:t>means</a:t>
            </a:r>
            <a:r>
              <a:rPr lang="en-US" dirty="0"/>
              <a:t> </a:t>
            </a:r>
            <a:r>
              <a:rPr lang="en-US" dirty="0" err="1"/>
              <a:t>nmiss</a:t>
            </a:r>
            <a:r>
              <a:rPr lang="en-US" dirty="0"/>
              <a:t> min P50 mean max std </a:t>
            </a:r>
            <a:r>
              <a:rPr lang="en-US" dirty="0" err="1"/>
              <a:t>maxdec</a:t>
            </a:r>
            <a:r>
              <a:rPr lang="en-US" dirty="0"/>
              <a:t>=</a:t>
            </a:r>
            <a:r>
              <a:rPr lang="en-US" b="1" dirty="0"/>
              <a:t>2</a:t>
            </a:r>
            <a:r>
              <a:rPr lang="en-US" dirty="0"/>
              <a:t> data=comb2;</a:t>
            </a:r>
          </a:p>
          <a:p>
            <a:pPr marL="0" indent="0">
              <a:buNone/>
            </a:pPr>
            <a:r>
              <a:rPr lang="en-US" dirty="0"/>
              <a:t>var BMXBMI BPXDI1 BPXSY1 RIDAGEYR;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freq</a:t>
            </a:r>
            <a:r>
              <a:rPr lang="en-US" dirty="0"/>
              <a:t> data=comb2;</a:t>
            </a:r>
          </a:p>
          <a:p>
            <a:pPr marL="0" indent="0">
              <a:buNone/>
            </a:pPr>
            <a:r>
              <a:rPr lang="en-US" dirty="0"/>
              <a:t>tables DMDEDUC2 DMDHHSIZ DMDMARTL INDHHIN2 RIAGENDR RIDRETH1 /missing list;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54022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34B7-1F9B-4A30-8228-42064E49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Descriptive Statistics (2)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0560507-15A3-41BE-9F2A-A04472F84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" y="1850921"/>
            <a:ext cx="11717488" cy="3303639"/>
          </a:xfrm>
        </p:spPr>
      </p:pic>
    </p:spTree>
    <p:extLst>
      <p:ext uri="{BB962C8B-B14F-4D97-AF65-F5344CB8AC3E}">
        <p14:creationId xmlns:p14="http://schemas.microsoft.com/office/powerpoint/2010/main" val="1679659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83C2A-155E-4E6A-B1BB-48F207B0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Descriptive Statistics (3)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AE9AEB-293A-4DF2-8605-D0CDB193C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3" y="1757227"/>
            <a:ext cx="6459793" cy="4176633"/>
          </a:xfrm>
        </p:spPr>
      </p:pic>
    </p:spTree>
    <p:extLst>
      <p:ext uri="{BB962C8B-B14F-4D97-AF65-F5344CB8AC3E}">
        <p14:creationId xmlns:p14="http://schemas.microsoft.com/office/powerpoint/2010/main" val="4202866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ECDF-A129-4A9C-8479-115DDDB2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Descriptive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AA9B-F2A6-4262-BA4B-DE0CDB7DE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surveymeans</a:t>
            </a:r>
            <a:r>
              <a:rPr lang="en-US" dirty="0"/>
              <a:t> </a:t>
            </a:r>
            <a:r>
              <a:rPr lang="en-US" dirty="0" err="1"/>
              <a:t>nmiss</a:t>
            </a:r>
            <a:r>
              <a:rPr lang="en-US" dirty="0"/>
              <a:t> mean sum median std data=comb2;</a:t>
            </a:r>
          </a:p>
          <a:p>
            <a:pPr marL="0" indent="0">
              <a:buNone/>
            </a:pPr>
            <a:r>
              <a:rPr lang="en-US" dirty="0"/>
              <a:t>var BMXBMI BPXDI1 BPXSY1 RIDAGEYR LBXTC;</a:t>
            </a:r>
          </a:p>
          <a:p>
            <a:pPr marL="0" indent="0">
              <a:buNone/>
            </a:pPr>
            <a:r>
              <a:rPr lang="en-US" dirty="0"/>
              <a:t>weight WTMEC2YR;</a:t>
            </a:r>
          </a:p>
          <a:p>
            <a:pPr marL="0" indent="0">
              <a:buNone/>
            </a:pPr>
            <a:r>
              <a:rPr lang="en-US" dirty="0"/>
              <a:t>strata SDMVSTRA;</a:t>
            </a:r>
          </a:p>
          <a:p>
            <a:pPr marL="0" indent="0">
              <a:buNone/>
            </a:pPr>
            <a:r>
              <a:rPr lang="en-US" dirty="0"/>
              <a:t>cluster SDMVPSU;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37610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C7D4-504A-4FCD-A1E0-E457367A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Descriptive analysis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DD6C-286C-4746-96CB-D41CB4F99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surveyfreq</a:t>
            </a:r>
            <a:r>
              <a:rPr lang="en-US" dirty="0"/>
              <a:t> data=comb2;</a:t>
            </a:r>
          </a:p>
          <a:p>
            <a:pPr marL="0" indent="0">
              <a:buNone/>
            </a:pPr>
            <a:r>
              <a:rPr lang="en-US" dirty="0"/>
              <a:t>tables DMDEDUC2 DMDHHSIZ DMDMARTL INDHHIN2 RIAGENDR RIDRETH1;</a:t>
            </a:r>
          </a:p>
          <a:p>
            <a:pPr marL="0" indent="0">
              <a:buNone/>
            </a:pPr>
            <a:r>
              <a:rPr lang="en-US" dirty="0"/>
              <a:t>weight WTMEC2YR;</a:t>
            </a:r>
          </a:p>
          <a:p>
            <a:pPr marL="0" indent="0">
              <a:buNone/>
            </a:pPr>
            <a:r>
              <a:rPr lang="en-US" dirty="0"/>
              <a:t>strata SDMVSTRA;</a:t>
            </a:r>
          </a:p>
          <a:p>
            <a:pPr marL="0" indent="0">
              <a:buNone/>
            </a:pPr>
            <a:r>
              <a:rPr lang="en-US" dirty="0"/>
              <a:t>cluster SDMVPSU;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0080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2E02-AA55-475A-9CDA-31D22351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596C-DEB0-4C0F-81B4-8DE43306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Complex Survey Data</a:t>
            </a:r>
          </a:p>
          <a:p>
            <a:r>
              <a:rPr lang="en-US" dirty="0"/>
              <a:t>SAS code templates</a:t>
            </a:r>
          </a:p>
          <a:p>
            <a:r>
              <a:rPr lang="en-US" dirty="0"/>
              <a:t>Searching design information for real data analysis</a:t>
            </a:r>
          </a:p>
          <a:p>
            <a:r>
              <a:rPr lang="en-US" dirty="0"/>
              <a:t>Examples with hands-on practice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5053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1FF5-6BC1-4C9E-A622-2078A47E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Descriptive analysis (3)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C5CCDF-F5AE-4889-A545-A356CCEA1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7" y="1706057"/>
            <a:ext cx="7816645" cy="4619527"/>
          </a:xfrm>
        </p:spPr>
      </p:pic>
    </p:spTree>
    <p:extLst>
      <p:ext uri="{BB962C8B-B14F-4D97-AF65-F5344CB8AC3E}">
        <p14:creationId xmlns:p14="http://schemas.microsoft.com/office/powerpoint/2010/main" val="2795663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1994-1E8D-4BA4-ADB7-A91E313C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Descriptive analysis (4)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26A535-614E-41C7-ADC2-648B115CB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42" y="1401724"/>
            <a:ext cx="6614652" cy="4902204"/>
          </a:xfrm>
        </p:spPr>
      </p:pic>
    </p:spTree>
    <p:extLst>
      <p:ext uri="{BB962C8B-B14F-4D97-AF65-F5344CB8AC3E}">
        <p14:creationId xmlns:p14="http://schemas.microsoft.com/office/powerpoint/2010/main" val="1659433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7E014-74EC-420C-A388-6AF2715C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E309-DB7C-4045-8A61-4287F37A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surveyreg</a:t>
            </a:r>
            <a:r>
              <a:rPr lang="en-US" dirty="0"/>
              <a:t> data=comb2;</a:t>
            </a:r>
          </a:p>
          <a:p>
            <a:pPr marL="0" indent="0">
              <a:buNone/>
            </a:pPr>
            <a:r>
              <a:rPr lang="en-US" dirty="0"/>
              <a:t>model LBXTC=BMXBMI;</a:t>
            </a:r>
          </a:p>
          <a:p>
            <a:pPr marL="0" indent="0">
              <a:buNone/>
            </a:pPr>
            <a:r>
              <a:rPr lang="en-US" dirty="0"/>
              <a:t>weight WTMEC2YR;</a:t>
            </a:r>
          </a:p>
          <a:p>
            <a:pPr marL="0" indent="0">
              <a:buNone/>
            </a:pPr>
            <a:r>
              <a:rPr lang="en-US" dirty="0"/>
              <a:t>strata SDMVSTRA;</a:t>
            </a:r>
          </a:p>
          <a:p>
            <a:pPr marL="0" indent="0">
              <a:buNone/>
            </a:pPr>
            <a:r>
              <a:rPr lang="en-US" dirty="0"/>
              <a:t>cluster SDMVPSU;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10622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A200-1B05-4F41-8AF0-7563A8D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D0ED3-8562-4895-8D56-C30BCCEAA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22" y="1690688"/>
            <a:ext cx="5375245" cy="4156493"/>
          </a:xfrm>
        </p:spPr>
      </p:pic>
    </p:spTree>
    <p:extLst>
      <p:ext uri="{BB962C8B-B14F-4D97-AF65-F5344CB8AC3E}">
        <p14:creationId xmlns:p14="http://schemas.microsoft.com/office/powerpoint/2010/main" val="3710086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351A-4C3B-4834-9FD9-DB6F8F9F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7EF4D-8256-46AB-8403-46BAC0DBA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87" y="1715692"/>
            <a:ext cx="6622025" cy="4370058"/>
          </a:xfrm>
        </p:spPr>
      </p:pic>
    </p:spTree>
    <p:extLst>
      <p:ext uri="{BB962C8B-B14F-4D97-AF65-F5344CB8AC3E}">
        <p14:creationId xmlns:p14="http://schemas.microsoft.com/office/powerpoint/2010/main" val="3383546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C1FC-A7A5-4D04-A132-F09C51D1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BDD7CF-BA68-4B2F-8A53-20AFCF263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61" y="1327614"/>
            <a:ext cx="6629400" cy="4810484"/>
          </a:xfrm>
        </p:spPr>
      </p:pic>
    </p:spTree>
    <p:extLst>
      <p:ext uri="{BB962C8B-B14F-4D97-AF65-F5344CB8AC3E}">
        <p14:creationId xmlns:p14="http://schemas.microsoft.com/office/powerpoint/2010/main" val="3587465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2629-54A2-4873-8822-3E332D08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942D46-1EE4-460F-91B0-8B935C3BD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17" y="1719413"/>
            <a:ext cx="5508522" cy="4466111"/>
          </a:xfrm>
        </p:spPr>
      </p:pic>
    </p:spTree>
    <p:extLst>
      <p:ext uri="{BB962C8B-B14F-4D97-AF65-F5344CB8AC3E}">
        <p14:creationId xmlns:p14="http://schemas.microsoft.com/office/powerpoint/2010/main" val="3724860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9826-4C60-4D84-B0BC-AC2CC3E5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2AABF-3F16-45AE-BC51-36687C622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35" y="1520247"/>
            <a:ext cx="5442155" cy="4513590"/>
          </a:xfrm>
        </p:spPr>
      </p:pic>
    </p:spTree>
    <p:extLst>
      <p:ext uri="{BB962C8B-B14F-4D97-AF65-F5344CB8AC3E}">
        <p14:creationId xmlns:p14="http://schemas.microsoft.com/office/powerpoint/2010/main" val="2080972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1421-8B52-41A0-A88D-3703E816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(7)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78639-AC29-418B-BBCF-F4C772CB1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02" y="1559986"/>
            <a:ext cx="5198807" cy="4706806"/>
          </a:xfrm>
        </p:spPr>
      </p:pic>
    </p:spTree>
    <p:extLst>
      <p:ext uri="{BB962C8B-B14F-4D97-AF65-F5344CB8AC3E}">
        <p14:creationId xmlns:p14="http://schemas.microsoft.com/office/powerpoint/2010/main" val="257937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9294-A5F1-4EA5-AF2E-116B103D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BBFB2E-3667-4F07-858E-FA01FD5EA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06" y="1605371"/>
            <a:ext cx="6268065" cy="4401731"/>
          </a:xfrm>
        </p:spPr>
      </p:pic>
    </p:spTree>
    <p:extLst>
      <p:ext uri="{BB962C8B-B14F-4D97-AF65-F5344CB8AC3E}">
        <p14:creationId xmlns:p14="http://schemas.microsoft.com/office/powerpoint/2010/main" val="44818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2929-7698-46BF-8F45-4AA09948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survey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57D8C-05FB-4AC8-BCC3-8A592A6FC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sample: Each unit in the population has non-zero probability of being selected in the sample</a:t>
            </a:r>
          </a:p>
          <a:p>
            <a:r>
              <a:rPr lang="en-US" dirty="0"/>
              <a:t>Non-probability sample (Convenience sample): Not every unit in the population has non-zero probability of being selected in the sample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51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0AA4-82F5-4388-A34F-352032E1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(9)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BAF38-BB1B-4302-B4F1-AD7434F27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15" y="1547818"/>
            <a:ext cx="5442155" cy="4744101"/>
          </a:xfrm>
        </p:spPr>
      </p:pic>
    </p:spTree>
    <p:extLst>
      <p:ext uri="{BB962C8B-B14F-4D97-AF65-F5344CB8AC3E}">
        <p14:creationId xmlns:p14="http://schemas.microsoft.com/office/powerpoint/2010/main" val="1786331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C557-36B7-4870-BC32-51412DD0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AA89-0776-4600-83FF-ADFC18FFD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surveyfreq</a:t>
            </a:r>
            <a:r>
              <a:rPr lang="en-US" dirty="0"/>
              <a:t> data=comb2; </a:t>
            </a:r>
          </a:p>
          <a:p>
            <a:pPr marL="0" indent="0">
              <a:buNone/>
            </a:pPr>
            <a:r>
              <a:rPr lang="en-US" dirty="0"/>
              <a:t>tables LBXTC2*(DMDEDUC2 DMDHHSIZ DMDMARTL RIAGENDR RIDRETH1) /row CL </a:t>
            </a:r>
            <a:r>
              <a:rPr lang="en-US" dirty="0" err="1"/>
              <a:t>chisq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weight WTMEC2YR;</a:t>
            </a:r>
          </a:p>
          <a:p>
            <a:pPr marL="0" indent="0">
              <a:buNone/>
            </a:pPr>
            <a:r>
              <a:rPr lang="en-US" dirty="0"/>
              <a:t>strata SDMVSTRA;</a:t>
            </a:r>
          </a:p>
          <a:p>
            <a:pPr marL="0" indent="0">
              <a:buNone/>
            </a:pPr>
            <a:r>
              <a:rPr lang="en-US" dirty="0"/>
              <a:t>cluster SDMVPSU;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/*Note that LBXTC2=0 if LBXTC2&lt;188 and 1 otherwise*/</a:t>
            </a:r>
          </a:p>
        </p:txBody>
      </p:sp>
    </p:spTree>
    <p:extLst>
      <p:ext uri="{BB962C8B-B14F-4D97-AF65-F5344CB8AC3E}">
        <p14:creationId xmlns:p14="http://schemas.microsoft.com/office/powerpoint/2010/main" val="3572723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3791-5539-4A32-B4BC-8225B4B5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(11)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5B26C5-8F66-4251-8821-AE864F798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1" y="1814053"/>
            <a:ext cx="10614200" cy="4160670"/>
          </a:xfrm>
        </p:spPr>
      </p:pic>
    </p:spTree>
    <p:extLst>
      <p:ext uri="{BB962C8B-B14F-4D97-AF65-F5344CB8AC3E}">
        <p14:creationId xmlns:p14="http://schemas.microsoft.com/office/powerpoint/2010/main" val="1665866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CAD6-EA34-4741-BB84-25AC1C53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Association Analysis (12)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A243B0-0BAC-496E-8A5F-665457CF4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46" y="1690687"/>
            <a:ext cx="4182893" cy="4562199"/>
          </a:xfrm>
        </p:spPr>
      </p:pic>
    </p:spTree>
    <p:extLst>
      <p:ext uri="{BB962C8B-B14F-4D97-AF65-F5344CB8AC3E}">
        <p14:creationId xmlns:p14="http://schemas.microsoft.com/office/powerpoint/2010/main" val="3567151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5543-93AF-419D-8F55-DA51448C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 for LBXTC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2843-9A90-4A77-84F9-509A1D934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surveyreg</a:t>
            </a:r>
            <a:r>
              <a:rPr lang="en-US" dirty="0"/>
              <a:t> data=comb2;</a:t>
            </a:r>
          </a:p>
          <a:p>
            <a:pPr marL="0" indent="0">
              <a:buNone/>
            </a:pPr>
            <a:r>
              <a:rPr lang="en-US" dirty="0"/>
              <a:t>class DMDMARTL RIAGENDR RIDRETH1;</a:t>
            </a:r>
          </a:p>
          <a:p>
            <a:pPr marL="0" indent="0">
              <a:buNone/>
            </a:pPr>
            <a:r>
              <a:rPr lang="en-US" dirty="0"/>
              <a:t>model LBXTC=BPXDI1 BPXSY1 DMDHHSIZ DMDMARTL RIAGENDR RIDRETH1/solution;</a:t>
            </a:r>
          </a:p>
          <a:p>
            <a:pPr marL="0" indent="0">
              <a:buNone/>
            </a:pPr>
            <a:r>
              <a:rPr lang="en-US" dirty="0"/>
              <a:t>weight WTMEC2YR;</a:t>
            </a:r>
          </a:p>
          <a:p>
            <a:pPr marL="0" indent="0">
              <a:buNone/>
            </a:pPr>
            <a:r>
              <a:rPr lang="en-US" dirty="0"/>
              <a:t>strata SDMVSTRA;</a:t>
            </a:r>
          </a:p>
          <a:p>
            <a:pPr marL="0" indent="0">
              <a:buNone/>
            </a:pPr>
            <a:r>
              <a:rPr lang="en-US" dirty="0"/>
              <a:t>cluster SDMVPSU;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34930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1A3F-14CD-4E6C-B041-26842BAF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 for LBXTC (2)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A3B204-0111-4C10-9DC6-D85FFE672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67" y="1406742"/>
            <a:ext cx="6127955" cy="4837860"/>
          </a:xfrm>
        </p:spPr>
      </p:pic>
    </p:spTree>
    <p:extLst>
      <p:ext uri="{BB962C8B-B14F-4D97-AF65-F5344CB8AC3E}">
        <p14:creationId xmlns:p14="http://schemas.microsoft.com/office/powerpoint/2010/main" val="1286352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5590-C427-41D1-BA9E-DF17C9E5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 for LBXTC (3)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2F1B23-425F-4DB3-A8E6-31B4749FB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23" y="1335128"/>
            <a:ext cx="4011561" cy="4888970"/>
          </a:xfrm>
        </p:spPr>
      </p:pic>
    </p:spTree>
    <p:extLst>
      <p:ext uri="{BB962C8B-B14F-4D97-AF65-F5344CB8AC3E}">
        <p14:creationId xmlns:p14="http://schemas.microsoft.com/office/powerpoint/2010/main" val="1898951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C278-EBE4-476A-806B-38990372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logistic regression for LBXTC2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45FCA-F3C6-4CE9-9CFA-A51F7566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 err="1"/>
              <a:t>surveylogistic</a:t>
            </a:r>
            <a:r>
              <a:rPr lang="en-US" dirty="0"/>
              <a:t> data=comb2;</a:t>
            </a:r>
          </a:p>
          <a:p>
            <a:pPr marL="0" indent="0">
              <a:buNone/>
            </a:pPr>
            <a:r>
              <a:rPr lang="en-US" dirty="0"/>
              <a:t>class DMDMARTL RIAGENDR;</a:t>
            </a:r>
          </a:p>
          <a:p>
            <a:pPr marL="0" indent="0">
              <a:buNone/>
            </a:pPr>
            <a:r>
              <a:rPr lang="en-US" dirty="0"/>
              <a:t>model LBXTC2=BPXDI1 BPXSY1 DMDHHSIZ DMDMARTL RIAGENDR;</a:t>
            </a:r>
          </a:p>
          <a:p>
            <a:pPr marL="0" indent="0">
              <a:buNone/>
            </a:pPr>
            <a:r>
              <a:rPr lang="en-US" dirty="0"/>
              <a:t>weight WTMEC2YR;</a:t>
            </a:r>
          </a:p>
          <a:p>
            <a:pPr marL="0" indent="0">
              <a:buNone/>
            </a:pPr>
            <a:r>
              <a:rPr lang="en-US" dirty="0"/>
              <a:t>strata SDMVSTRA;</a:t>
            </a:r>
          </a:p>
          <a:p>
            <a:pPr marL="0" indent="0">
              <a:buNone/>
            </a:pPr>
            <a:r>
              <a:rPr lang="en-US" dirty="0"/>
              <a:t>cluster SDMVPSU;</a:t>
            </a:r>
          </a:p>
          <a:p>
            <a:pPr marL="0" indent="0">
              <a:buNone/>
            </a:pPr>
            <a:r>
              <a:rPr lang="en-US" b="1" dirty="0"/>
              <a:t>run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74077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FE80-A92A-4FE5-B614-F037B939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logistic regression for LBXTC2 (2)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F1B824-CDDA-4FB1-AA53-069C93D27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86" y="1690688"/>
            <a:ext cx="8043239" cy="4060414"/>
          </a:xfrm>
        </p:spPr>
      </p:pic>
    </p:spTree>
    <p:extLst>
      <p:ext uri="{BB962C8B-B14F-4D97-AF65-F5344CB8AC3E}">
        <p14:creationId xmlns:p14="http://schemas.microsoft.com/office/powerpoint/2010/main" val="3468086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C5F9-753B-4879-B8FF-65130C00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logistic regression for LBXTC2 (3)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EAB932-C271-4EB7-928D-F7C5E06DB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29" y="1433642"/>
            <a:ext cx="5420032" cy="4745744"/>
          </a:xfrm>
        </p:spPr>
      </p:pic>
    </p:spTree>
    <p:extLst>
      <p:ext uri="{BB962C8B-B14F-4D97-AF65-F5344CB8AC3E}">
        <p14:creationId xmlns:p14="http://schemas.microsoft.com/office/powerpoint/2010/main" val="38594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3D21-32D9-4C32-A562-65FCB783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sample VS Non-probability sample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480171-D807-48C0-BB04-C1DA7BC2B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65019"/>
              </p:ext>
            </p:extLst>
          </p:nvPr>
        </p:nvGraphicFramePr>
        <p:xfrm>
          <a:off x="1143000" y="1511710"/>
          <a:ext cx="9851924" cy="4291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0924">
                  <a:extLst>
                    <a:ext uri="{9D8B030D-6E8A-4147-A177-3AD203B41FA5}">
                      <a16:colId xmlns:a16="http://schemas.microsoft.com/office/drawing/2014/main" val="2120802345"/>
                    </a:ext>
                  </a:extLst>
                </a:gridCol>
                <a:gridCol w="2671120">
                  <a:extLst>
                    <a:ext uri="{9D8B030D-6E8A-4147-A177-3AD203B41FA5}">
                      <a16:colId xmlns:a16="http://schemas.microsoft.com/office/drawing/2014/main" val="2576131138"/>
                    </a:ext>
                  </a:extLst>
                </a:gridCol>
                <a:gridCol w="2809880">
                  <a:extLst>
                    <a:ext uri="{9D8B030D-6E8A-4147-A177-3AD203B41FA5}">
                      <a16:colId xmlns:a16="http://schemas.microsoft.com/office/drawing/2014/main" val="480576200"/>
                    </a:ext>
                  </a:extLst>
                </a:gridCol>
              </a:tblGrid>
              <a:tr h="7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Measure\Type of Survey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Prob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Non-Prob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25211258"/>
                  </a:ext>
                </a:extLst>
              </a:tr>
              <a:tr h="7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Selection Bias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Small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Large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58695796"/>
                  </a:ext>
                </a:extLst>
              </a:tr>
              <a:tr h="7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Representativeness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High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Low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636342758"/>
                  </a:ext>
                </a:extLst>
              </a:tr>
              <a:tr h="7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Cost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High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Low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9316924"/>
                  </a:ext>
                </a:extLst>
              </a:tr>
              <a:tr h="7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Time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Long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Short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22648109"/>
                  </a:ext>
                </a:extLst>
              </a:tr>
              <a:tr h="7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Lack of Frame Survey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Impossible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Possible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6311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36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F5D4-6B39-473E-BE6F-2C3F5339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logistic regression for LBXTC2 (4)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72E1CC-BA18-4ADF-B8EE-2C8EDB27A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61" y="1408477"/>
            <a:ext cx="6717891" cy="5039950"/>
          </a:xfrm>
        </p:spPr>
      </p:pic>
    </p:spTree>
    <p:extLst>
      <p:ext uri="{BB962C8B-B14F-4D97-AF65-F5344CB8AC3E}">
        <p14:creationId xmlns:p14="http://schemas.microsoft.com/office/powerpoint/2010/main" val="578406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2244-E7DF-4645-93A6-197D2DFC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D628A-872C-4867-A6CC-DD58F993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linear model: </a:t>
            </a:r>
            <a:r>
              <a:rPr lang="en-US" dirty="0">
                <a:hlinkClick r:id="rId2"/>
              </a:rPr>
              <a:t>https://support.sas.com/resources/papers/proceedings14/1657-2014.pdf</a:t>
            </a:r>
            <a:r>
              <a:rPr lang="en-US" dirty="0"/>
              <a:t> </a:t>
            </a:r>
          </a:p>
          <a:p>
            <a:r>
              <a:rPr lang="en-US" dirty="0"/>
              <a:t>Generalized linear mixed effect model</a:t>
            </a:r>
          </a:p>
          <a:p>
            <a:r>
              <a:rPr lang="en-US" dirty="0"/>
              <a:t>Imputation for survey data (PROC SURVEYIMPUTE)</a:t>
            </a:r>
          </a:p>
          <a:p>
            <a:r>
              <a:rPr lang="en-US" dirty="0"/>
              <a:t>Nonparametric methods </a:t>
            </a:r>
          </a:p>
          <a:p>
            <a:r>
              <a:rPr lang="en-US" dirty="0"/>
              <a:t>Visualization tools (Scatter plots, Boxplots,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288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F3FC-5A8C-4753-8475-2302FA96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BSE 5603: SAMPLING THEORY AND METHODS (3 credit hours) 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379B-7855-4316-AD2C-072F97CA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Time</a:t>
            </a:r>
            <a:r>
              <a:rPr lang="en-US" dirty="0"/>
              <a:t>: 2024 Spring</a:t>
            </a:r>
          </a:p>
          <a:p>
            <a:r>
              <a:rPr lang="en-US" b="1" dirty="0"/>
              <a:t>Course Description: </a:t>
            </a:r>
            <a:r>
              <a:rPr lang="en-US" dirty="0"/>
              <a:t>To introduce various commonly used sampling methods including when and how to apply them, advantages and disadvantages, how to determine sample size, and the design of forms and questionnaires for </a:t>
            </a:r>
            <a:r>
              <a:rPr lang="en-US"/>
              <a:t>data collection</a:t>
            </a:r>
            <a:endParaRPr lang="en-US" dirty="0"/>
          </a:p>
          <a:p>
            <a:r>
              <a:rPr lang="en-US" b="1" dirty="0"/>
              <a:t>Prerequisite: </a:t>
            </a:r>
            <a:r>
              <a:rPr lang="en-US" dirty="0"/>
              <a:t>BSE 5013 001 Application of Microcomputers to Data Analysis </a:t>
            </a:r>
            <a:r>
              <a:rPr lang="en-US" b="1" dirty="0"/>
              <a:t>AND</a:t>
            </a:r>
            <a:r>
              <a:rPr lang="en-US" dirty="0"/>
              <a:t> BSE 5163 Biostatistics Methods I </a:t>
            </a:r>
            <a:r>
              <a:rPr lang="en-US" b="1" dirty="0"/>
              <a:t>AND</a:t>
            </a:r>
            <a:r>
              <a:rPr lang="en-US" dirty="0"/>
              <a:t> any one of BSE 5173 Biostatistics Methods II, 5643 Regression Analysis, 5663 Analysis of Frequency Data, or 6643 Survival Data Analysis </a:t>
            </a:r>
            <a:r>
              <a:rPr lang="en-US" b="1" dirty="0"/>
              <a:t>AND</a:t>
            </a:r>
            <a:r>
              <a:rPr lang="en-US" dirty="0"/>
              <a:t> Permission of Instructor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14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62B5-1768-493C-828F-DAB420A7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integration Short Course (Forthcoming)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5F67A-7F96-4BD6-A002-B8FFD9AD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Title: </a:t>
            </a:r>
            <a:r>
              <a:rPr lang="en-US" b="1" dirty="0"/>
              <a:t>Introduction to Data Integration for Combining Probability and Non-Probability Samples</a:t>
            </a:r>
          </a:p>
          <a:p>
            <a:r>
              <a:rPr lang="en-US" dirty="0"/>
              <a:t>Instructor:</a:t>
            </a:r>
            <a:r>
              <a:rPr lang="en-US" b="1" dirty="0"/>
              <a:t> Dr. Sixia Chen</a:t>
            </a:r>
          </a:p>
          <a:p>
            <a:r>
              <a:rPr lang="en-US" dirty="0"/>
              <a:t>Time (ET): </a:t>
            </a:r>
            <a:r>
              <a:rPr lang="en-US" b="1" dirty="0"/>
              <a:t>Monday, May 1, 2023 1:00 PM - 4:30 PM</a:t>
            </a:r>
          </a:p>
          <a:p>
            <a:r>
              <a:rPr lang="en-US" dirty="0"/>
              <a:t>Organization:</a:t>
            </a:r>
            <a:r>
              <a:rPr lang="en-US" b="1" dirty="0"/>
              <a:t> The American Association for Public Opinion Research</a:t>
            </a:r>
          </a:p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https://portal.aapor.org/integratedEvents/home/INTRODUCTION-TO-DATA-INTEGRATION-FOR-COMBINING-PROBABILITY-AND-NON-PROBABILITY-SAMPLES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1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4DAF-0D2C-4B8D-91C3-10A5A317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3DA8-5EB6-4854-B7CB-CC851829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  <a:p>
            <a:r>
              <a:rPr lang="en-US" sz="3600" dirty="0"/>
              <a:t>End of Workshop evaluation survey: </a:t>
            </a:r>
            <a:r>
              <a:rPr lang="en-US" dirty="0"/>
              <a:t> </a:t>
            </a:r>
          </a:p>
          <a:p>
            <a:r>
              <a:rPr lang="en-US" u="sng" dirty="0">
                <a:hlinkClick r:id="rId2"/>
              </a:rPr>
              <a:t>https://bbmc.ouhsc.edu/redcap/surveys/?s=KFRD3NDKKWLD9JME</a:t>
            </a:r>
            <a:endParaRPr lang="en-US" sz="3600" dirty="0"/>
          </a:p>
          <a:p>
            <a:r>
              <a:rPr lang="en-US" sz="3600" dirty="0"/>
              <a:t>Contact information: </a:t>
            </a:r>
            <a:r>
              <a:rPr lang="en-US" sz="3600" dirty="0">
                <a:hlinkClick r:id="rId3"/>
              </a:rPr>
              <a:t>sixia-chen@ouhsc.edu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59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6256-641B-4CC7-9944-F76FEF4B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Survey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F019-C3BD-4A84-8697-69E79F5BF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collected by using complex sampling designs (Prob or Non-Prob) </a:t>
            </a:r>
          </a:p>
          <a:p>
            <a:r>
              <a:rPr lang="en-US" dirty="0"/>
              <a:t>Commonly used probability sampling designs</a:t>
            </a:r>
          </a:p>
          <a:p>
            <a:pPr lvl="1"/>
            <a:r>
              <a:rPr lang="en-US" dirty="0"/>
              <a:t>Simple random sampling with/without replacement</a:t>
            </a:r>
          </a:p>
          <a:p>
            <a:pPr lvl="1"/>
            <a:r>
              <a:rPr lang="en-US" dirty="0"/>
              <a:t>Stratified sampling</a:t>
            </a:r>
          </a:p>
          <a:p>
            <a:pPr lvl="1"/>
            <a:r>
              <a:rPr lang="en-US" dirty="0"/>
              <a:t>Multi-stage sampling design</a:t>
            </a:r>
          </a:p>
          <a:p>
            <a:pPr lvl="1"/>
            <a:r>
              <a:rPr lang="en-US" dirty="0"/>
              <a:t>Probability proportional to size sampling design</a:t>
            </a:r>
          </a:p>
          <a:p>
            <a:pPr lvl="1"/>
            <a:r>
              <a:rPr lang="en-US" dirty="0"/>
              <a:t>Two-Phase sampling</a:t>
            </a:r>
          </a:p>
          <a:p>
            <a:pPr lvl="1"/>
            <a:r>
              <a:rPr lang="en-US" dirty="0"/>
              <a:t>Multi-Frame sampling design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3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11A5-5121-4802-B28A-AEFE6341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Sample -NHANES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51B1-A470-41E8-949F-D2C0A8BD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year National Health and Nutrition Examination Survey (NHANES): stratified multi-stage complex sampling design</a:t>
            </a:r>
          </a:p>
          <a:p>
            <a:r>
              <a:rPr lang="en-US" dirty="0"/>
              <a:t>Sample design:</a:t>
            </a:r>
          </a:p>
          <a:p>
            <a:pPr lvl="1"/>
            <a:r>
              <a:rPr lang="en-US" dirty="0"/>
              <a:t>Draw stratified systematic PPS sample of 60 counties from US</a:t>
            </a:r>
          </a:p>
          <a:p>
            <a:pPr lvl="1"/>
            <a:r>
              <a:rPr lang="en-US" dirty="0"/>
              <a:t>Within each selected county, draw independent segment sample by using stratified systematic PPS  </a:t>
            </a:r>
          </a:p>
          <a:p>
            <a:pPr lvl="1"/>
            <a:r>
              <a:rPr lang="en-US" dirty="0"/>
              <a:t>Within each selected segment, draw systematic sample of households </a:t>
            </a:r>
          </a:p>
          <a:p>
            <a:pPr lvl="1"/>
            <a:r>
              <a:rPr lang="en-US" dirty="0"/>
              <a:t>Within each selected household, draw people randomly</a:t>
            </a:r>
          </a:p>
          <a:p>
            <a:pPr lvl="1"/>
            <a:r>
              <a:rPr lang="en-US" dirty="0"/>
              <a:t>Oversampling of certain groups such as older people, Asians and so on</a:t>
            </a:r>
          </a:p>
          <a:p>
            <a:r>
              <a:rPr lang="en-US" dirty="0"/>
              <a:t>NHANES has clustering, stratification, PPSWOR and oversampling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1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6A19-00D5-42BE-A0B2-D4510F3C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Sample - BRFSS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DA35F-9D7B-464C-A657-E6090E4E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Behavioral Risk Factor Surveillance System (BRFSS) is the nation’s premier system of health-related telephone surveys that collect state data about U.S. residents regarding their health-related risk behaviors, chronic health conditions, and use of preventive services</a:t>
            </a:r>
          </a:p>
          <a:p>
            <a:r>
              <a:rPr lang="en-US" dirty="0"/>
              <a:t>BRFSS is one stage stratified random digit dialing telephone survey</a:t>
            </a:r>
          </a:p>
          <a:p>
            <a:r>
              <a:rPr lang="en-US" dirty="0"/>
              <a:t>Independent sampling for each of the 50 states in US</a:t>
            </a:r>
          </a:p>
          <a:p>
            <a:r>
              <a:rPr lang="en-US" dirty="0"/>
              <a:t>BRFSS divides telephone numbers into two groups, or strata, which are sampled separately. The high-density and medium-density strata contain telephone numbers that are expected to belong mostly to households </a:t>
            </a:r>
          </a:p>
        </p:txBody>
      </p:sp>
    </p:spTree>
    <p:extLst>
      <p:ext uri="{BB962C8B-B14F-4D97-AF65-F5344CB8AC3E}">
        <p14:creationId xmlns:p14="http://schemas.microsoft.com/office/powerpoint/2010/main" val="223041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9064-C0D4-4452-BDCA-720AA41D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Non-Probability Sample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078B4-11EA-4346-8D03-F5C35D13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2019 Tribal Behavioral Risk Factor Surveillance System conducted by Tribal Epidemiology Center</a:t>
            </a:r>
          </a:p>
          <a:p>
            <a:r>
              <a:rPr lang="en-US" dirty="0"/>
              <a:t>Target population: American Indian Adults who lived in OK, KS, TX</a:t>
            </a:r>
          </a:p>
          <a:p>
            <a:r>
              <a:rPr lang="en-US" dirty="0"/>
              <a:t>Sampling design:</a:t>
            </a:r>
          </a:p>
          <a:p>
            <a:pPr lvl="1"/>
            <a:r>
              <a:rPr lang="en-US" dirty="0"/>
              <a:t>Tribal event sampling</a:t>
            </a:r>
          </a:p>
          <a:p>
            <a:pPr lvl="1"/>
            <a:r>
              <a:rPr lang="en-US" dirty="0"/>
              <a:t>Email sampling</a:t>
            </a:r>
          </a:p>
          <a:p>
            <a:pPr lvl="1"/>
            <a:r>
              <a:rPr lang="en-US" dirty="0"/>
              <a:t>Social media sampling</a:t>
            </a:r>
          </a:p>
          <a:p>
            <a:r>
              <a:rPr lang="en-US" dirty="0"/>
              <a:t> Sample size improved from about 300 in 2015 to about 800 in 2019</a:t>
            </a:r>
          </a:p>
        </p:txBody>
      </p:sp>
    </p:spTree>
    <p:extLst>
      <p:ext uri="{BB962C8B-B14F-4D97-AF65-F5344CB8AC3E}">
        <p14:creationId xmlns:p14="http://schemas.microsoft.com/office/powerpoint/2010/main" val="368928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1850</Words>
  <Application>Microsoft Office PowerPoint</Application>
  <PresentationFormat>Widescreen</PresentationFormat>
  <Paragraphs>264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Introduction to Complex Survey Data Analysis</vt:lpstr>
      <vt:lpstr>Course Material</vt:lpstr>
      <vt:lpstr>Outline</vt:lpstr>
      <vt:lpstr>Types of survey data</vt:lpstr>
      <vt:lpstr>Probability sample VS Non-probability sample </vt:lpstr>
      <vt:lpstr>Complex Survey Data </vt:lpstr>
      <vt:lpstr>Probability Sample -NHANES</vt:lpstr>
      <vt:lpstr>Probability Sample - BRFSS</vt:lpstr>
      <vt:lpstr>Non-Probability Sample - Example</vt:lpstr>
      <vt:lpstr>Weighting Complexity - Reasons</vt:lpstr>
      <vt:lpstr>Weighting Complexity - Components</vt:lpstr>
      <vt:lpstr>Sampling weights</vt:lpstr>
      <vt:lpstr>Design features for Statistical Analysis</vt:lpstr>
      <vt:lpstr>SAS code – Descriptive Statistics for Continuous Variables</vt:lpstr>
      <vt:lpstr>SAS code – Descriptive Statistics for Categorical Variables</vt:lpstr>
      <vt:lpstr>SAS code – Binary Association Analysis for Continuous Dependent Variable</vt:lpstr>
      <vt:lpstr>SAS code – Binary Association Analysis for Categorial Variables</vt:lpstr>
      <vt:lpstr>SAS code – Multivariate logistic regression</vt:lpstr>
      <vt:lpstr>SAS code – Multivariate linear regression</vt:lpstr>
      <vt:lpstr>SAS code – Cox regression</vt:lpstr>
      <vt:lpstr>Model selection</vt:lpstr>
      <vt:lpstr>Searching design information for data analysis </vt:lpstr>
      <vt:lpstr>Example – NHANES </vt:lpstr>
      <vt:lpstr>Research Question and Variables</vt:lpstr>
      <vt:lpstr>Unweighted Descriptive Statistics</vt:lpstr>
      <vt:lpstr>Unweighted Descriptive Statistics (2)</vt:lpstr>
      <vt:lpstr>Unweighted Descriptive Statistics (3)</vt:lpstr>
      <vt:lpstr>Weighted Descriptive analysis</vt:lpstr>
      <vt:lpstr>Weighted Descriptive analysis (2)</vt:lpstr>
      <vt:lpstr>Weighted Descriptive analysis (3)</vt:lpstr>
      <vt:lpstr>Weighted Descriptive analysis (4)</vt:lpstr>
      <vt:lpstr>Binary Association Analysis</vt:lpstr>
      <vt:lpstr>Binary Association Analysis (2)</vt:lpstr>
      <vt:lpstr>Binary Association Analysis (3)</vt:lpstr>
      <vt:lpstr>Binary Association Analysis (4)</vt:lpstr>
      <vt:lpstr>Binary Association Analysis (5)</vt:lpstr>
      <vt:lpstr>Binary Association Analysis (6)</vt:lpstr>
      <vt:lpstr>Binary Association Analysis (7)</vt:lpstr>
      <vt:lpstr>Binary Association Analysis (8)</vt:lpstr>
      <vt:lpstr>Binary Association Analysis (9)</vt:lpstr>
      <vt:lpstr>Binary Association Analysis (10)</vt:lpstr>
      <vt:lpstr>Binary Association Analysis (11)</vt:lpstr>
      <vt:lpstr>Binary Association Analysis (12)</vt:lpstr>
      <vt:lpstr>Multivariate linear regression for LBXTC </vt:lpstr>
      <vt:lpstr>Multivariate linear regression for LBXTC (2)</vt:lpstr>
      <vt:lpstr>Multivariate linear regression for LBXTC (3)</vt:lpstr>
      <vt:lpstr>Multivariate logistic regression for LBXTC2</vt:lpstr>
      <vt:lpstr>Multivariate logistic regression for LBXTC2 (2)</vt:lpstr>
      <vt:lpstr>Multivariate logistic regression for LBXTC2 (3)</vt:lpstr>
      <vt:lpstr>Multivariate logistic regression for LBXTC2 (4)</vt:lpstr>
      <vt:lpstr>Other Topics</vt:lpstr>
      <vt:lpstr>BSE 5603: SAMPLING THEORY AND METHODS (3 credit hours)   </vt:lpstr>
      <vt:lpstr>Data integration Short Course (Forthcoming)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Grissom, VaLauna K (HSC)</dc:creator>
  <cp:lastModifiedBy>Chen, Sixia   (HSC)</cp:lastModifiedBy>
  <cp:revision>167</cp:revision>
  <dcterms:created xsi:type="dcterms:W3CDTF">2019-02-15T16:08:56Z</dcterms:created>
  <dcterms:modified xsi:type="dcterms:W3CDTF">2023-04-07T15:21:48Z</dcterms:modified>
</cp:coreProperties>
</file>