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1" r:id="rId2"/>
    <p:sldId id="328" r:id="rId3"/>
    <p:sldId id="325" r:id="rId4"/>
    <p:sldId id="329" r:id="rId5"/>
    <p:sldId id="267" r:id="rId6"/>
    <p:sldId id="270" r:id="rId7"/>
    <p:sldId id="264" r:id="rId8"/>
    <p:sldId id="330" r:id="rId9"/>
    <p:sldId id="331" r:id="rId10"/>
    <p:sldId id="263" r:id="rId11"/>
    <p:sldId id="326" r:id="rId12"/>
    <p:sldId id="271" r:id="rId13"/>
    <p:sldId id="272" r:id="rId14"/>
    <p:sldId id="321" r:id="rId15"/>
    <p:sldId id="327" r:id="rId16"/>
    <p:sldId id="273" r:id="rId17"/>
    <p:sldId id="283" r:id="rId18"/>
    <p:sldId id="332" r:id="rId19"/>
    <p:sldId id="333" r:id="rId20"/>
    <p:sldId id="322" r:id="rId21"/>
    <p:sldId id="280" r:id="rId22"/>
    <p:sldId id="334" r:id="rId23"/>
    <p:sldId id="286" r:id="rId24"/>
    <p:sldId id="335" r:id="rId25"/>
    <p:sldId id="290" r:id="rId26"/>
    <p:sldId id="337" r:id="rId27"/>
    <p:sldId id="338" r:id="rId28"/>
    <p:sldId id="323" r:id="rId29"/>
    <p:sldId id="339" r:id="rId30"/>
    <p:sldId id="340" r:id="rId31"/>
    <p:sldId id="324" r:id="rId32"/>
    <p:sldId id="320" r:id="rId33"/>
    <p:sldId id="341" r:id="rId34"/>
    <p:sldId id="274" r:id="rId3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12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DE510-B73D-4DBB-A7DD-47C649BDA4EA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D4ECE-E590-41F8-BE7E-0E82D9317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2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2AA71-2CE1-4164-AED9-B71A0DA4A0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532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0960-518A-4FF1-999F-85F91FCDB0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0960-518A-4FF1-999F-85F91FCDB0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549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B0610-C1F7-43C4-8B69-AB1339A5BD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546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0960-518A-4FF1-999F-85F91FCDB0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1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0960-518A-4FF1-999F-85F91FCDB0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74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4ECE-E590-41F8-BE7E-0E82D9317A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6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4ECE-E590-41F8-BE7E-0E82D9317A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5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E0960-518A-4FF1-999F-85F91FCDB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182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E0960-518A-4FF1-999F-85F91FCDB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55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4ECE-E590-41F8-BE7E-0E82D9317A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09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0960-518A-4FF1-999F-85F91FCDB0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94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0960-518A-4FF1-999F-85F91FCDB0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1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4ECE-E590-41F8-BE7E-0E82D9317A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23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4ECE-E590-41F8-BE7E-0E82D9317A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8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4ECE-E590-41F8-BE7E-0E82D9317A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D4ECE-E590-41F8-BE7E-0E82D9317A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30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E0960-518A-4FF1-999F-85F91FCDB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73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E0960-518A-4FF1-999F-85F91FCDB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847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0960-518A-4FF1-999F-85F91FCDB0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5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E0960-518A-4FF1-999F-85F91FCDB0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E0960-518A-4FF1-999F-85F91FCDB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21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55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E406E-80F7-4133-8A10-01B0D5BB9D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1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0960-518A-4FF1-999F-85F91FCDB0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7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E0960-518A-4FF1-999F-85F91FCDB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9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B0610-C1F7-43C4-8B69-AB1339A5BD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E0960-518A-4FF1-999F-85F91FCDB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78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7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2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1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3CB73-85A5-4BA2-A727-8A35E44A56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1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4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9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9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2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2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3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6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6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970" y="439639"/>
            <a:ext cx="10480430" cy="2203938"/>
          </a:xfrm>
        </p:spPr>
        <p:txBody>
          <a:bodyPr>
            <a:noAutofit/>
          </a:bodyPr>
          <a:lstStyle/>
          <a:p>
            <a:r>
              <a:rPr lang="en-US" sz="4400" dirty="0"/>
              <a:t>Propensity Score Analysis in Epidemiologic Research:</a:t>
            </a:r>
            <a:br>
              <a:rPr lang="en-US" sz="4400" dirty="0"/>
            </a:br>
            <a:r>
              <a:rPr lang="en-US" sz="4400" dirty="0"/>
              <a:t> An Introduction</a:t>
            </a:r>
            <a:br>
              <a:rPr lang="en-US" sz="44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9415" y="2827750"/>
            <a:ext cx="7104186" cy="3160256"/>
          </a:xfrm>
        </p:spPr>
        <p:txBody>
          <a:bodyPr>
            <a:noAutofit/>
          </a:bodyPr>
          <a:lstStyle/>
          <a:p>
            <a:r>
              <a:rPr lang="en-US" dirty="0"/>
              <a:t>OSCTR BERD WORKSHOP</a:t>
            </a:r>
          </a:p>
          <a:p>
            <a:r>
              <a:rPr lang="en-US" dirty="0"/>
              <a:t>May 18</a:t>
            </a:r>
            <a:r>
              <a:rPr lang="en-US" baseline="30000" dirty="0"/>
              <a:t>th</a:t>
            </a:r>
            <a:r>
              <a:rPr lang="en-US" dirty="0"/>
              <a:t> , 2022</a:t>
            </a:r>
          </a:p>
          <a:p>
            <a:r>
              <a:rPr lang="en-US" dirty="0"/>
              <a:t>Tabitha Garwe, PhD MPH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Director, Surgical Outcomes Research</a:t>
            </a:r>
          </a:p>
          <a:p>
            <a:r>
              <a:rPr lang="en-US" dirty="0"/>
              <a:t>Associate Director – BERD</a:t>
            </a:r>
          </a:p>
          <a:p>
            <a:r>
              <a:rPr lang="en-US" dirty="0"/>
              <a:t>Co-Director – BERD Clinical Epidemiology Unit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18E1881-AEE6-4E12-8B7C-9D682A2AE32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63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1710"/>
            <a:ext cx="10972800" cy="580127"/>
          </a:xfrm>
        </p:spPr>
        <p:txBody>
          <a:bodyPr>
            <a:noAutofit/>
          </a:bodyPr>
          <a:lstStyle/>
          <a:p>
            <a:r>
              <a:rPr lang="en-US" sz="4000" dirty="0"/>
              <a:t>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1965" y="731838"/>
            <a:ext cx="9710531" cy="539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8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C93993-9ED5-4A6A-A86F-8EF007600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67" y="169606"/>
            <a:ext cx="8939814" cy="5876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2B3DFE-CE17-469F-8346-B94EA19A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D6320-E636-49C5-A35A-02409F5F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7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9973"/>
          </a:xfrm>
        </p:spPr>
        <p:txBody>
          <a:bodyPr>
            <a:noAutofit/>
          </a:bodyPr>
          <a:lstStyle/>
          <a:p>
            <a:r>
              <a:rPr lang="en-US" sz="4400" dirty="0"/>
              <a:t>Propensity Scores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336" y="1187117"/>
            <a:ext cx="11180064" cy="5494100"/>
          </a:xfrm>
        </p:spPr>
        <p:txBody>
          <a:bodyPr>
            <a:normAutofit/>
          </a:bodyPr>
          <a:lstStyle/>
          <a:p>
            <a:r>
              <a:rPr lang="en-US" sz="2800" b="1" dirty="0"/>
              <a:t>What is a propensity score? </a:t>
            </a:r>
            <a:r>
              <a:rPr lang="en-US" sz="2800" dirty="0"/>
              <a:t>- </a:t>
            </a:r>
            <a:r>
              <a:rPr lang="en-US" sz="2800" i="1" dirty="0"/>
              <a:t>Conditional probability, between 0 and 1, that a subject will be treated based on an </a:t>
            </a:r>
            <a:r>
              <a:rPr lang="en-US" sz="2800" i="1" u="sng" dirty="0"/>
              <a:t>observed</a:t>
            </a:r>
            <a:r>
              <a:rPr lang="en-US" sz="2800" i="1" dirty="0"/>
              <a:t> group of covariates (Rosenbaum and Rubin, 1983)</a:t>
            </a:r>
          </a:p>
          <a:p>
            <a:r>
              <a:rPr lang="en-US" sz="2800" dirty="0"/>
              <a:t>Rosenbaum and Rubin in their seminal paper, showed that the propensity score is a balancing score and can be used in observational studies to reduce bias</a:t>
            </a:r>
          </a:p>
          <a:p>
            <a:r>
              <a:rPr lang="en-US" sz="2800" dirty="0"/>
              <a:t>Probability of treatment is explicitly defined in randomized trials</a:t>
            </a:r>
          </a:p>
          <a:p>
            <a:pPr lvl="1"/>
            <a:r>
              <a:rPr lang="en-US" sz="2800" dirty="0"/>
              <a:t>propensity for treatment in any given subject is usually unknown in an observational study</a:t>
            </a:r>
          </a:p>
        </p:txBody>
      </p:sp>
    </p:spTree>
    <p:extLst>
      <p:ext uri="{BB962C8B-B14F-4D97-AF65-F5344CB8AC3E}">
        <p14:creationId xmlns:p14="http://schemas.microsoft.com/office/powerpoint/2010/main" val="275340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9275"/>
          </a:xfrm>
        </p:spPr>
        <p:txBody>
          <a:bodyPr>
            <a:noAutofit/>
          </a:bodyPr>
          <a:lstStyle/>
          <a:p>
            <a:r>
              <a:rPr lang="en-US" sz="4400" dirty="0"/>
              <a:t>Propensity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993914"/>
            <a:ext cx="11929730" cy="5779028"/>
          </a:xfrm>
        </p:spPr>
        <p:txBody>
          <a:bodyPr/>
          <a:lstStyle/>
          <a:p>
            <a:r>
              <a:rPr lang="en-US" sz="2800" dirty="0"/>
              <a:t>For a specific value of the propensity score, the difference between the treatment and control means for all units with that value of the propensity score </a:t>
            </a:r>
            <a:r>
              <a:rPr lang="en-US" sz="2800" i="1" dirty="0"/>
              <a:t>e(x)</a:t>
            </a:r>
            <a:r>
              <a:rPr lang="en-US" sz="2800" dirty="0"/>
              <a:t> is an unbiased estimate of the average treatment effect </a:t>
            </a:r>
          </a:p>
          <a:p>
            <a:pPr lvl="1"/>
            <a:r>
              <a:rPr lang="en-US" sz="2400" dirty="0"/>
              <a:t>  </a:t>
            </a:r>
            <a:r>
              <a:rPr lang="en-US" sz="2400" b="1" i="1" dirty="0" err="1"/>
              <a:t>Ignorability</a:t>
            </a:r>
            <a:r>
              <a:rPr lang="en-US" sz="2400" b="1" i="1" dirty="0"/>
              <a:t> of treatment assignment - </a:t>
            </a:r>
            <a:r>
              <a:rPr lang="en-US" sz="2400" dirty="0"/>
              <a:t>the treatment assignment T and observed variables X are conditionally independent given the propensity score Rosenbaum (2010)                               </a:t>
            </a:r>
          </a:p>
          <a:p>
            <a:endParaRPr lang="en-US" dirty="0"/>
          </a:p>
          <a:p>
            <a:r>
              <a:rPr lang="en-US" sz="2800" dirty="0"/>
              <a:t>A means of obtaining ‘</a:t>
            </a:r>
            <a:r>
              <a:rPr lang="en-US" sz="2800" i="1" dirty="0"/>
              <a:t>quasi-randomization’</a:t>
            </a:r>
            <a:r>
              <a:rPr lang="en-US" sz="2800" dirty="0"/>
              <a:t> of treatment groups to minimize bias and to better estimate the true effect of treatment (D’Agostino, 1998)</a:t>
            </a:r>
          </a:p>
          <a:p>
            <a:pPr lvl="1"/>
            <a:r>
              <a:rPr lang="en-US" sz="2400" dirty="0"/>
              <a:t>But unlike in a controlled experiment, treatment assignment conditional only on the </a:t>
            </a:r>
            <a:r>
              <a:rPr lang="en-US" sz="2400" b="1" i="1" dirty="0"/>
              <a:t>observed</a:t>
            </a:r>
            <a:r>
              <a:rPr lang="en-US" sz="2400" dirty="0"/>
              <a:t> covariates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AAFC7-BA15-4739-9D06-F0C6C0AC6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624" y="3226796"/>
            <a:ext cx="3013929" cy="4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36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8216" y="274320"/>
            <a:ext cx="10550768" cy="6916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Propensity scores – Value in Observational Studies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3840" y="1321904"/>
            <a:ext cx="11673840" cy="5261776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 Balancing property underlies its value</a:t>
            </a:r>
          </a:p>
          <a:p>
            <a:pPr lvl="1" eaLnBrk="1" hangingPunct="1"/>
            <a:r>
              <a:rPr lang="en-US" altLang="en-US" sz="2400" dirty="0"/>
              <a:t> at any value of PS, the difference in exposed and unexposed is an unbiased estimate of the average “treatment” effect</a:t>
            </a:r>
          </a:p>
          <a:p>
            <a:pPr lvl="1" eaLnBrk="1" hangingPunct="1"/>
            <a:r>
              <a:rPr lang="en-US" altLang="en-US" sz="2400" dirty="0"/>
              <a:t>a means of creating quasi-randomization of treatment groups</a:t>
            </a:r>
          </a:p>
          <a:p>
            <a:pPr eaLnBrk="1" hangingPunct="1"/>
            <a:r>
              <a:rPr lang="en-US" altLang="en-US" sz="2800" dirty="0"/>
              <a:t>  Improved control for confounding/selection bias</a:t>
            </a:r>
          </a:p>
          <a:p>
            <a:pPr eaLnBrk="1" hangingPunct="1"/>
            <a:r>
              <a:rPr lang="en-US" altLang="en-US" sz="2800" dirty="0"/>
              <a:t>  Can yield a better balance  of measured covariates than would be obtained under randomized treatment assignment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Joffe</a:t>
            </a:r>
            <a:r>
              <a:rPr lang="en-US" altLang="en-US" sz="2000" dirty="0"/>
              <a:t> &amp; Rosenbaum, 1999)</a:t>
            </a:r>
          </a:p>
        </p:txBody>
      </p:sp>
    </p:spTree>
    <p:extLst>
      <p:ext uri="{BB962C8B-B14F-4D97-AF65-F5344CB8AC3E}">
        <p14:creationId xmlns:p14="http://schemas.microsoft.com/office/powerpoint/2010/main" val="3242437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endParaRPr lang="en-US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EDDB39-FFF1-4CB7-B914-82FBBB644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0464" y="274638"/>
            <a:ext cx="7615470" cy="54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7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  <a:r>
              <a:rPr lang="en-US" sz="4000" dirty="0"/>
              <a:t>Propensity Scores: Estimation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17639"/>
            <a:ext cx="11338560" cy="5117274"/>
          </a:xfrm>
        </p:spPr>
        <p:txBody>
          <a:bodyPr/>
          <a:lstStyle/>
          <a:p>
            <a:r>
              <a:rPr lang="en-US" sz="2800" dirty="0"/>
              <a:t>Can be estimated using </a:t>
            </a:r>
            <a:r>
              <a:rPr lang="en-US" sz="2800" i="1" dirty="0"/>
              <a:t>discriminant analysis </a:t>
            </a:r>
            <a:r>
              <a:rPr lang="en-US" sz="2800" dirty="0"/>
              <a:t>or </a:t>
            </a:r>
            <a:r>
              <a:rPr lang="en-US" sz="2800" i="1" dirty="0"/>
              <a:t>logistic regression.</a:t>
            </a:r>
          </a:p>
          <a:p>
            <a:pPr lvl="1"/>
            <a:r>
              <a:rPr lang="en-US" sz="2400" dirty="0"/>
              <a:t>Estimates of probabilities of treatment assignment conditional on observed covariates obtained</a:t>
            </a:r>
          </a:p>
          <a:p>
            <a:pPr marL="3429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Observed covariates are assumed to have a multivariate normal distribution (conditional on Z, the treatment assignment) when </a:t>
            </a:r>
            <a:r>
              <a:rPr lang="en-US" sz="2400" i="1" dirty="0"/>
              <a:t>discriminant analysis </a:t>
            </a:r>
            <a:r>
              <a:rPr lang="en-US" sz="2400" dirty="0"/>
              <a:t>is used, whereas this assumption is not needed for logistic regression.</a:t>
            </a:r>
          </a:p>
          <a:p>
            <a:endParaRPr lang="en-US" dirty="0"/>
          </a:p>
          <a:p>
            <a:r>
              <a:rPr lang="en-US" sz="2800" dirty="0"/>
              <a:t>Recursive partitioning or tree-based methods (CART) and neural networks for estimating the propensity score have also been used</a:t>
            </a:r>
          </a:p>
        </p:txBody>
      </p:sp>
    </p:spTree>
    <p:extLst>
      <p:ext uri="{BB962C8B-B14F-4D97-AF65-F5344CB8AC3E}">
        <p14:creationId xmlns:p14="http://schemas.microsoft.com/office/powerpoint/2010/main" val="73889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5332"/>
          </a:xfrm>
        </p:spPr>
        <p:txBody>
          <a:bodyPr>
            <a:noAutofit/>
          </a:bodyPr>
          <a:lstStyle/>
          <a:p>
            <a:r>
              <a:rPr lang="en-US" sz="3600" dirty="0"/>
              <a:t>Propensity Scores: </a:t>
            </a:r>
            <a:br>
              <a:rPr lang="en-US" sz="3600" dirty="0"/>
            </a:br>
            <a:r>
              <a:rPr lang="en-US" sz="3600" dirty="0"/>
              <a:t>Estimation Using Logistic Regression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92" y="1349829"/>
            <a:ext cx="11833412" cy="5405973"/>
          </a:xfrm>
        </p:spPr>
        <p:txBody>
          <a:bodyPr/>
          <a:lstStyle/>
          <a:p>
            <a:r>
              <a:rPr lang="en-US" sz="2800" dirty="0"/>
              <a:t>Traditional multivariable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Propensity score modeling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400" dirty="0"/>
              <a:t>Can include interaction terms, quadratic terms, weak confounders</a:t>
            </a:r>
          </a:p>
          <a:p>
            <a:pPr lvl="1"/>
            <a:r>
              <a:rPr lang="en-US" sz="2400" b="1" dirty="0"/>
              <a:t>Outcome variable should not be included </a:t>
            </a:r>
            <a:r>
              <a:rPr lang="en-US" sz="2400" dirty="0"/>
              <a:t>in the model used to generate propensity scores.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3" y="1915200"/>
            <a:ext cx="8386715" cy="9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695920"/>
            <a:ext cx="9149144" cy="11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58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20E5-C630-45AB-BF48-E9E6B690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2"/>
            <a:ext cx="10972800" cy="628876"/>
          </a:xfrm>
        </p:spPr>
        <p:txBody>
          <a:bodyPr>
            <a:noAutofit/>
          </a:bodyPr>
          <a:lstStyle/>
          <a:p>
            <a:r>
              <a:rPr lang="en-US" sz="4400" dirty="0"/>
              <a:t>Variable Selection for the PS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6F65-5715-48D0-A4BF-5C88749F4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964505"/>
            <a:ext cx="11876315" cy="498998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Simulation studies illustrate how the choice of variables that are included in a PS model can affect the bias, variance, and mean squared error of an estimated exposure effect</a:t>
            </a:r>
          </a:p>
          <a:p>
            <a:pPr lvl="1"/>
            <a:r>
              <a:rPr lang="en-US" sz="2000" dirty="0"/>
              <a:t>Variables that are unrelated to the exposure but related to the outcome should always be included in a PS model </a:t>
            </a:r>
            <a:r>
              <a:rPr lang="en-US" sz="2000" dirty="0">
                <a:sym typeface="Wingdings" panose="05000000000000000000" pitchFamily="2" charset="2"/>
              </a:rPr>
              <a:t>decrease the variance of an estimated exposure effect without increasing bias</a:t>
            </a:r>
          </a:p>
          <a:p>
            <a:pPr lvl="1"/>
            <a:r>
              <a:rPr lang="en-US" sz="2000" dirty="0"/>
              <a:t>Including variables that are related to the exposure but not to the outcome </a:t>
            </a:r>
            <a:r>
              <a:rPr lang="en-US" sz="2000" dirty="0">
                <a:sym typeface="Wingdings" panose="05000000000000000000" pitchFamily="2" charset="2"/>
              </a:rPr>
              <a:t> increase the variance of the estimated exposure effect without decreasing bias</a:t>
            </a:r>
          </a:p>
          <a:p>
            <a:pPr lvl="2"/>
            <a:r>
              <a:rPr lang="en-US" sz="2000" dirty="0">
                <a:sym typeface="Wingdings" panose="05000000000000000000" pitchFamily="2" charset="2"/>
              </a:rPr>
              <a:t>These make good instrumental variables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In small studies, the inclusion of variables that are strongly related to the exposure but only weakly related to the outcome can be detrimental  increase in mean squared error</a:t>
            </a:r>
          </a:p>
          <a:p>
            <a:pPr lvl="1"/>
            <a:r>
              <a:rPr lang="en-US" sz="2000" dirty="0"/>
              <a:t>Standard model-building tools designed to create good predictive models of the exposure will not always lead to optimal PS models</a:t>
            </a:r>
          </a:p>
          <a:p>
            <a:r>
              <a:rPr lang="en-US" sz="2800" dirty="0"/>
              <a:t>Include only  variables that are measured at baseline and not post-baseline covariates that may be influenced or modified by the treatment.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1490B-05F9-4896-8A35-972C97F4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69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B133-C663-4D4B-9A24-CDEFFB93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3"/>
          </a:xfrm>
        </p:spPr>
        <p:txBody>
          <a:bodyPr>
            <a:normAutofit/>
          </a:bodyPr>
          <a:lstStyle/>
          <a:p>
            <a:r>
              <a:rPr lang="en-US" sz="4400" dirty="0"/>
              <a:t>Specifying a PS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61292-D9D9-4D73-AD23-F9ED01DE1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1219201"/>
            <a:ext cx="11277600" cy="4906966"/>
          </a:xfrm>
        </p:spPr>
        <p:txBody>
          <a:bodyPr>
            <a:normAutofit/>
          </a:bodyPr>
          <a:lstStyle/>
          <a:p>
            <a:r>
              <a:rPr lang="en-US" sz="2800" dirty="0"/>
              <a:t>Iterative approach [Rosenbaum and Rubin (1984)]</a:t>
            </a:r>
          </a:p>
          <a:p>
            <a:pPr lvl="1"/>
            <a:r>
              <a:rPr lang="en-US" sz="2800" dirty="0"/>
              <a:t>specify an initial propensity score model</a:t>
            </a:r>
          </a:p>
          <a:p>
            <a:pPr lvl="1"/>
            <a:r>
              <a:rPr lang="en-US" sz="2800" dirty="0"/>
              <a:t>Assess comparability of treated and untreated subjects </a:t>
            </a:r>
          </a:p>
          <a:p>
            <a:pPr lvl="1"/>
            <a:r>
              <a:rPr lang="en-US" sz="2800" dirty="0"/>
              <a:t>Modify propensity score model if residual systematic differences between treated and untreated subjects are found to remain</a:t>
            </a:r>
          </a:p>
          <a:p>
            <a:pPr lvl="2"/>
            <a:r>
              <a:rPr lang="en-US" sz="2400" dirty="0"/>
              <a:t>Include additional variables</a:t>
            </a:r>
          </a:p>
          <a:p>
            <a:pPr lvl="2"/>
            <a:r>
              <a:rPr lang="en-US" sz="2400" dirty="0"/>
              <a:t>Add interactions between covariates that are already in the model</a:t>
            </a:r>
          </a:p>
          <a:p>
            <a:pPr lvl="2"/>
            <a:r>
              <a:rPr lang="en-US" sz="2400" dirty="0"/>
              <a:t>Model the relationship between continuous covariates and treatment status using nonlinear terms (e.g., using cubic smoothing splines). </a:t>
            </a:r>
          </a:p>
          <a:p>
            <a:pPr lvl="2"/>
            <a:endParaRPr lang="en-US" sz="2600" dirty="0"/>
          </a:p>
          <a:p>
            <a:pPr lvl="2"/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9034A-0E87-43C1-A11E-C81729F3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5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3130-8142-4942-94DF-57F119BB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8727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ADA2-B424-49FC-9F20-67C221C4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083365"/>
            <a:ext cx="11105322" cy="5042802"/>
          </a:xfrm>
        </p:spPr>
        <p:txBody>
          <a:bodyPr>
            <a:normAutofit/>
          </a:bodyPr>
          <a:lstStyle/>
          <a:p>
            <a:r>
              <a:rPr lang="en-US" sz="2800" dirty="0"/>
              <a:t>RCT – gold standard study design: estimating the effects of treatments, interventions, and exposures</a:t>
            </a:r>
          </a:p>
          <a:p>
            <a:r>
              <a:rPr lang="en-US" sz="2800" dirty="0"/>
              <a:t>Random allocation: treatment assignment will not be confounded with either measured or unmeasured baseline characteristics.</a:t>
            </a:r>
          </a:p>
          <a:p>
            <a:r>
              <a:rPr lang="en-US" sz="2800" dirty="0"/>
              <a:t>Effect of treatment on outcomes estimated by comparing outcomes directly between treated and untreated subjects</a:t>
            </a:r>
          </a:p>
          <a:p>
            <a:r>
              <a:rPr lang="en-US" sz="2800" dirty="0"/>
              <a:t>In observational studies, exposure/intervention/treatment selection is often influenced by subject characteristics.</a:t>
            </a:r>
          </a:p>
          <a:p>
            <a:pPr lvl="1"/>
            <a:r>
              <a:rPr lang="en-US" dirty="0"/>
              <a:t>Need to account for systematic differences in baseline characteristics between treated and untreated subjects when estimating treatment effect</a:t>
            </a:r>
          </a:p>
          <a:p>
            <a:pPr lvl="1"/>
            <a:r>
              <a:rPr lang="en-US" dirty="0"/>
              <a:t>propensity score methods allow one to mimic some of the characteristics of an RCT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03813-305A-44EB-8CDB-EEE862A5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2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E3D5-114C-44A3-A11B-F87B6FB0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Balance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1159-DCC9-4540-961E-8B2F38D4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9" y="1417639"/>
            <a:ext cx="11754196" cy="5165724"/>
          </a:xfrm>
        </p:spPr>
        <p:txBody>
          <a:bodyPr/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1. Graphical assessment and adequate overlap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Comparing the distributions of the estimated propensity score between treated and untreated subjects</a:t>
            </a:r>
          </a:p>
          <a:p>
            <a:r>
              <a:rPr lang="en-US" sz="2800" dirty="0"/>
              <a:t>2. Univariate analysis adjusting for the propensity score</a:t>
            </a:r>
          </a:p>
          <a:p>
            <a:pPr lvl="1"/>
            <a:r>
              <a:rPr lang="en-US" dirty="0"/>
              <a:t>Propensity-adjusted comparison is non-significant</a:t>
            </a:r>
          </a:p>
          <a:p>
            <a:r>
              <a:rPr lang="en-US" dirty="0"/>
              <a:t>3. </a:t>
            </a:r>
            <a:r>
              <a:rPr lang="en-US" sz="2800" dirty="0"/>
              <a:t>Standardized differences</a:t>
            </a:r>
          </a:p>
          <a:p>
            <a:pPr lvl="2"/>
            <a:r>
              <a:rPr lang="en-US" dirty="0"/>
              <a:t>Recommendations: -0.1 to 0.1 or -0.25 to 0.25</a:t>
            </a:r>
          </a:p>
          <a:p>
            <a:r>
              <a:rPr lang="en-US" sz="2800" dirty="0"/>
              <a:t>4. Variance ratios</a:t>
            </a:r>
          </a:p>
          <a:p>
            <a:pPr lvl="1"/>
            <a:r>
              <a:rPr lang="en-US" dirty="0"/>
              <a:t>variances of baseline covariates in treated and untreated subjects and the ratio of these variances in both the unadjusted and propensity-adjusted sample</a:t>
            </a:r>
          </a:p>
        </p:txBody>
      </p:sp>
    </p:spTree>
    <p:extLst>
      <p:ext uri="{BB962C8B-B14F-4D97-AF65-F5344CB8AC3E}">
        <p14:creationId xmlns:p14="http://schemas.microsoft.com/office/powerpoint/2010/main" val="329329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Graphical Assessment – Quintile Stratification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6" y="1600201"/>
            <a:ext cx="11423904" cy="5257799"/>
          </a:xfrm>
        </p:spPr>
        <p:txBody>
          <a:bodyPr/>
          <a:lstStyle/>
          <a:p>
            <a:r>
              <a:rPr lang="en-US" sz="2800" dirty="0"/>
              <a:t>Propensity score is a scalar summary of all the observed background covariates</a:t>
            </a:r>
          </a:p>
          <a:p>
            <a:r>
              <a:rPr lang="en-US" sz="2800" dirty="0"/>
              <a:t>Stratification on it alone can balance the distributions of the covariates in the treated and control groups</a:t>
            </a:r>
          </a:p>
          <a:p>
            <a:r>
              <a:rPr lang="en-US" sz="2800" dirty="0"/>
              <a:t>Quintiles generally used</a:t>
            </a:r>
          </a:p>
          <a:p>
            <a:pPr lvl="1"/>
            <a:r>
              <a:rPr lang="en-US" sz="2400" dirty="0"/>
              <a:t>Cochran(1968) - creating five strata removes 90 per cent of the bias due to the stratifying variable or covariate</a:t>
            </a:r>
          </a:p>
          <a:p>
            <a:pPr lvl="1"/>
            <a:r>
              <a:rPr lang="en-US" sz="2400" dirty="0"/>
              <a:t>Rosenbaum &amp; Rubin (1984) - found that using five strata based on the estimated propensity score was able to substantially reduce the bias when estimating </a:t>
            </a:r>
            <a:r>
              <a:rPr lang="en-US" sz="2400" b="1" dirty="0"/>
              <a:t>a linear treatment effect</a:t>
            </a:r>
          </a:p>
        </p:txBody>
      </p:sp>
    </p:spTree>
    <p:extLst>
      <p:ext uri="{BB962C8B-B14F-4D97-AF65-F5344CB8AC3E}">
        <p14:creationId xmlns:p14="http://schemas.microsoft.com/office/powerpoint/2010/main" val="151552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45FD-B241-4A94-8F07-577711E9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7F8BF3-DF61-4E61-97CB-77B866CA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55ED3-2286-4A49-8B72-78D6C593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97" y="250723"/>
            <a:ext cx="9006348" cy="57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6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910"/>
          </a:xfrm>
        </p:spPr>
        <p:txBody>
          <a:bodyPr>
            <a:normAutofit/>
          </a:bodyPr>
          <a:lstStyle/>
          <a:p>
            <a:r>
              <a:rPr lang="en-US" sz="4000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1964" y="954157"/>
            <a:ext cx="9268072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525" y="6364181"/>
            <a:ext cx="256663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7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1808-7185-4D97-81FA-10F1E872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Q-Q  and Density Plots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8BC82B-FE66-47F8-8777-3FD2B072B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64" y="1662546"/>
            <a:ext cx="5167746" cy="41425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75A37-AE87-43E9-B313-B8C4D40B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11FD4-B055-4F02-B44C-950AA97D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717" y="1619132"/>
            <a:ext cx="4692473" cy="41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13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8605"/>
          </a:xfrm>
        </p:spPr>
        <p:txBody>
          <a:bodyPr>
            <a:normAutofit/>
          </a:bodyPr>
          <a:lstStyle/>
          <a:p>
            <a:r>
              <a:rPr lang="en-US" sz="4400" dirty="0"/>
              <a:t>Significance testing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5067" y="1222514"/>
            <a:ext cx="10837333" cy="4711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525" y="6364181"/>
            <a:ext cx="2566638" cy="3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9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17EB-694B-4329-8E56-A39CBD08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1202"/>
          </a:xfrm>
        </p:spPr>
        <p:txBody>
          <a:bodyPr>
            <a:noAutofit/>
          </a:bodyPr>
          <a:lstStyle/>
          <a:p>
            <a:r>
              <a:rPr lang="en-US" sz="4400" dirty="0"/>
              <a:t>Balance Diagnostics,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31D5-2560-4469-9DA3-88FEB4762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5840"/>
            <a:ext cx="11212286" cy="5120327"/>
          </a:xfrm>
        </p:spPr>
        <p:txBody>
          <a:bodyPr>
            <a:noAutofit/>
          </a:bodyPr>
          <a:lstStyle/>
          <a:p>
            <a:r>
              <a:rPr lang="en-US" sz="2800" dirty="0"/>
              <a:t>Comparing distributions and significance testing generally </a:t>
            </a:r>
            <a:r>
              <a:rPr lang="en-US" sz="2800" u="sng" dirty="0"/>
              <a:t>not recommended </a:t>
            </a:r>
            <a:r>
              <a:rPr lang="en-US" sz="2800" dirty="0"/>
              <a:t>to assess baseline balance in a </a:t>
            </a:r>
            <a:r>
              <a:rPr lang="en-US" sz="2800" u="sng" dirty="0"/>
              <a:t>matched</a:t>
            </a:r>
            <a:r>
              <a:rPr lang="en-US" sz="2800" dirty="0"/>
              <a:t> sample</a:t>
            </a:r>
          </a:p>
          <a:p>
            <a:pPr lvl="1"/>
            <a:r>
              <a:rPr lang="en-US" sz="2400" dirty="0"/>
              <a:t>Similarity in distributions does not imply that measured baseline covariates have been balanced, nor does it imply that the propensity-score model has been correctly specified.</a:t>
            </a:r>
          </a:p>
          <a:p>
            <a:pPr lvl="1"/>
            <a:r>
              <a:rPr lang="en-US" sz="2400" dirty="0"/>
              <a:t>Significance testing inappropriate  mainly because  apparent improvement in balance may be due to the reduced sample size.</a:t>
            </a:r>
          </a:p>
          <a:p>
            <a:r>
              <a:rPr lang="en-US" sz="2800" dirty="0"/>
              <a:t>AUC of the PS model?</a:t>
            </a:r>
          </a:p>
          <a:p>
            <a:pPr lvl="1"/>
            <a:r>
              <a:rPr lang="en-US" sz="2400" dirty="0"/>
              <a:t>Cannot rely on AUROC to indicate whether the </a:t>
            </a:r>
            <a:r>
              <a:rPr lang="en-US" sz="2400" dirty="0" err="1"/>
              <a:t>ps</a:t>
            </a:r>
            <a:r>
              <a:rPr lang="en-US" sz="2400" dirty="0"/>
              <a:t>-model has been correctly specified</a:t>
            </a:r>
          </a:p>
          <a:p>
            <a:r>
              <a:rPr lang="en-US" sz="2800" dirty="0"/>
              <a:t>For a matched sample, standardized differences and variance ratios recommended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5055B-095D-4EFD-ACDF-DE5446F2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40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E5660-7CA3-4CA6-B4E3-62763CFE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F2331-8126-4823-B629-3F20022FE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45" y="287383"/>
            <a:ext cx="9468395" cy="4833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BDB734-B630-45CA-8403-D53E3882BB4B}"/>
              </a:ext>
            </a:extLst>
          </p:cNvPr>
          <p:cNvSpPr txBox="1"/>
          <p:nvPr/>
        </p:nvSpPr>
        <p:spPr>
          <a:xfrm>
            <a:off x="1175657" y="5617029"/>
            <a:ext cx="91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Austin P. C. (2009). Statistics in medicine, 28(25), 3083–3107.</a:t>
            </a:r>
          </a:p>
        </p:txBody>
      </p:sp>
    </p:spTree>
    <p:extLst>
      <p:ext uri="{BB962C8B-B14F-4D97-AF65-F5344CB8AC3E}">
        <p14:creationId xmlns:p14="http://schemas.microsoft.com/office/powerpoint/2010/main" val="2390472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E3C3-88D3-4FF6-9D05-2B695539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3547"/>
          </a:xfrm>
        </p:spPr>
        <p:txBody>
          <a:bodyPr>
            <a:normAutofit/>
          </a:bodyPr>
          <a:lstStyle/>
          <a:p>
            <a:r>
              <a:rPr lang="en-US" sz="4000" dirty="0"/>
              <a:t>Standardized Differences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96FC3E-3D3A-404A-B9F9-B215E1E43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603" y="1134624"/>
            <a:ext cx="10850880" cy="4366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70DAF1-A17A-4AD8-9362-1816E8410CEB}"/>
              </a:ext>
            </a:extLst>
          </p:cNvPr>
          <p:cNvSpPr txBox="1"/>
          <p:nvPr/>
        </p:nvSpPr>
        <p:spPr>
          <a:xfrm>
            <a:off x="742603" y="5501400"/>
            <a:ext cx="1111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Austin PC. Balance diagnostics for comparing the distribution of baseline covariates between treatment groups in propensity-score matched samples. Stat Med. 2009;28(25):3083-3107. doi:10.1002/sim.3697</a:t>
            </a:r>
          </a:p>
        </p:txBody>
      </p:sp>
    </p:spTree>
    <p:extLst>
      <p:ext uri="{BB962C8B-B14F-4D97-AF65-F5344CB8AC3E}">
        <p14:creationId xmlns:p14="http://schemas.microsoft.com/office/powerpoint/2010/main" val="1102151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8E70-43A3-4C8A-B47D-8E2C03E8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4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Standardized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6B62E-066F-455C-B9DA-0B94EB812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Not influenced by sample size</a:t>
            </a:r>
          </a:p>
          <a:p>
            <a:r>
              <a:rPr lang="en-US" sz="2800" dirty="0"/>
              <a:t>Allows for the comparison of the relative balance of variables measured in different units</a:t>
            </a:r>
          </a:p>
          <a:p>
            <a:r>
              <a:rPr lang="en-US" sz="2800" dirty="0"/>
              <a:t>Generally a lack of consensus as to what value of a standardized difference denotes important residual imbalance </a:t>
            </a:r>
          </a:p>
          <a:p>
            <a:pPr lvl="1"/>
            <a:r>
              <a:rPr lang="en-US" sz="2400" dirty="0"/>
              <a:t>Recommendations: -0.1 to 0.1 or -0.25 to 0.25</a:t>
            </a:r>
          </a:p>
          <a:p>
            <a:pPr lvl="1"/>
            <a:r>
              <a:rPr lang="en-US" sz="2400" dirty="0"/>
              <a:t>threshold for acceptable imbalance depends, to some degree, on the prognostic importance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EA090-E89F-4FDA-9678-F77B318F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2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8597-7D2E-4318-801C-53FFD478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776"/>
            <a:ext cx="10972800" cy="947875"/>
          </a:xfrm>
        </p:spPr>
        <p:txBody>
          <a:bodyPr>
            <a:normAutofit fontScale="90000"/>
          </a:bodyPr>
          <a:lstStyle/>
          <a:p>
            <a:r>
              <a:rPr lang="en-US" dirty="0"/>
              <a:t>Counterfactual Model Framework</a:t>
            </a:r>
            <a:br>
              <a:rPr lang="en-US" dirty="0"/>
            </a:br>
            <a:r>
              <a:rPr lang="en-US" dirty="0"/>
              <a:t>(aka Potential Outcomes Framework)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0937C-8394-4094-9E61-55D71762E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" y="1166651"/>
            <a:ext cx="11887199" cy="5472573"/>
          </a:xfrm>
        </p:spPr>
        <p:txBody>
          <a:bodyPr/>
          <a:lstStyle/>
          <a:p>
            <a:r>
              <a:rPr lang="en-US" sz="2800" dirty="0"/>
              <a:t>An individual typically has two potential outcomes:</a:t>
            </a:r>
          </a:p>
          <a:p>
            <a:pPr lvl="2"/>
            <a:r>
              <a:rPr lang="en-US" sz="2000" dirty="0"/>
              <a:t>Y(1), the outcome that would be observed if the individual receives the treatment</a:t>
            </a:r>
          </a:p>
          <a:p>
            <a:pPr lvl="2"/>
            <a:r>
              <a:rPr lang="en-US" sz="2000" dirty="0"/>
              <a:t> Y(0), the outcome that would be observed if the individual does not receive the treatment under identical circumstances to those under which the subject would have received the treatment</a:t>
            </a:r>
          </a:p>
          <a:p>
            <a:r>
              <a:rPr lang="en-US" sz="2800" dirty="0"/>
              <a:t>Average Treatment Effect (ATE) </a:t>
            </a:r>
          </a:p>
          <a:p>
            <a:pPr lvl="1"/>
            <a:r>
              <a:rPr lang="en-US" sz="2500" dirty="0"/>
              <a:t>the average effect, at the population level, of moving an </a:t>
            </a:r>
            <a:r>
              <a:rPr lang="en-US" sz="2800" dirty="0"/>
              <a:t>entire population from untreated to treated </a:t>
            </a:r>
            <a:r>
              <a:rPr lang="en-US" sz="2800" dirty="0">
                <a:sym typeface="Wingdings" panose="05000000000000000000" pitchFamily="2" charset="2"/>
              </a:rPr>
              <a:t> PAR</a:t>
            </a:r>
            <a:endParaRPr lang="en-US" sz="2800" dirty="0"/>
          </a:p>
          <a:p>
            <a:r>
              <a:rPr lang="en-US" sz="2800" dirty="0"/>
              <a:t>Average Treatment Effect for the Treated(ATT)</a:t>
            </a:r>
          </a:p>
          <a:p>
            <a:pPr lvl="1"/>
            <a:r>
              <a:rPr lang="en-US" sz="2500" dirty="0"/>
              <a:t>the average effect of treatment on those subjects</a:t>
            </a:r>
          </a:p>
          <a:p>
            <a:pPr marL="342900" lvl="1" indent="0">
              <a:buNone/>
            </a:pPr>
            <a:r>
              <a:rPr lang="en-US" sz="2500" dirty="0"/>
              <a:t>	 who ultimately received the treatment </a:t>
            </a:r>
            <a:r>
              <a:rPr lang="en-US" sz="2500" dirty="0">
                <a:sym typeface="Wingdings" panose="05000000000000000000" pitchFamily="2" charset="2"/>
              </a:rPr>
              <a:t> AR in Exposed</a:t>
            </a:r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88DF9-5341-478C-AD7E-78C61F1C5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889" y="2694213"/>
            <a:ext cx="3701146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E26579-B570-4349-BC8F-D886924DD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200" y="4013554"/>
            <a:ext cx="3458907" cy="8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65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1464-CFFD-4FF5-ADF1-2D5B752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9868"/>
          </a:xfrm>
        </p:spPr>
        <p:txBody>
          <a:bodyPr>
            <a:normAutofit/>
          </a:bodyPr>
          <a:lstStyle/>
          <a:p>
            <a:r>
              <a:rPr lang="en-US" sz="4400" dirty="0"/>
              <a:t>Variance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2AE1A-7BE5-49D4-B589-F94174CC7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4507"/>
            <a:ext cx="10972800" cy="5051660"/>
          </a:xfrm>
        </p:spPr>
        <p:txBody>
          <a:bodyPr/>
          <a:lstStyle/>
          <a:p>
            <a:r>
              <a:rPr lang="en-US" dirty="0"/>
              <a:t>Can obtain a broader characterization (beyond means) of the similarity of the distribution of a continuous covariate between two groups </a:t>
            </a:r>
            <a:r>
              <a:rPr lang="en-US" dirty="0">
                <a:sym typeface="Wingdings" panose="05000000000000000000" pitchFamily="2" charset="2"/>
              </a:rPr>
              <a:t>determine whether the propensity-score model has been correctly specified.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2F57F-9B23-44CF-A41C-82260CFF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D47A4-EE2C-4C87-901E-A3D0E1D60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19" y="2355281"/>
            <a:ext cx="7840610" cy="319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30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41AC-23A9-4E4A-97D6-615388E3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155" y="248309"/>
            <a:ext cx="10462954" cy="944562"/>
          </a:xfrm>
        </p:spPr>
        <p:txBody>
          <a:bodyPr>
            <a:noAutofit/>
          </a:bodyPr>
          <a:lstStyle/>
          <a:p>
            <a:r>
              <a:rPr lang="en-US" sz="3600" dirty="0"/>
              <a:t>Example: Standardized Differences and Variance Ratios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4E9FD7-B601-4957-9824-CAD5EA7F6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891" y="905256"/>
            <a:ext cx="11028218" cy="5047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CF03B-C4F4-4664-86C5-1A9712239A0F}"/>
              </a:ext>
            </a:extLst>
          </p:cNvPr>
          <p:cNvSpPr txBox="1"/>
          <p:nvPr/>
        </p:nvSpPr>
        <p:spPr>
          <a:xfrm>
            <a:off x="769460" y="5768078"/>
            <a:ext cx="1015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Yuan et al. Propensity Score Methods for Causal Inference with the PSMATCH Procedure</a:t>
            </a:r>
          </a:p>
        </p:txBody>
      </p:sp>
    </p:spTree>
    <p:extLst>
      <p:ext uri="{BB962C8B-B14F-4D97-AF65-F5344CB8AC3E}">
        <p14:creationId xmlns:p14="http://schemas.microsoft.com/office/powerpoint/2010/main" val="1581570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52046"/>
            <a:ext cx="7772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Why Propensity Score Analysis?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9080" y="902677"/>
            <a:ext cx="11689080" cy="59553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Risk adjustment using traditional multivariable techniques such as logistic regression may be inadequate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Much more difficult to determine whether the regression model relating treatment selection and baseline covariates to the outcome has been correctly specified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Implicit assumption of </a:t>
            </a:r>
            <a:r>
              <a:rPr lang="en-US" altLang="en-US" sz="2400" dirty="0" err="1"/>
              <a:t>ignorability</a:t>
            </a:r>
            <a:r>
              <a:rPr lang="en-US" altLang="en-US" sz="2400" dirty="0"/>
              <a:t> of treatment assignment unverifiable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Unlike an inferential model, both weak and strong confounders can be included in PS Model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Efficient data reduction technique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/>
              <a:t>Increased flexibility when outcomes (when binary or time-to-event in nature) are rare and treatment is common (recall recommended minimum EPV of 10)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Dual purpose – Question of interest, how well that can be answered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/>
              <a:t>Explicitly examine the degree of overlap in the distribution of baseline covariates between the two treatment groups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08744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E480-F909-43A6-8397-1201718C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C1AD-652E-4CDF-AF2F-6D62039D0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242646"/>
            <a:ext cx="11394831" cy="4630615"/>
          </a:xfrm>
        </p:spPr>
        <p:txBody>
          <a:bodyPr>
            <a:normAutofit/>
          </a:bodyPr>
          <a:lstStyle/>
          <a:p>
            <a:r>
              <a:rPr lang="en-US" dirty="0"/>
              <a:t>1. D'Agostino RB Jr. Propensity score methods for bias reduction in the comparison of a treatment to a non-randomized control group. Stat Med. 1998 Oct 15;17(19):2265-81.</a:t>
            </a:r>
          </a:p>
          <a:p>
            <a:r>
              <a:rPr lang="en-US" dirty="0"/>
              <a:t>2. </a:t>
            </a:r>
            <a:r>
              <a:rPr lang="en-US" dirty="0" err="1"/>
              <a:t>Newgard</a:t>
            </a:r>
            <a:r>
              <a:rPr lang="en-US" dirty="0"/>
              <a:t> CD, Hedges JR, Arthur M, Mullins RJ. Advanced statistics: the propensity score--a method for estimating treatment effect in observational research. </a:t>
            </a:r>
            <a:r>
              <a:rPr lang="en-US" dirty="0" err="1"/>
              <a:t>Acad</a:t>
            </a:r>
            <a:r>
              <a:rPr lang="en-US" dirty="0"/>
              <a:t> </a:t>
            </a:r>
            <a:r>
              <a:rPr lang="en-US" dirty="0" err="1"/>
              <a:t>Emerg</a:t>
            </a:r>
            <a:r>
              <a:rPr lang="en-US" dirty="0"/>
              <a:t> Med. 2004 Sep;11(9):953-61.</a:t>
            </a:r>
          </a:p>
          <a:p>
            <a:r>
              <a:rPr lang="en-US" dirty="0"/>
              <a:t>3. Austin P. C. (2011). An Introduction to Propensity Score Methods for Reducing the Effects of Confounding in Observational Studies. Multivariate behavioral research, 46(3), 399–424. https://doi.org/10.1080/00273171.2011.568786</a:t>
            </a:r>
          </a:p>
          <a:p>
            <a:r>
              <a:rPr lang="en-US" dirty="0"/>
              <a:t>4. Austin P. C. (2009). Balance diagnostics for comparing the distribution of baseline covariates between treatment groups in propensity-score matched samples. Statistics in medicine, 28(25), 3083–3107.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C8F26-8814-4B23-9535-2D2C0746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35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PART II: Integration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00201"/>
            <a:ext cx="10972801" cy="4390291"/>
          </a:xfrm>
        </p:spPr>
        <p:txBody>
          <a:bodyPr/>
          <a:lstStyle/>
          <a:p>
            <a:r>
              <a:rPr lang="en-US" sz="2800" dirty="0"/>
              <a:t>Propensity scores can be integrated into an analysis in a number of ways</a:t>
            </a:r>
          </a:p>
          <a:p>
            <a:r>
              <a:rPr lang="en-US" sz="2800" dirty="0"/>
              <a:t>Most common</a:t>
            </a:r>
          </a:p>
          <a:p>
            <a:pPr lvl="1"/>
            <a:r>
              <a:rPr lang="en-US" sz="2400" dirty="0"/>
              <a:t>‘Raw’ score regression adjustment</a:t>
            </a:r>
          </a:p>
          <a:p>
            <a:pPr lvl="1"/>
            <a:r>
              <a:rPr lang="en-US" sz="2400" dirty="0"/>
              <a:t>Stratification</a:t>
            </a:r>
          </a:p>
          <a:p>
            <a:pPr lvl="1"/>
            <a:r>
              <a:rPr lang="en-US" sz="2400" dirty="0"/>
              <a:t>Matching</a:t>
            </a:r>
          </a:p>
          <a:p>
            <a:r>
              <a:rPr lang="en-US" sz="2800" dirty="0"/>
              <a:t>Inverse probability of treatment weights (IPTW)</a:t>
            </a:r>
          </a:p>
          <a:p>
            <a:pPr lvl="1"/>
            <a:r>
              <a:rPr lang="en-US" dirty="0"/>
              <a:t>Creates weights that are appropriate for estimating the ATE and ATT</a:t>
            </a:r>
          </a:p>
          <a:p>
            <a:pPr lvl="1"/>
            <a:r>
              <a:rPr lang="en-US" dirty="0"/>
              <a:t>Allows for population based inferences, but results can be sensitive to estimated weights (in particular when outlier observations exist)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6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8597-7D2E-4318-801C-53FFD478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Model Framework</a:t>
            </a:r>
            <a:br>
              <a:rPr lang="en-US" dirty="0"/>
            </a:br>
            <a:r>
              <a:rPr lang="en-US" dirty="0"/>
              <a:t>(aka Potential Outcomes Framework)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0937C-8394-4094-9E61-55D71762E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" y="1417639"/>
            <a:ext cx="11887199" cy="5334036"/>
          </a:xfrm>
        </p:spPr>
        <p:txBody>
          <a:bodyPr/>
          <a:lstStyle/>
          <a:p>
            <a:r>
              <a:rPr lang="en-US" sz="2800" dirty="0"/>
              <a:t>RCT – Potential outcomes in treated and untreated are unrelated to treatment assignment </a:t>
            </a:r>
            <a:r>
              <a:rPr lang="en-US" sz="2800" dirty="0">
                <a:sym typeface="Wingdings" panose="05000000000000000000" pitchFamily="2" charset="2"/>
              </a:rPr>
              <a:t>treatment assignment given the variables X is </a:t>
            </a:r>
            <a:r>
              <a:rPr lang="en-US" sz="2800" b="1" i="1" dirty="0">
                <a:sym typeface="Wingdings" panose="05000000000000000000" pitchFamily="2" charset="2"/>
              </a:rPr>
              <a:t>strongly ignorable  </a:t>
            </a:r>
            <a:r>
              <a:rPr lang="en-US" sz="2800" dirty="0">
                <a:sym typeface="Wingdings" panose="05000000000000000000" pitchFamily="2" charset="2"/>
              </a:rPr>
              <a:t>ATE=ATT</a:t>
            </a:r>
          </a:p>
          <a:p>
            <a:pPr lvl="1"/>
            <a:r>
              <a:rPr lang="en-US" sz="2500" dirty="0">
                <a:sym typeface="Wingdings" panose="05000000000000000000" pitchFamily="2" charset="2"/>
              </a:rPr>
              <a:t>the treatment assignment Z and the response Y, are known to be conditionally independent given the covariates, X </a:t>
            </a:r>
          </a:p>
          <a:p>
            <a:pPr lvl="2"/>
            <a:r>
              <a:rPr lang="en-US" sz="2200" b="1" dirty="0">
                <a:sym typeface="Wingdings" panose="05000000000000000000" pitchFamily="2" charset="2"/>
              </a:rPr>
              <a:t>Crucial assumption in making a causal inference </a:t>
            </a:r>
            <a:r>
              <a:rPr lang="en-US" sz="2200" dirty="0">
                <a:sym typeface="Wingdings" panose="05000000000000000000" pitchFamily="2" charset="2"/>
              </a:rPr>
              <a:t>and underlies propensity score analyses</a:t>
            </a:r>
          </a:p>
          <a:p>
            <a:pPr lvl="1"/>
            <a:r>
              <a:rPr lang="en-US" sz="2500" dirty="0">
                <a:sym typeface="Wingdings" panose="05000000000000000000" pitchFamily="2" charset="2"/>
              </a:rPr>
              <a:t>every subject has a nonzero probability to receive either treatment.</a:t>
            </a:r>
          </a:p>
          <a:p>
            <a:r>
              <a:rPr lang="en-US" sz="2800" dirty="0">
                <a:sym typeface="Wingdings" panose="05000000000000000000" pitchFamily="2" charset="2"/>
              </a:rPr>
              <a:t>Observational studies – Y(0) and Y(1) and the treatment assignment Z might not be independent - </a:t>
            </a:r>
            <a:r>
              <a:rPr lang="en-US" sz="2000" dirty="0">
                <a:sym typeface="Wingdings" panose="05000000000000000000" pitchFamily="2" charset="2"/>
              </a:rPr>
              <a:t> ATE and ATT are not the same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Although not explicitly stated, assumption of strongly ignorable treatment assignment/no unmeasured confounding also underlies regression-based approaches when used to make a causal inference</a:t>
            </a:r>
          </a:p>
        </p:txBody>
      </p:sp>
    </p:spTree>
    <p:extLst>
      <p:ext uri="{BB962C8B-B14F-4D97-AF65-F5344CB8AC3E}">
        <p14:creationId xmlns:p14="http://schemas.microsoft.com/office/powerpoint/2010/main" val="48419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172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</a:t>
            </a:r>
            <a:r>
              <a:rPr lang="en-US" sz="4900" dirty="0"/>
              <a:t>Counterfactual Model Approach (Causality)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458E-AF8D-4AFD-898D-9B7AC114F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34861"/>
            <a:ext cx="10972800" cy="50675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379136"/>
            <a:ext cx="2057399" cy="155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8" y="3709550"/>
            <a:ext cx="2209800" cy="191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2569" y="1632058"/>
            <a:ext cx="266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“Confounding/selection bias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present if the substitute population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imperfectly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represents what the target would have been like under the counterfactual condition”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6709" y="2952009"/>
            <a:ext cx="190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Counterfactual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unexposed cohort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1878" y="5458391"/>
            <a:ext cx="190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Substitute,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unexposed cohort</a:t>
            </a:r>
          </a:p>
        </p:txBody>
      </p:sp>
      <p:cxnSp>
        <p:nvCxnSpPr>
          <p:cNvPr id="8" name="Straight Arrow Connector 7"/>
          <p:cNvCxnSpPr>
            <a:cxnSpLocks/>
            <a:stCxn id="4" idx="1"/>
            <a:endCxn id="6147" idx="3"/>
          </p:cNvCxnSpPr>
          <p:nvPr/>
        </p:nvCxnSpPr>
        <p:spPr>
          <a:xfrm flipH="1" flipV="1">
            <a:off x="3962400" y="2155941"/>
            <a:ext cx="1940169" cy="1553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4" idx="1"/>
            <a:endCxn id="6148" idx="3"/>
          </p:cNvCxnSpPr>
          <p:nvPr/>
        </p:nvCxnSpPr>
        <p:spPr>
          <a:xfrm flipH="1">
            <a:off x="3991708" y="3709550"/>
            <a:ext cx="1910861" cy="955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16970" y="5781556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Maldonado &amp; Greenland, Int J Epi 2002;31:422-29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53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Conventional Multivariable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" y="1417639"/>
            <a:ext cx="11996928" cy="5324538"/>
          </a:xfrm>
        </p:spPr>
        <p:txBody>
          <a:bodyPr/>
          <a:lstStyle/>
          <a:p>
            <a:r>
              <a:rPr lang="en-US" sz="2800" b="1" dirty="0"/>
              <a:t>‘</a:t>
            </a:r>
            <a:r>
              <a:rPr lang="en-US" sz="2800" b="1" i="1" dirty="0" err="1"/>
              <a:t>Ignorability</a:t>
            </a:r>
            <a:r>
              <a:rPr lang="en-US" sz="2800" b="1" i="1" dirty="0"/>
              <a:t> of treatment assignment?</a:t>
            </a:r>
            <a:r>
              <a:rPr lang="en-US" sz="2800" b="1" dirty="0"/>
              <a:t>’</a:t>
            </a:r>
          </a:p>
          <a:p>
            <a:r>
              <a:rPr lang="en-US" sz="2800" dirty="0"/>
              <a:t>Standard output of regression modeling software generally does not alert the investigator to marked differences in the covariate distributions between treatment and control groups is a problem</a:t>
            </a:r>
          </a:p>
          <a:p>
            <a:r>
              <a:rPr lang="en-US" sz="2800" dirty="0"/>
              <a:t>Restrictions on the number of covariates that may be included in a given model</a:t>
            </a:r>
          </a:p>
          <a:p>
            <a:r>
              <a:rPr lang="en-US" sz="2800" dirty="0"/>
              <a:t>Integrating propensity scores with conventional multivariable techniques may adjust differences in covariates between two study groups and reduce bias better than conventional techniques alone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2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795"/>
            <a:ext cx="10972800" cy="55031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5269" y="636106"/>
            <a:ext cx="8100391" cy="545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03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792E-848B-4CE7-84F7-7AC07139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E9A723-EBAB-48F6-963A-64024072B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45" y="1540566"/>
            <a:ext cx="9102437" cy="39277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B8D40-6635-4C18-89F0-ACF1AA95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1881-AEE6-4E12-8B7C-9D682A2AE3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Problem With Observational Studies in Studying Impact of  Life-Saving Interventions on Outcomes: Confounding by Indication (Indication Bias)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819400" y="2209801"/>
            <a:ext cx="6934200" cy="112875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FFFFCC"/>
                </a:solidFill>
                <a:latin typeface="Times New Roman" pitchFamily="-112" charset="0"/>
              </a:rPr>
              <a:t> </a:t>
            </a:r>
            <a:r>
              <a:rPr lang="en-US" sz="3200" kern="0" dirty="0">
                <a:solidFill>
                  <a:srgbClr val="FFFFCC"/>
                </a:solidFill>
                <a:latin typeface="+mj-lt"/>
              </a:rPr>
              <a:t>‘ Markers’ of Severe Injury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3331" y="5017532"/>
            <a:ext cx="20574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IVF status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48200" y="5194131"/>
            <a:ext cx="2667000" cy="10846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05700" y="4747855"/>
            <a:ext cx="28194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In-hospital Mortality;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Complications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24600" y="3338558"/>
            <a:ext cx="2514600" cy="13096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733800" y="3338558"/>
            <a:ext cx="2514600" cy="1409297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8158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23163</TotalTime>
  <Words>2023</Words>
  <Application>Microsoft Office PowerPoint</Application>
  <PresentationFormat>Widescreen</PresentationFormat>
  <Paragraphs>203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1_Office Theme</vt:lpstr>
      <vt:lpstr>Propensity Score Analysis in Epidemiologic Research:  An Introduction </vt:lpstr>
      <vt:lpstr>Background</vt:lpstr>
      <vt:lpstr>Counterfactual Model Framework (aka Potential Outcomes Framework)</vt:lpstr>
      <vt:lpstr>Counterfactual Model Framework (aka Potential Outcomes Framework)</vt:lpstr>
      <vt:lpstr>         Counterfactual Model Approach (Causality)</vt:lpstr>
      <vt:lpstr>Conventional Multivariable Analysis</vt:lpstr>
      <vt:lpstr>Example</vt:lpstr>
      <vt:lpstr>PowerPoint Presentation</vt:lpstr>
      <vt:lpstr>Problem With Observational Studies in Studying Impact of  Life-Saving Interventions on Outcomes: Confounding by Indication (Indication Bias)</vt:lpstr>
      <vt:lpstr>Example</vt:lpstr>
      <vt:lpstr>PowerPoint Presentation</vt:lpstr>
      <vt:lpstr>Propensity Scores</vt:lpstr>
      <vt:lpstr>Propensity Scores</vt:lpstr>
      <vt:lpstr>Propensity scores – Value in Observational Studies</vt:lpstr>
      <vt:lpstr>   </vt:lpstr>
      <vt:lpstr>    Propensity Scores: Estimation </vt:lpstr>
      <vt:lpstr>Propensity Scores:  Estimation Using Logistic Regression </vt:lpstr>
      <vt:lpstr>Variable Selection for the PS Model</vt:lpstr>
      <vt:lpstr>Specifying a PS Model</vt:lpstr>
      <vt:lpstr>Balance Diagnostics</vt:lpstr>
      <vt:lpstr>Graphical Assessment – Quintile Stratification</vt:lpstr>
      <vt:lpstr>PowerPoint Presentation</vt:lpstr>
      <vt:lpstr>Example</vt:lpstr>
      <vt:lpstr>Q-Q  and Density Plots</vt:lpstr>
      <vt:lpstr>Significance testing</vt:lpstr>
      <vt:lpstr>Balance Diagnostics, cont’d</vt:lpstr>
      <vt:lpstr>PowerPoint Presentation</vt:lpstr>
      <vt:lpstr>Standardized Differences</vt:lpstr>
      <vt:lpstr>Standardized Differences</vt:lpstr>
      <vt:lpstr>Variance Ratio</vt:lpstr>
      <vt:lpstr>Example: Standardized Differences and Variance Ratios</vt:lpstr>
      <vt:lpstr>Why Propensity Score Analysis?</vt:lpstr>
      <vt:lpstr>References</vt:lpstr>
      <vt:lpstr>PART II: Integration Approaches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Propensity Score Analysis in Epidemiologic Research: An Introduction</dc:title>
  <dc:creator>Garwe, Tabitha  (HSC)</dc:creator>
  <cp:lastModifiedBy>Garwe, Tabitha  (HSC)</cp:lastModifiedBy>
  <cp:revision>61</cp:revision>
  <cp:lastPrinted>2022-05-17T20:07:44Z</cp:lastPrinted>
  <dcterms:created xsi:type="dcterms:W3CDTF">2022-05-01T19:41:59Z</dcterms:created>
  <dcterms:modified xsi:type="dcterms:W3CDTF">2022-05-17T21:45:57Z</dcterms:modified>
</cp:coreProperties>
</file>