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1" r:id="rId2"/>
    <p:sldId id="317" r:id="rId3"/>
    <p:sldId id="274" r:id="rId4"/>
    <p:sldId id="276" r:id="rId5"/>
    <p:sldId id="277" r:id="rId6"/>
    <p:sldId id="278" r:id="rId7"/>
    <p:sldId id="280" r:id="rId8"/>
    <p:sldId id="281" r:id="rId9"/>
    <p:sldId id="327" r:id="rId10"/>
    <p:sldId id="329" r:id="rId11"/>
    <p:sldId id="328" r:id="rId12"/>
    <p:sldId id="275" r:id="rId13"/>
    <p:sldId id="331" r:id="rId14"/>
    <p:sldId id="336" r:id="rId15"/>
    <p:sldId id="330" r:id="rId16"/>
    <p:sldId id="326" r:id="rId17"/>
    <p:sldId id="333" r:id="rId18"/>
    <p:sldId id="332" r:id="rId19"/>
    <p:sldId id="334" r:id="rId20"/>
    <p:sldId id="335" r:id="rId2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057" autoAdjust="0"/>
  </p:normalViewPr>
  <p:slideViewPr>
    <p:cSldViewPr snapToGrid="0">
      <p:cViewPr varScale="1">
        <p:scale>
          <a:sx n="56" d="100"/>
          <a:sy n="56" d="100"/>
        </p:scale>
        <p:origin x="1714" y="5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BC2DE510-B73D-4DBB-A7DD-47C649BDA4EA}" type="datetimeFigureOut">
              <a:rPr lang="en-US" smtClean="0"/>
              <a:t>5/25/2022</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F8ED4ECE-E590-41F8-BE7E-0E82D9317A6D}" type="slidenum">
              <a:rPr lang="en-US" smtClean="0"/>
              <a:t>‹#›</a:t>
            </a:fld>
            <a:endParaRPr lang="en-US"/>
          </a:p>
        </p:txBody>
      </p:sp>
    </p:spTree>
    <p:extLst>
      <p:ext uri="{BB962C8B-B14F-4D97-AF65-F5344CB8AC3E}">
        <p14:creationId xmlns:p14="http://schemas.microsoft.com/office/powerpoint/2010/main" val="174932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B2AA71-2CE1-4164-AED9-B71A0DA4A0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6532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10</a:t>
            </a:fld>
            <a:endParaRPr lang="en-US"/>
          </a:p>
        </p:txBody>
      </p:sp>
    </p:spTree>
    <p:extLst>
      <p:ext uri="{BB962C8B-B14F-4D97-AF65-F5344CB8AC3E}">
        <p14:creationId xmlns:p14="http://schemas.microsoft.com/office/powerpoint/2010/main" val="1772324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11</a:t>
            </a:fld>
            <a:endParaRPr lang="en-US"/>
          </a:p>
        </p:txBody>
      </p:sp>
    </p:spTree>
    <p:extLst>
      <p:ext uri="{BB962C8B-B14F-4D97-AF65-F5344CB8AC3E}">
        <p14:creationId xmlns:p14="http://schemas.microsoft.com/office/powerpoint/2010/main" val="2746831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12</a:t>
            </a:fld>
            <a:endParaRPr lang="en-US"/>
          </a:p>
        </p:txBody>
      </p:sp>
    </p:spTree>
    <p:extLst>
      <p:ext uri="{BB962C8B-B14F-4D97-AF65-F5344CB8AC3E}">
        <p14:creationId xmlns:p14="http://schemas.microsoft.com/office/powerpoint/2010/main" val="361315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15</a:t>
            </a:fld>
            <a:endParaRPr lang="en-US"/>
          </a:p>
        </p:txBody>
      </p:sp>
    </p:spTree>
    <p:extLst>
      <p:ext uri="{BB962C8B-B14F-4D97-AF65-F5344CB8AC3E}">
        <p14:creationId xmlns:p14="http://schemas.microsoft.com/office/powerpoint/2010/main" val="1284832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18</a:t>
            </a:fld>
            <a:endParaRPr lang="en-US"/>
          </a:p>
        </p:txBody>
      </p:sp>
    </p:spTree>
    <p:extLst>
      <p:ext uri="{BB962C8B-B14F-4D97-AF65-F5344CB8AC3E}">
        <p14:creationId xmlns:p14="http://schemas.microsoft.com/office/powerpoint/2010/main" val="327713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19</a:t>
            </a:fld>
            <a:endParaRPr lang="en-US"/>
          </a:p>
        </p:txBody>
      </p:sp>
    </p:spTree>
    <p:extLst>
      <p:ext uri="{BB962C8B-B14F-4D97-AF65-F5344CB8AC3E}">
        <p14:creationId xmlns:p14="http://schemas.microsoft.com/office/powerpoint/2010/main" val="110333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2</a:t>
            </a:fld>
            <a:endParaRPr lang="en-US"/>
          </a:p>
        </p:txBody>
      </p:sp>
    </p:spTree>
    <p:extLst>
      <p:ext uri="{BB962C8B-B14F-4D97-AF65-F5344CB8AC3E}">
        <p14:creationId xmlns:p14="http://schemas.microsoft.com/office/powerpoint/2010/main" val="88920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3</a:t>
            </a:fld>
            <a:endParaRPr lang="en-US"/>
          </a:p>
        </p:txBody>
      </p:sp>
    </p:spTree>
    <p:extLst>
      <p:ext uri="{BB962C8B-B14F-4D97-AF65-F5344CB8AC3E}">
        <p14:creationId xmlns:p14="http://schemas.microsoft.com/office/powerpoint/2010/main" val="244415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4</a:t>
            </a:fld>
            <a:endParaRPr lang="en-US"/>
          </a:p>
        </p:txBody>
      </p:sp>
    </p:spTree>
    <p:extLst>
      <p:ext uri="{BB962C8B-B14F-4D97-AF65-F5344CB8AC3E}">
        <p14:creationId xmlns:p14="http://schemas.microsoft.com/office/powerpoint/2010/main" val="800046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5</a:t>
            </a:fld>
            <a:endParaRPr lang="en-US"/>
          </a:p>
        </p:txBody>
      </p:sp>
    </p:spTree>
    <p:extLst>
      <p:ext uri="{BB962C8B-B14F-4D97-AF65-F5344CB8AC3E}">
        <p14:creationId xmlns:p14="http://schemas.microsoft.com/office/powerpoint/2010/main" val="419586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6</a:t>
            </a:fld>
            <a:endParaRPr lang="en-US"/>
          </a:p>
        </p:txBody>
      </p:sp>
    </p:spTree>
    <p:extLst>
      <p:ext uri="{BB962C8B-B14F-4D97-AF65-F5344CB8AC3E}">
        <p14:creationId xmlns:p14="http://schemas.microsoft.com/office/powerpoint/2010/main" val="2641284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7</a:t>
            </a:fld>
            <a:endParaRPr lang="en-US"/>
          </a:p>
        </p:txBody>
      </p:sp>
    </p:spTree>
    <p:extLst>
      <p:ext uri="{BB962C8B-B14F-4D97-AF65-F5344CB8AC3E}">
        <p14:creationId xmlns:p14="http://schemas.microsoft.com/office/powerpoint/2010/main" val="1673563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E0960-518A-4FF1-999F-85F91FCDB04A}" type="slidenum">
              <a:rPr lang="en-US" smtClean="0"/>
              <a:t>8</a:t>
            </a:fld>
            <a:endParaRPr lang="en-US"/>
          </a:p>
        </p:txBody>
      </p:sp>
    </p:spTree>
    <p:extLst>
      <p:ext uri="{BB962C8B-B14F-4D97-AF65-F5344CB8AC3E}">
        <p14:creationId xmlns:p14="http://schemas.microsoft.com/office/powerpoint/2010/main" val="1576674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D4ECE-E590-41F8-BE7E-0E82D9317A6D}" type="slidenum">
              <a:rPr lang="en-US" smtClean="0"/>
              <a:t>9</a:t>
            </a:fld>
            <a:endParaRPr lang="en-US"/>
          </a:p>
        </p:txBody>
      </p:sp>
    </p:spTree>
    <p:extLst>
      <p:ext uri="{BB962C8B-B14F-4D97-AF65-F5344CB8AC3E}">
        <p14:creationId xmlns:p14="http://schemas.microsoft.com/office/powerpoint/2010/main" val="55483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657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82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6019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3"/>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43CB73-85A5-4BA2-A727-8A35E44A567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591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84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809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99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252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932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83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186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66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8E1881-AEE6-4E12-8B7C-9D682A2AE3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745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1970" y="439639"/>
            <a:ext cx="10480430" cy="2203938"/>
          </a:xfrm>
        </p:spPr>
        <p:txBody>
          <a:bodyPr>
            <a:noAutofit/>
          </a:bodyPr>
          <a:lstStyle/>
          <a:p>
            <a:r>
              <a:rPr lang="en-US" sz="4400" dirty="0"/>
              <a:t>Propensity Score Analysis in Epidemiologic Research - PART II:</a:t>
            </a:r>
            <a:br>
              <a:rPr lang="en-US" sz="4400" dirty="0"/>
            </a:br>
            <a:r>
              <a:rPr lang="en-US" sz="4400" dirty="0"/>
              <a:t> </a:t>
            </a:r>
            <a:r>
              <a:rPr lang="en-US" sz="4400"/>
              <a:t>PS Integration</a:t>
            </a:r>
            <a:br>
              <a:rPr lang="en-US" sz="4400" dirty="0"/>
            </a:br>
            <a:endParaRPr lang="en-US" sz="4000" dirty="0"/>
          </a:p>
        </p:txBody>
      </p:sp>
      <p:sp>
        <p:nvSpPr>
          <p:cNvPr id="3" name="Subtitle 2"/>
          <p:cNvSpPr>
            <a:spLocks noGrp="1"/>
          </p:cNvSpPr>
          <p:nvPr>
            <p:ph type="subTitle" idx="1"/>
          </p:nvPr>
        </p:nvSpPr>
        <p:spPr>
          <a:xfrm>
            <a:off x="2649415" y="2827750"/>
            <a:ext cx="7104186" cy="3160256"/>
          </a:xfrm>
        </p:spPr>
        <p:txBody>
          <a:bodyPr>
            <a:noAutofit/>
          </a:bodyPr>
          <a:lstStyle/>
          <a:p>
            <a:r>
              <a:rPr lang="en-US" dirty="0"/>
              <a:t>OSCTR BERD WORKSHOP</a:t>
            </a:r>
          </a:p>
          <a:p>
            <a:r>
              <a:rPr lang="en-US" dirty="0"/>
              <a:t>May 25</a:t>
            </a:r>
            <a:r>
              <a:rPr lang="en-US" baseline="30000" dirty="0"/>
              <a:t>th</a:t>
            </a:r>
            <a:r>
              <a:rPr lang="en-US" dirty="0"/>
              <a:t> , 2022</a:t>
            </a:r>
          </a:p>
          <a:p>
            <a:r>
              <a:rPr lang="en-US" dirty="0"/>
              <a:t>Tabitha Garwe, PhD MPH</a:t>
            </a:r>
          </a:p>
          <a:p>
            <a:r>
              <a:rPr lang="en-US" dirty="0"/>
              <a:t>Associate Professor</a:t>
            </a:r>
          </a:p>
          <a:p>
            <a:r>
              <a:rPr lang="en-US" dirty="0"/>
              <a:t>Director, Surgical Outcomes Research</a:t>
            </a:r>
          </a:p>
          <a:p>
            <a:r>
              <a:rPr lang="en-US" dirty="0"/>
              <a:t>Associate Director – BERD</a:t>
            </a:r>
          </a:p>
          <a:p>
            <a:r>
              <a:rPr lang="en-US" dirty="0"/>
              <a:t>Co-Director – BERD Clinical Epidemiology Unit</a:t>
            </a:r>
          </a:p>
          <a:p>
            <a:endParaRPr lang="en-US" sz="1800" dirty="0"/>
          </a:p>
        </p:txBody>
      </p:sp>
      <p:sp>
        <p:nvSpPr>
          <p:cNvPr id="4" name="Slide Number Placeholder 3"/>
          <p:cNvSpPr>
            <a:spLocks noGrp="1"/>
          </p:cNvSpPr>
          <p:nvPr>
            <p:ph type="sldNum" sz="quarter" idx="12"/>
          </p:nvPr>
        </p:nvSpPr>
        <p:spPr/>
        <p:txBody>
          <a:bodyPr/>
          <a:lstStyle/>
          <a:p>
            <a:pPr defTabSz="685800"/>
            <a:fld id="{118E1881-AEE6-4E12-8B7C-9D682A2AE324}" type="slidenum">
              <a:rPr lang="en-US">
                <a:solidFill>
                  <a:prstClr val="black">
                    <a:tint val="75000"/>
                  </a:prstClr>
                </a:solidFill>
                <a:latin typeface="Calibri"/>
              </a:rPr>
              <a:pPr defTabSz="685800"/>
              <a:t>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0163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637E8-2D0A-4CB1-8ED2-AD003DB956CE}"/>
              </a:ext>
            </a:extLst>
          </p:cNvPr>
          <p:cNvSpPr>
            <a:spLocks noGrp="1"/>
          </p:cNvSpPr>
          <p:nvPr>
            <p:ph type="title"/>
          </p:nvPr>
        </p:nvSpPr>
        <p:spPr>
          <a:xfrm>
            <a:off x="638827" y="131515"/>
            <a:ext cx="10972800" cy="814200"/>
          </a:xfrm>
        </p:spPr>
        <p:txBody>
          <a:bodyPr/>
          <a:lstStyle/>
          <a:p>
            <a:r>
              <a:rPr lang="en-US" dirty="0"/>
              <a:t>Matching</a:t>
            </a:r>
          </a:p>
        </p:txBody>
      </p:sp>
      <p:sp>
        <p:nvSpPr>
          <p:cNvPr id="3" name="Content Placeholder 2">
            <a:extLst>
              <a:ext uri="{FF2B5EF4-FFF2-40B4-BE49-F238E27FC236}">
                <a16:creationId xmlns:a16="http://schemas.microsoft.com/office/drawing/2014/main" id="{1B130893-E7F4-4032-9D40-97BA57A51BC4}"/>
              </a:ext>
            </a:extLst>
          </p:cNvPr>
          <p:cNvSpPr>
            <a:spLocks noGrp="1"/>
          </p:cNvSpPr>
          <p:nvPr>
            <p:ph idx="1"/>
          </p:nvPr>
        </p:nvSpPr>
        <p:spPr>
          <a:xfrm>
            <a:off x="290456" y="796066"/>
            <a:ext cx="11672047" cy="5292762"/>
          </a:xfrm>
        </p:spPr>
        <p:txBody>
          <a:bodyPr>
            <a:normAutofit fontScale="92500" lnSpcReduction="20000"/>
          </a:bodyPr>
          <a:lstStyle/>
          <a:p>
            <a:pPr lvl="0"/>
            <a:r>
              <a:rPr lang="en-US" b="1" dirty="0">
                <a:solidFill>
                  <a:prstClr val="black"/>
                </a:solidFill>
              </a:rPr>
              <a:t>Matching with replacement</a:t>
            </a:r>
          </a:p>
          <a:p>
            <a:pPr lvl="1"/>
            <a:r>
              <a:rPr lang="en-US" dirty="0">
                <a:solidFill>
                  <a:prstClr val="black"/>
                </a:solidFill>
              </a:rPr>
              <a:t>Allows a given untreated subject to be included in more than one matched set</a:t>
            </a:r>
          </a:p>
          <a:p>
            <a:pPr lvl="1"/>
            <a:r>
              <a:rPr lang="en-US" dirty="0">
                <a:solidFill>
                  <a:prstClr val="black"/>
                </a:solidFill>
              </a:rPr>
              <a:t>Variance estimation must account for the fact that the same untreated subject may be in multiple matched sets (Hill &amp; Reiter, 2006).</a:t>
            </a:r>
          </a:p>
          <a:p>
            <a:pPr lvl="0"/>
            <a:r>
              <a:rPr lang="en-US" b="1" dirty="0">
                <a:solidFill>
                  <a:prstClr val="black"/>
                </a:solidFill>
              </a:rPr>
              <a:t>Matching without replacement (most common)</a:t>
            </a:r>
          </a:p>
          <a:p>
            <a:pPr lvl="1"/>
            <a:r>
              <a:rPr lang="en-US" dirty="0">
                <a:solidFill>
                  <a:prstClr val="black"/>
                </a:solidFill>
              </a:rPr>
              <a:t>Selected untreated subject no longer available for subsequent treated subjects</a:t>
            </a:r>
          </a:p>
          <a:p>
            <a:r>
              <a:rPr lang="en-US" b="1" dirty="0"/>
              <a:t>Optimal Matching</a:t>
            </a:r>
          </a:p>
          <a:p>
            <a:pPr lvl="1"/>
            <a:r>
              <a:rPr lang="en-US" dirty="0"/>
              <a:t>matches are formed so as to minimize the total within-pair difference of the propensity score</a:t>
            </a:r>
          </a:p>
          <a:p>
            <a:pPr lvl="1"/>
            <a:r>
              <a:rPr lang="en-US" dirty="0"/>
              <a:t>selects all matches </a:t>
            </a:r>
            <a:r>
              <a:rPr lang="en-US" b="1" dirty="0"/>
              <a:t>simultaneously and without replacement </a:t>
            </a:r>
            <a:r>
              <a:rPr lang="en-US" dirty="0"/>
              <a:t>to minimize the total absolute difference in propensity score across all matches.</a:t>
            </a:r>
          </a:p>
          <a:p>
            <a:pPr lvl="2"/>
            <a:r>
              <a:rPr lang="en-US" b="1" dirty="0"/>
              <a:t>Fixed ratio matching</a:t>
            </a:r>
            <a:r>
              <a:rPr lang="en-US" dirty="0"/>
              <a:t>, requested by the METHOD=OPTIMAL option (in SAS PROC PSMATCH)  matches a fixed number of control units to each treated unit</a:t>
            </a:r>
          </a:p>
          <a:p>
            <a:pPr lvl="2"/>
            <a:r>
              <a:rPr lang="en-US" b="1" dirty="0"/>
              <a:t>Variable ratio matching</a:t>
            </a:r>
            <a:r>
              <a:rPr lang="en-US" dirty="0"/>
              <a:t>, requested by the METHOD=VARRATIO option (in SAS PROC PSMATCH) matches one or more control units to each treated unit</a:t>
            </a:r>
          </a:p>
          <a:p>
            <a:pPr lvl="2"/>
            <a:r>
              <a:rPr lang="en-US" b="1" dirty="0"/>
              <a:t>Full matching </a:t>
            </a:r>
            <a:r>
              <a:rPr lang="en-US" dirty="0"/>
              <a:t>(METHOD=FULL) involves forming matched sets consisting of either one treated subject and at least one untreated subject or one untreated subject and at least one treated subject.</a:t>
            </a:r>
          </a:p>
          <a:p>
            <a:pPr lvl="1"/>
            <a:r>
              <a:rPr lang="en-US" b="1" dirty="0"/>
              <a:t>Improved bias </a:t>
            </a:r>
            <a:r>
              <a:rPr lang="en-US" dirty="0"/>
              <a:t>reduction obtained when matching with a </a:t>
            </a:r>
            <a:r>
              <a:rPr lang="en-US" b="1" dirty="0"/>
              <a:t>variable number of controls </a:t>
            </a:r>
            <a:r>
              <a:rPr lang="en-US" dirty="0"/>
              <a:t>compared to matching with a fixed number of controls [Ming and Rosenbaum (2000)]</a:t>
            </a:r>
          </a:p>
        </p:txBody>
      </p:sp>
      <p:sp>
        <p:nvSpPr>
          <p:cNvPr id="4" name="Slide Number Placeholder 3">
            <a:extLst>
              <a:ext uri="{FF2B5EF4-FFF2-40B4-BE49-F238E27FC236}">
                <a16:creationId xmlns:a16="http://schemas.microsoft.com/office/drawing/2014/main" id="{0A409DF8-7A4F-44D2-933C-1D49EFF4BD16}"/>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941271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25477-82E9-4E46-8883-6907FB6F6AD4}"/>
              </a:ext>
            </a:extLst>
          </p:cNvPr>
          <p:cNvSpPr>
            <a:spLocks noGrp="1"/>
          </p:cNvSpPr>
          <p:nvPr>
            <p:ph type="title"/>
          </p:nvPr>
        </p:nvSpPr>
        <p:spPr>
          <a:xfrm>
            <a:off x="609600" y="274638"/>
            <a:ext cx="10972800" cy="464271"/>
          </a:xfrm>
        </p:spPr>
        <p:txBody>
          <a:bodyPr>
            <a:normAutofit fontScale="90000"/>
          </a:bodyPr>
          <a:lstStyle/>
          <a:p>
            <a:r>
              <a:rPr lang="en-US" dirty="0"/>
              <a:t>MATCHING</a:t>
            </a:r>
          </a:p>
        </p:txBody>
      </p:sp>
      <p:sp>
        <p:nvSpPr>
          <p:cNvPr id="3" name="Content Placeholder 2">
            <a:extLst>
              <a:ext uri="{FF2B5EF4-FFF2-40B4-BE49-F238E27FC236}">
                <a16:creationId xmlns:a16="http://schemas.microsoft.com/office/drawing/2014/main" id="{26F92FF8-D74D-48A6-8C53-7A00AE4E200F}"/>
              </a:ext>
            </a:extLst>
          </p:cNvPr>
          <p:cNvSpPr>
            <a:spLocks noGrp="1"/>
          </p:cNvSpPr>
          <p:nvPr>
            <p:ph idx="1"/>
          </p:nvPr>
        </p:nvSpPr>
        <p:spPr>
          <a:xfrm>
            <a:off x="350982" y="738909"/>
            <a:ext cx="11545454" cy="5168116"/>
          </a:xfrm>
        </p:spPr>
        <p:txBody>
          <a:bodyPr>
            <a:normAutofit/>
          </a:bodyPr>
          <a:lstStyle/>
          <a:p>
            <a:r>
              <a:rPr lang="en-US" dirty="0"/>
              <a:t>Greedy Matching</a:t>
            </a:r>
          </a:p>
          <a:p>
            <a:pPr lvl="1"/>
            <a:r>
              <a:rPr lang="en-US" sz="2400" dirty="0"/>
              <a:t>Treated subject is first selected at random</a:t>
            </a:r>
          </a:p>
          <a:p>
            <a:pPr lvl="1"/>
            <a:r>
              <a:rPr lang="en-US" sz="2400" dirty="0"/>
              <a:t>Untreated subject whose propensity score is </a:t>
            </a:r>
            <a:r>
              <a:rPr lang="en-US" sz="2400" b="1" dirty="0"/>
              <a:t>closest </a:t>
            </a:r>
            <a:r>
              <a:rPr lang="en-US" sz="2400" dirty="0"/>
              <a:t>to that of this randomly selected treated subject is chosen for matching; </a:t>
            </a:r>
            <a:r>
              <a:rPr lang="en-US" sz="2400" b="1" dirty="0"/>
              <a:t>sequential matching</a:t>
            </a:r>
          </a:p>
          <a:p>
            <a:pPr lvl="1"/>
            <a:r>
              <a:rPr lang="en-US" sz="2400" dirty="0"/>
              <a:t>“Greedy” - the nearest untreated subject is selected for matching, even if that untreated subject would better serve as a match for a subsequent treated subject.</a:t>
            </a:r>
          </a:p>
          <a:p>
            <a:pPr lvl="1"/>
            <a:r>
              <a:rPr lang="en-US" sz="2400" dirty="0"/>
              <a:t>Criteria for ‘closest’ (for both optimal and greedy)</a:t>
            </a:r>
          </a:p>
          <a:p>
            <a:pPr lvl="2"/>
            <a:r>
              <a:rPr lang="en-US" sz="2400" dirty="0"/>
              <a:t>Nearest neighbor matching nearest - no restrictions are placed upon the maximum acceptable difference</a:t>
            </a:r>
          </a:p>
          <a:p>
            <a:pPr lvl="2"/>
            <a:r>
              <a:rPr lang="en-US" sz="2400" dirty="0"/>
              <a:t>Nearest neighbor matching within a specified caliper distance - further restriction that the absolute difference in the propensity scores of matched subjects must be below some prespecified threshold (the caliper distance).</a:t>
            </a:r>
          </a:p>
        </p:txBody>
      </p:sp>
      <p:sp>
        <p:nvSpPr>
          <p:cNvPr id="4" name="Slide Number Placeholder 3">
            <a:extLst>
              <a:ext uri="{FF2B5EF4-FFF2-40B4-BE49-F238E27FC236}">
                <a16:creationId xmlns:a16="http://schemas.microsoft.com/office/drawing/2014/main" id="{75FB388A-F750-46EC-8B19-20B36C2FA995}"/>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88194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74789"/>
            <a:ext cx="10972800" cy="671293"/>
          </a:xfrm>
        </p:spPr>
        <p:txBody>
          <a:bodyPr/>
          <a:lstStyle/>
          <a:p>
            <a:r>
              <a:rPr lang="en-US" dirty="0"/>
              <a:t>Matching</a:t>
            </a:r>
          </a:p>
        </p:txBody>
      </p:sp>
      <p:sp>
        <p:nvSpPr>
          <p:cNvPr id="3" name="Content Placeholder 2"/>
          <p:cNvSpPr>
            <a:spLocks noGrp="1"/>
          </p:cNvSpPr>
          <p:nvPr>
            <p:ph idx="1"/>
          </p:nvPr>
        </p:nvSpPr>
        <p:spPr>
          <a:xfrm>
            <a:off x="409902" y="1063256"/>
            <a:ext cx="11172497" cy="4948662"/>
          </a:xfrm>
        </p:spPr>
        <p:txBody>
          <a:bodyPr/>
          <a:lstStyle/>
          <a:p>
            <a:r>
              <a:rPr lang="en-US" dirty="0"/>
              <a:t>Rosenbaum and Rubin outline three techniques for constructing a matched sample which use the propensity score (Rosenbaum &amp; Rubin, 1985)</a:t>
            </a:r>
          </a:p>
          <a:p>
            <a:pPr lvl="1"/>
            <a:r>
              <a:rPr lang="en-US" dirty="0"/>
              <a:t>Nearest available matching on the estimated propensity score</a:t>
            </a:r>
          </a:p>
          <a:p>
            <a:pPr lvl="1"/>
            <a:r>
              <a:rPr lang="en-US" dirty="0" err="1"/>
              <a:t>Mahalanobis</a:t>
            </a:r>
            <a:r>
              <a:rPr lang="en-US" dirty="0"/>
              <a:t> metric matching including the propensity score</a:t>
            </a:r>
          </a:p>
          <a:p>
            <a:pPr lvl="1"/>
            <a:r>
              <a:rPr lang="en-US" dirty="0"/>
              <a:t>Nearest available </a:t>
            </a:r>
            <a:r>
              <a:rPr lang="en-US" dirty="0" err="1"/>
              <a:t>Mahalanobis</a:t>
            </a:r>
            <a:r>
              <a:rPr lang="en-US" dirty="0"/>
              <a:t> metric matching within calipers defined by the propensity score</a:t>
            </a:r>
          </a:p>
          <a:p>
            <a:pPr lvl="2"/>
            <a:r>
              <a:rPr lang="en-US" dirty="0"/>
              <a:t>best technique among the three</a:t>
            </a:r>
          </a:p>
          <a:p>
            <a:r>
              <a:rPr lang="en-US" dirty="0"/>
              <a:t>Rosenbaum and Rubin suggest using the logit of the estimated propensity score to match </a:t>
            </a:r>
            <a:r>
              <a:rPr lang="en-US" dirty="0">
                <a:sym typeface="Wingdings" panose="05000000000000000000" pitchFamily="2" charset="2"/>
              </a:rPr>
              <a:t></a:t>
            </a:r>
            <a:r>
              <a:rPr lang="en-US" dirty="0"/>
              <a:t> distribution is often approximately normal. </a:t>
            </a:r>
          </a:p>
          <a:p>
            <a:pPr lvl="1"/>
            <a:r>
              <a:rPr lang="en-US" dirty="0"/>
              <a:t>Calipers of width equal to 0.2 of the pooled standard deviation of the logits of the propensity score will eliminate approximately 99% of the bias due to the measured confounders.</a:t>
            </a:r>
          </a:p>
        </p:txBody>
      </p:sp>
    </p:spTree>
    <p:extLst>
      <p:ext uri="{BB962C8B-B14F-4D97-AF65-F5344CB8AC3E}">
        <p14:creationId xmlns:p14="http://schemas.microsoft.com/office/powerpoint/2010/main" val="2763764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9BEF-A50E-40F6-89C2-368F3280F848}"/>
              </a:ext>
            </a:extLst>
          </p:cNvPr>
          <p:cNvSpPr>
            <a:spLocks noGrp="1"/>
          </p:cNvSpPr>
          <p:nvPr>
            <p:ph type="title"/>
          </p:nvPr>
        </p:nvSpPr>
        <p:spPr>
          <a:xfrm>
            <a:off x="609600" y="274638"/>
            <a:ext cx="10972800" cy="800536"/>
          </a:xfrm>
        </p:spPr>
        <p:txBody>
          <a:bodyPr/>
          <a:lstStyle/>
          <a:p>
            <a:r>
              <a:rPr lang="en-US" dirty="0"/>
              <a:t>Software Considerations</a:t>
            </a:r>
          </a:p>
        </p:txBody>
      </p:sp>
      <p:sp>
        <p:nvSpPr>
          <p:cNvPr id="3" name="Content Placeholder 2">
            <a:extLst>
              <a:ext uri="{FF2B5EF4-FFF2-40B4-BE49-F238E27FC236}">
                <a16:creationId xmlns:a16="http://schemas.microsoft.com/office/drawing/2014/main" id="{DDC92664-BBAA-420E-BB1B-967BC3E34DE9}"/>
              </a:ext>
            </a:extLst>
          </p:cNvPr>
          <p:cNvSpPr>
            <a:spLocks noGrp="1"/>
          </p:cNvSpPr>
          <p:nvPr>
            <p:ph idx="1"/>
          </p:nvPr>
        </p:nvSpPr>
        <p:spPr>
          <a:xfrm>
            <a:off x="609600" y="1195755"/>
            <a:ext cx="10972800" cy="4049485"/>
          </a:xfrm>
        </p:spPr>
        <p:txBody>
          <a:bodyPr/>
          <a:lstStyle/>
          <a:p>
            <a:r>
              <a:rPr lang="en-US" dirty="0"/>
              <a:t>Proc PSMATCH (SAS)</a:t>
            </a:r>
          </a:p>
          <a:p>
            <a:pPr lvl="1"/>
            <a:r>
              <a:rPr lang="en-US" dirty="0"/>
              <a:t>Can be used for </a:t>
            </a:r>
            <a:r>
              <a:rPr lang="en-US" dirty="0" err="1"/>
              <a:t>prospensity</a:t>
            </a:r>
            <a:r>
              <a:rPr lang="en-US" dirty="0"/>
              <a:t> score stratification, matching and weighting</a:t>
            </a:r>
          </a:p>
          <a:p>
            <a:pPr marL="342900" lvl="1" indent="0">
              <a:buNone/>
            </a:pPr>
            <a:endParaRPr lang="en-US" dirty="0"/>
          </a:p>
          <a:p>
            <a:r>
              <a:rPr lang="en-US" dirty="0"/>
              <a:t>PSMATCH2 (Stata)</a:t>
            </a:r>
          </a:p>
          <a:p>
            <a:pPr marL="0" indent="0">
              <a:buNone/>
            </a:pPr>
            <a:endParaRPr lang="en-US" dirty="0"/>
          </a:p>
          <a:p>
            <a:r>
              <a:rPr lang="en-US" dirty="0"/>
              <a:t>Match it (R Software)</a:t>
            </a:r>
          </a:p>
          <a:p>
            <a:endParaRPr lang="en-US" dirty="0"/>
          </a:p>
          <a:p>
            <a:endParaRPr lang="en-US" dirty="0"/>
          </a:p>
        </p:txBody>
      </p:sp>
      <p:sp>
        <p:nvSpPr>
          <p:cNvPr id="4" name="Slide Number Placeholder 3">
            <a:extLst>
              <a:ext uri="{FF2B5EF4-FFF2-40B4-BE49-F238E27FC236}">
                <a16:creationId xmlns:a16="http://schemas.microsoft.com/office/drawing/2014/main" id="{934C9DD8-B901-4AB3-877F-27392645257C}"/>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066215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7739-2A9D-46AB-B0D6-5B69ADDA228C}"/>
              </a:ext>
            </a:extLst>
          </p:cNvPr>
          <p:cNvSpPr>
            <a:spLocks noGrp="1"/>
          </p:cNvSpPr>
          <p:nvPr>
            <p:ph type="title"/>
          </p:nvPr>
        </p:nvSpPr>
        <p:spPr>
          <a:xfrm>
            <a:off x="609600" y="157160"/>
            <a:ext cx="10972800" cy="506418"/>
          </a:xfrm>
        </p:spPr>
        <p:txBody>
          <a:bodyPr>
            <a:normAutofit fontScale="90000"/>
          </a:bodyPr>
          <a:lstStyle/>
          <a:p>
            <a:r>
              <a:rPr lang="en-US" dirty="0"/>
              <a:t>SAS PROC PSMATCH</a:t>
            </a:r>
          </a:p>
        </p:txBody>
      </p:sp>
      <p:sp>
        <p:nvSpPr>
          <p:cNvPr id="3" name="Slide Number Placeholder 2">
            <a:extLst>
              <a:ext uri="{FF2B5EF4-FFF2-40B4-BE49-F238E27FC236}">
                <a16:creationId xmlns:a16="http://schemas.microsoft.com/office/drawing/2014/main" id="{444A0F27-6CFB-4962-8646-D57F50117705}"/>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14</a:t>
            </a:fld>
            <a:endParaRPr lang="en-US">
              <a:solidFill>
                <a:prstClr val="black">
                  <a:tint val="75000"/>
                </a:prstClr>
              </a:solidFill>
            </a:endParaRPr>
          </a:p>
        </p:txBody>
      </p:sp>
      <p:pic>
        <p:nvPicPr>
          <p:cNvPr id="4" name="Picture 3">
            <a:extLst>
              <a:ext uri="{FF2B5EF4-FFF2-40B4-BE49-F238E27FC236}">
                <a16:creationId xmlns:a16="http://schemas.microsoft.com/office/drawing/2014/main" id="{9E0BA48A-AB7C-43BD-8B70-EA3E25D843CB}"/>
              </a:ext>
            </a:extLst>
          </p:cNvPr>
          <p:cNvPicPr>
            <a:picLocks noChangeAspect="1"/>
          </p:cNvPicPr>
          <p:nvPr/>
        </p:nvPicPr>
        <p:blipFill>
          <a:blip r:embed="rId2"/>
          <a:stretch>
            <a:fillRect/>
          </a:stretch>
        </p:blipFill>
        <p:spPr>
          <a:xfrm>
            <a:off x="2739571" y="663579"/>
            <a:ext cx="6712857" cy="4848222"/>
          </a:xfrm>
          <a:prstGeom prst="rect">
            <a:avLst/>
          </a:prstGeom>
        </p:spPr>
      </p:pic>
      <p:sp>
        <p:nvSpPr>
          <p:cNvPr id="5" name="TextBox 4">
            <a:extLst>
              <a:ext uri="{FF2B5EF4-FFF2-40B4-BE49-F238E27FC236}">
                <a16:creationId xmlns:a16="http://schemas.microsoft.com/office/drawing/2014/main" id="{FBB50154-D72F-40EB-81A3-8C43739711DA}"/>
              </a:ext>
            </a:extLst>
          </p:cNvPr>
          <p:cNvSpPr txBox="1"/>
          <p:nvPr/>
        </p:nvSpPr>
        <p:spPr>
          <a:xfrm>
            <a:off x="4279900" y="5753100"/>
            <a:ext cx="7581900" cy="369332"/>
          </a:xfrm>
          <a:prstGeom prst="rect">
            <a:avLst/>
          </a:prstGeom>
          <a:noFill/>
        </p:spPr>
        <p:txBody>
          <a:bodyPr wrap="square" rtlCol="0">
            <a:spAutoFit/>
          </a:bodyPr>
          <a:lstStyle/>
          <a:p>
            <a:r>
              <a:rPr lang="en-US"/>
              <a:t>https://support.sas.com/documentation/onlinedoc/stat/142/psmatch.pdf</a:t>
            </a:r>
            <a:endParaRPr lang="en-US" dirty="0"/>
          </a:p>
        </p:txBody>
      </p:sp>
    </p:spTree>
    <p:extLst>
      <p:ext uri="{BB962C8B-B14F-4D97-AF65-F5344CB8AC3E}">
        <p14:creationId xmlns:p14="http://schemas.microsoft.com/office/powerpoint/2010/main" val="377508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2F36C-622A-4C01-9C30-20DE5EC25CAF}"/>
              </a:ext>
            </a:extLst>
          </p:cNvPr>
          <p:cNvSpPr>
            <a:spLocks noGrp="1"/>
          </p:cNvSpPr>
          <p:nvPr>
            <p:ph type="title"/>
          </p:nvPr>
        </p:nvSpPr>
        <p:spPr>
          <a:xfrm>
            <a:off x="609600" y="274638"/>
            <a:ext cx="10972800" cy="792349"/>
          </a:xfrm>
        </p:spPr>
        <p:txBody>
          <a:bodyPr>
            <a:normAutofit fontScale="90000"/>
          </a:bodyPr>
          <a:lstStyle/>
          <a:p>
            <a:r>
              <a:rPr lang="en-US" dirty="0"/>
              <a:t>REGION</a:t>
            </a:r>
            <a:br>
              <a:rPr lang="en-US" dirty="0"/>
            </a:br>
            <a:r>
              <a:rPr lang="en-US" dirty="0"/>
              <a:t>(For matching, stratification and weighting)</a:t>
            </a:r>
          </a:p>
        </p:txBody>
      </p:sp>
      <p:sp>
        <p:nvSpPr>
          <p:cNvPr id="3" name="Content Placeholder 2">
            <a:extLst>
              <a:ext uri="{FF2B5EF4-FFF2-40B4-BE49-F238E27FC236}">
                <a16:creationId xmlns:a16="http://schemas.microsoft.com/office/drawing/2014/main" id="{810EE813-4503-49FF-BDE2-DF571AD6B819}"/>
              </a:ext>
            </a:extLst>
          </p:cNvPr>
          <p:cNvSpPr>
            <a:spLocks noGrp="1"/>
          </p:cNvSpPr>
          <p:nvPr>
            <p:ph idx="1"/>
          </p:nvPr>
        </p:nvSpPr>
        <p:spPr>
          <a:xfrm>
            <a:off x="609600" y="1297173"/>
            <a:ext cx="10972800" cy="4828994"/>
          </a:xfrm>
        </p:spPr>
        <p:txBody>
          <a:bodyPr>
            <a:normAutofit fontScale="92500" lnSpcReduction="10000"/>
          </a:bodyPr>
          <a:lstStyle/>
          <a:p>
            <a:r>
              <a:rPr lang="en-US" dirty="0"/>
              <a:t>Specifies an interval region of propensity scores (or equivalently, logits of propensity scores) that determines which observations are used in stratification and matching.</a:t>
            </a:r>
          </a:p>
          <a:p>
            <a:r>
              <a:rPr lang="en-US" b="1" dirty="0">
                <a:latin typeface="NimbusSanL-Bold"/>
              </a:rPr>
              <a:t>REGION=ALLOBS</a:t>
            </a:r>
            <a:r>
              <a:rPr lang="en-US" dirty="0">
                <a:latin typeface="NimbusSanL-Bold"/>
              </a:rPr>
              <a:t> </a:t>
            </a:r>
          </a:p>
          <a:p>
            <a:pPr lvl="1"/>
            <a:r>
              <a:rPr lang="en-US" dirty="0">
                <a:latin typeface="NimbusSanL-Bold"/>
              </a:rPr>
              <a:t> selects all available observations</a:t>
            </a:r>
          </a:p>
          <a:p>
            <a:r>
              <a:rPr lang="en-US" b="1" dirty="0"/>
              <a:t>REGION=TREATED</a:t>
            </a:r>
          </a:p>
          <a:p>
            <a:pPr lvl="1"/>
            <a:r>
              <a:rPr lang="en-US" dirty="0"/>
              <a:t>selects observations whose propensity scores lie in the region of propensity scores for observations in the treated group.</a:t>
            </a:r>
          </a:p>
          <a:p>
            <a:r>
              <a:rPr lang="en-US" b="1" dirty="0">
                <a:latin typeface="NimbusSanL-Bold"/>
              </a:rPr>
              <a:t>REGION=Common Support (CS)</a:t>
            </a:r>
          </a:p>
          <a:p>
            <a:pPr lvl="1"/>
            <a:r>
              <a:rPr lang="en-US" dirty="0"/>
              <a:t>selects observations whose propensity scores (or equivalently, logits of propensity scores) lie in the region of common support for the treated and control groups </a:t>
            </a:r>
            <a:r>
              <a:rPr lang="en-US" dirty="0">
                <a:sym typeface="Wingdings" panose="05000000000000000000" pitchFamily="2" charset="2"/>
              </a:rPr>
              <a:t> </a:t>
            </a:r>
            <a:r>
              <a:rPr lang="en-US" dirty="0"/>
              <a:t>largest interval that contains propensity scores (or logits of propensity scores) for subjects in both groups.</a:t>
            </a:r>
          </a:p>
          <a:p>
            <a:pPr lvl="1"/>
            <a:r>
              <a:rPr lang="en-US" dirty="0"/>
              <a:t>The lower endpoint of the region is the larger of the minimum propensity scores (or logits of propensity scores) for the two groups.</a:t>
            </a:r>
          </a:p>
          <a:p>
            <a:pPr lvl="1"/>
            <a:r>
              <a:rPr lang="en-US" dirty="0"/>
              <a:t> The upper endpoint is the smaller of the maximum propensity scores (or logits of propensity scores) for the two groups.</a:t>
            </a:r>
          </a:p>
          <a:p>
            <a:pPr marL="342900" lvl="1" indent="0">
              <a:buNone/>
            </a:pPr>
            <a:endParaRPr lang="en-US" dirty="0"/>
          </a:p>
        </p:txBody>
      </p:sp>
      <p:sp>
        <p:nvSpPr>
          <p:cNvPr id="4" name="Slide Number Placeholder 3">
            <a:extLst>
              <a:ext uri="{FF2B5EF4-FFF2-40B4-BE49-F238E27FC236}">
                <a16:creationId xmlns:a16="http://schemas.microsoft.com/office/drawing/2014/main" id="{042E7BB1-4555-4610-B3DA-9C381D66221E}"/>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422828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2589-8976-4AF0-B5AB-863A186612D2}"/>
              </a:ext>
            </a:extLst>
          </p:cNvPr>
          <p:cNvSpPr>
            <a:spLocks noGrp="1"/>
          </p:cNvSpPr>
          <p:nvPr>
            <p:ph type="title"/>
          </p:nvPr>
        </p:nvSpPr>
        <p:spPr/>
        <p:txBody>
          <a:bodyPr/>
          <a:lstStyle/>
          <a:p>
            <a:r>
              <a:rPr lang="en-US" dirty="0"/>
              <a:t>Common Support</a:t>
            </a:r>
          </a:p>
        </p:txBody>
      </p:sp>
      <p:pic>
        <p:nvPicPr>
          <p:cNvPr id="4" name="Content Placeholder 3">
            <a:extLst>
              <a:ext uri="{FF2B5EF4-FFF2-40B4-BE49-F238E27FC236}">
                <a16:creationId xmlns:a16="http://schemas.microsoft.com/office/drawing/2014/main" id="{5B8B5BD0-2D1D-4CFB-AE41-C600CE581BC7}"/>
              </a:ext>
            </a:extLst>
          </p:cNvPr>
          <p:cNvPicPr>
            <a:picLocks noGrp="1" noChangeAspect="1"/>
          </p:cNvPicPr>
          <p:nvPr>
            <p:ph idx="1"/>
          </p:nvPr>
        </p:nvPicPr>
        <p:blipFill>
          <a:blip r:embed="rId2"/>
          <a:stretch>
            <a:fillRect/>
          </a:stretch>
        </p:blipFill>
        <p:spPr>
          <a:xfrm>
            <a:off x="2232837" y="1600200"/>
            <a:ext cx="7538484" cy="4525963"/>
          </a:xfrm>
          <a:prstGeom prst="rect">
            <a:avLst/>
          </a:prstGeom>
        </p:spPr>
      </p:pic>
    </p:spTree>
    <p:extLst>
      <p:ext uri="{BB962C8B-B14F-4D97-AF65-F5344CB8AC3E}">
        <p14:creationId xmlns:p14="http://schemas.microsoft.com/office/powerpoint/2010/main" val="1789600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0D337-935D-4100-8474-E4066621EB0D}"/>
              </a:ext>
            </a:extLst>
          </p:cNvPr>
          <p:cNvSpPr>
            <a:spLocks noGrp="1"/>
          </p:cNvSpPr>
          <p:nvPr>
            <p:ph type="ctrTitle"/>
          </p:nvPr>
        </p:nvSpPr>
        <p:spPr/>
        <p:txBody>
          <a:bodyPr/>
          <a:lstStyle/>
          <a:p>
            <a:r>
              <a:rPr lang="en-US" dirty="0"/>
              <a:t>TIME-PERMITING</a:t>
            </a:r>
          </a:p>
        </p:txBody>
      </p:sp>
      <p:sp>
        <p:nvSpPr>
          <p:cNvPr id="3" name="Subtitle 2">
            <a:extLst>
              <a:ext uri="{FF2B5EF4-FFF2-40B4-BE49-F238E27FC236}">
                <a16:creationId xmlns:a16="http://schemas.microsoft.com/office/drawing/2014/main" id="{54817B5E-50B2-4D9E-877E-7F09DB09B5B6}"/>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20A8CD79-697B-4F57-AF7B-0E11F8A89D13}"/>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647122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1286-4249-4767-95DC-CF5693B0B7A6}"/>
              </a:ext>
            </a:extLst>
          </p:cNvPr>
          <p:cNvSpPr>
            <a:spLocks noGrp="1"/>
          </p:cNvSpPr>
          <p:nvPr>
            <p:ph type="title"/>
          </p:nvPr>
        </p:nvSpPr>
        <p:spPr/>
        <p:txBody>
          <a:bodyPr/>
          <a:lstStyle/>
          <a:p>
            <a:r>
              <a:rPr lang="en-US" dirty="0"/>
              <a:t>Inverse probability of treatment weights (IPTW)</a:t>
            </a:r>
            <a:br>
              <a:rPr lang="en-US" dirty="0"/>
            </a:br>
            <a:endParaRPr lang="en-US" dirty="0"/>
          </a:p>
        </p:txBody>
      </p:sp>
      <p:sp>
        <p:nvSpPr>
          <p:cNvPr id="3" name="Content Placeholder 2">
            <a:extLst>
              <a:ext uri="{FF2B5EF4-FFF2-40B4-BE49-F238E27FC236}">
                <a16:creationId xmlns:a16="http://schemas.microsoft.com/office/drawing/2014/main" id="{547565AE-0653-42B7-AEF8-EFBEB8FDBAA4}"/>
              </a:ext>
            </a:extLst>
          </p:cNvPr>
          <p:cNvSpPr>
            <a:spLocks noGrp="1"/>
          </p:cNvSpPr>
          <p:nvPr>
            <p:ph idx="1"/>
          </p:nvPr>
        </p:nvSpPr>
        <p:spPr>
          <a:xfrm>
            <a:off x="609600" y="838200"/>
            <a:ext cx="10972800" cy="5288279"/>
          </a:xfrm>
        </p:spPr>
        <p:txBody>
          <a:bodyPr>
            <a:normAutofit fontScale="92500"/>
          </a:bodyPr>
          <a:lstStyle/>
          <a:p>
            <a:r>
              <a:rPr lang="en-US" dirty="0"/>
              <a:t>Creates weights that are appropriate for estimating the ATE and ATT</a:t>
            </a:r>
          </a:p>
          <a:p>
            <a:r>
              <a:rPr lang="en-US" dirty="0"/>
              <a:t>Uses weights based on the propensity score to create a synthetic sample in which the distribution of measured baseline covariates is independent of treatment assignment.</a:t>
            </a:r>
          </a:p>
          <a:p>
            <a:pPr lvl="1"/>
            <a:r>
              <a:rPr lang="en-US" dirty="0"/>
              <a:t>similar to the use of survey sampling weights</a:t>
            </a:r>
          </a:p>
          <a:p>
            <a:pPr lvl="1"/>
            <a:r>
              <a:rPr lang="en-US" dirty="0"/>
              <a:t>A subject’s weight is equal to the inverse of the probability of receiving the treatment that the subject actually received.</a:t>
            </a:r>
          </a:p>
          <a:p>
            <a:r>
              <a:rPr lang="en-US" dirty="0"/>
              <a:t>Regression models can be weighted by the inverse probability of treatment to estimate causal effects of treatments.</a:t>
            </a:r>
          </a:p>
          <a:p>
            <a:pPr lvl="1"/>
            <a:r>
              <a:rPr lang="en-US" dirty="0"/>
              <a:t>In this context, IPTW is part of a larger family of causal methods known as </a:t>
            </a:r>
            <a:r>
              <a:rPr lang="en-US" b="1" dirty="0"/>
              <a:t>marginal structural models </a:t>
            </a:r>
            <a:r>
              <a:rPr lang="en-US" dirty="0"/>
              <a:t>(Hernan, </a:t>
            </a:r>
            <a:r>
              <a:rPr lang="en-US" dirty="0" err="1"/>
              <a:t>Brumback</a:t>
            </a:r>
            <a:r>
              <a:rPr lang="en-US" dirty="0"/>
              <a:t>, &amp; Robins, 2000, 2002).</a:t>
            </a:r>
          </a:p>
          <a:p>
            <a:r>
              <a:rPr lang="en-US" dirty="0"/>
              <a:t>Variance estimation must account for the weighted nature of the synthetic sample</a:t>
            </a:r>
          </a:p>
          <a:p>
            <a:r>
              <a:rPr lang="en-US" dirty="0"/>
              <a:t>Weights may be inaccurate or unstable for subjects with a very low or very high probability of receiving the treatment received.</a:t>
            </a:r>
          </a:p>
          <a:p>
            <a:pPr lvl="1"/>
            <a:r>
              <a:rPr lang="en-US" dirty="0"/>
              <a:t>Stabilizing weights recommended</a:t>
            </a:r>
          </a:p>
        </p:txBody>
      </p:sp>
      <p:sp>
        <p:nvSpPr>
          <p:cNvPr id="4" name="Slide Number Placeholder 3">
            <a:extLst>
              <a:ext uri="{FF2B5EF4-FFF2-40B4-BE49-F238E27FC236}">
                <a16:creationId xmlns:a16="http://schemas.microsoft.com/office/drawing/2014/main" id="{E00906F3-6C0B-4535-8B49-D4BC70C76EC3}"/>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578088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5A1C0-2A22-431E-BFE1-A8FDB27E79E8}"/>
              </a:ext>
            </a:extLst>
          </p:cNvPr>
          <p:cNvSpPr>
            <a:spLocks noGrp="1"/>
          </p:cNvSpPr>
          <p:nvPr>
            <p:ph type="title"/>
          </p:nvPr>
        </p:nvSpPr>
        <p:spPr>
          <a:xfrm>
            <a:off x="609600" y="274638"/>
            <a:ext cx="10972800" cy="45719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D49DAD-CA93-4F67-A2AC-EA9CE7E571B0}"/>
              </a:ext>
            </a:extLst>
          </p:cNvPr>
          <p:cNvSpPr>
            <a:spLocks noGrp="1"/>
          </p:cNvSpPr>
          <p:nvPr>
            <p:ph idx="1"/>
          </p:nvPr>
        </p:nvSpPr>
        <p:spPr>
          <a:xfrm>
            <a:off x="609600" y="914401"/>
            <a:ext cx="10972800" cy="5211766"/>
          </a:xfrm>
        </p:spPr>
        <p:txBody>
          <a:bodyPr/>
          <a:lstStyle/>
          <a:p>
            <a:r>
              <a:rPr lang="en-US" dirty="0"/>
              <a:t>IPTW-ATE</a:t>
            </a:r>
          </a:p>
          <a:p>
            <a:pPr lvl="1"/>
            <a:r>
              <a:rPr lang="en-US" dirty="0"/>
              <a:t>Where </a:t>
            </a:r>
            <a:r>
              <a:rPr lang="en-US" dirty="0" err="1"/>
              <a:t>pj</a:t>
            </a:r>
            <a:r>
              <a:rPr lang="en-US" dirty="0"/>
              <a:t>=propensity score</a:t>
            </a:r>
          </a:p>
          <a:p>
            <a:endParaRPr lang="en-US" dirty="0"/>
          </a:p>
          <a:p>
            <a:endParaRPr lang="en-US" dirty="0"/>
          </a:p>
          <a:p>
            <a:r>
              <a:rPr lang="en-US" dirty="0"/>
              <a:t>Stabilized IPTW-ATE</a:t>
            </a:r>
          </a:p>
          <a:p>
            <a:endParaRPr lang="en-US" dirty="0"/>
          </a:p>
          <a:p>
            <a:endParaRPr lang="en-US" dirty="0"/>
          </a:p>
          <a:p>
            <a:r>
              <a:rPr lang="en-US" dirty="0"/>
              <a:t>ATT Weighting</a:t>
            </a:r>
          </a:p>
          <a:p>
            <a:pPr lvl="1"/>
            <a:r>
              <a:rPr lang="en-US" dirty="0"/>
              <a:t>ATT weighting (also called weighting by odds) computes the weight for the </a:t>
            </a:r>
            <a:r>
              <a:rPr lang="en-US" dirty="0" err="1"/>
              <a:t>jth</a:t>
            </a:r>
            <a:r>
              <a:rPr lang="en-US" dirty="0"/>
              <a:t> observation with propensity score </a:t>
            </a:r>
            <a:r>
              <a:rPr lang="en-US" dirty="0" err="1"/>
              <a:t>pj</a:t>
            </a:r>
            <a:r>
              <a:rPr lang="en-US" dirty="0"/>
              <a:t> as</a:t>
            </a:r>
          </a:p>
        </p:txBody>
      </p:sp>
      <p:sp>
        <p:nvSpPr>
          <p:cNvPr id="4" name="Slide Number Placeholder 3">
            <a:extLst>
              <a:ext uri="{FF2B5EF4-FFF2-40B4-BE49-F238E27FC236}">
                <a16:creationId xmlns:a16="http://schemas.microsoft.com/office/drawing/2014/main" id="{D195DE2A-977A-49D6-A8F4-9A67B46DA579}"/>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19</a:t>
            </a:fld>
            <a:endParaRPr lang="en-US">
              <a:solidFill>
                <a:prstClr val="black">
                  <a:tint val="75000"/>
                </a:prstClr>
              </a:solidFill>
            </a:endParaRPr>
          </a:p>
        </p:txBody>
      </p:sp>
      <p:pic>
        <p:nvPicPr>
          <p:cNvPr id="7" name="Picture 6">
            <a:extLst>
              <a:ext uri="{FF2B5EF4-FFF2-40B4-BE49-F238E27FC236}">
                <a16:creationId xmlns:a16="http://schemas.microsoft.com/office/drawing/2014/main" id="{EC23032A-9F43-4D37-9CE1-F3B8CDA28783}"/>
              </a:ext>
            </a:extLst>
          </p:cNvPr>
          <p:cNvPicPr>
            <a:picLocks noChangeAspect="1"/>
          </p:cNvPicPr>
          <p:nvPr/>
        </p:nvPicPr>
        <p:blipFill>
          <a:blip r:embed="rId3"/>
          <a:stretch>
            <a:fillRect/>
          </a:stretch>
        </p:blipFill>
        <p:spPr>
          <a:xfrm>
            <a:off x="4512596" y="2358626"/>
            <a:ext cx="5914104" cy="1890715"/>
          </a:xfrm>
          <a:prstGeom prst="rect">
            <a:avLst/>
          </a:prstGeom>
        </p:spPr>
      </p:pic>
      <p:pic>
        <p:nvPicPr>
          <p:cNvPr id="8" name="Picture 7">
            <a:extLst>
              <a:ext uri="{FF2B5EF4-FFF2-40B4-BE49-F238E27FC236}">
                <a16:creationId xmlns:a16="http://schemas.microsoft.com/office/drawing/2014/main" id="{959E8792-B14F-4C64-86C3-F677645BADAD}"/>
              </a:ext>
            </a:extLst>
          </p:cNvPr>
          <p:cNvPicPr>
            <a:picLocks noChangeAspect="1"/>
          </p:cNvPicPr>
          <p:nvPr/>
        </p:nvPicPr>
        <p:blipFill>
          <a:blip r:embed="rId4"/>
          <a:stretch>
            <a:fillRect/>
          </a:stretch>
        </p:blipFill>
        <p:spPr>
          <a:xfrm>
            <a:off x="4512596" y="886618"/>
            <a:ext cx="5647404" cy="1485899"/>
          </a:xfrm>
          <a:prstGeom prst="rect">
            <a:avLst/>
          </a:prstGeom>
        </p:spPr>
      </p:pic>
      <p:pic>
        <p:nvPicPr>
          <p:cNvPr id="9" name="Picture 8">
            <a:extLst>
              <a:ext uri="{FF2B5EF4-FFF2-40B4-BE49-F238E27FC236}">
                <a16:creationId xmlns:a16="http://schemas.microsoft.com/office/drawing/2014/main" id="{A7CF3A0D-AADC-4A91-9B91-980E39AA639A}"/>
              </a:ext>
            </a:extLst>
          </p:cNvPr>
          <p:cNvPicPr>
            <a:picLocks noChangeAspect="1"/>
          </p:cNvPicPr>
          <p:nvPr/>
        </p:nvPicPr>
        <p:blipFill>
          <a:blip r:embed="rId5"/>
          <a:stretch>
            <a:fillRect/>
          </a:stretch>
        </p:blipFill>
        <p:spPr>
          <a:xfrm>
            <a:off x="4512596" y="4794463"/>
            <a:ext cx="4483510" cy="899103"/>
          </a:xfrm>
          <a:prstGeom prst="rect">
            <a:avLst/>
          </a:prstGeom>
        </p:spPr>
      </p:pic>
      <p:sp>
        <p:nvSpPr>
          <p:cNvPr id="10" name="TextBox 9">
            <a:extLst>
              <a:ext uri="{FF2B5EF4-FFF2-40B4-BE49-F238E27FC236}">
                <a16:creationId xmlns:a16="http://schemas.microsoft.com/office/drawing/2014/main" id="{C84CD5C7-721A-40F6-9DAA-444B9060D092}"/>
              </a:ext>
            </a:extLst>
          </p:cNvPr>
          <p:cNvSpPr txBox="1"/>
          <p:nvPr/>
        </p:nvSpPr>
        <p:spPr>
          <a:xfrm>
            <a:off x="4686300" y="5758933"/>
            <a:ext cx="7505700" cy="369332"/>
          </a:xfrm>
          <a:prstGeom prst="rect">
            <a:avLst/>
          </a:prstGeom>
          <a:noFill/>
        </p:spPr>
        <p:txBody>
          <a:bodyPr wrap="square" rtlCol="0">
            <a:spAutoFit/>
          </a:bodyPr>
          <a:lstStyle/>
          <a:p>
            <a:r>
              <a:rPr lang="en-US" dirty="0"/>
              <a:t>https://support.sas.com/documentation/onlinedoc/stat/142/psmatch.pdf</a:t>
            </a:r>
          </a:p>
        </p:txBody>
      </p:sp>
    </p:spTree>
    <p:extLst>
      <p:ext uri="{BB962C8B-B14F-4D97-AF65-F5344CB8AC3E}">
        <p14:creationId xmlns:p14="http://schemas.microsoft.com/office/powerpoint/2010/main" val="206906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136775" y="176134"/>
            <a:ext cx="8153400" cy="640830"/>
          </a:xfrm>
        </p:spPr>
        <p:txBody>
          <a:bodyPr/>
          <a:lstStyle/>
          <a:p>
            <a:r>
              <a:rPr lang="en-US" altLang="en-US" dirty="0"/>
              <a:t>Strengths and Limitations</a:t>
            </a:r>
          </a:p>
        </p:txBody>
      </p:sp>
      <p:sp>
        <p:nvSpPr>
          <p:cNvPr id="40963" name="Content Placeholder 2"/>
          <p:cNvSpPr>
            <a:spLocks noGrp="1"/>
          </p:cNvSpPr>
          <p:nvPr>
            <p:ph sz="quarter" idx="1"/>
          </p:nvPr>
        </p:nvSpPr>
        <p:spPr>
          <a:xfrm>
            <a:off x="289560" y="869430"/>
            <a:ext cx="11658600" cy="5171606"/>
          </a:xfrm>
        </p:spPr>
        <p:txBody>
          <a:bodyPr>
            <a:normAutofit lnSpcReduction="10000"/>
          </a:bodyPr>
          <a:lstStyle/>
          <a:p>
            <a:pPr eaLnBrk="1" hangingPunct="1"/>
            <a:r>
              <a:rPr lang="en-US" altLang="en-US" dirty="0"/>
              <a:t>Use of propensity scores – as effective as variables selected for model</a:t>
            </a:r>
          </a:p>
          <a:p>
            <a:pPr eaLnBrk="1" hangingPunct="1"/>
            <a:r>
              <a:rPr lang="en-US" altLang="en-US" dirty="0"/>
              <a:t>Unlike a well-designed RCT - benefit does not extend to unmeasured covariates</a:t>
            </a:r>
          </a:p>
          <a:p>
            <a:pPr lvl="1"/>
            <a:r>
              <a:rPr lang="en-US" altLang="en-US" dirty="0"/>
              <a:t>If some confounders are unobserved, individuals that have the same observed covariates might not have the same probability of being assigned to the treated group.</a:t>
            </a:r>
          </a:p>
          <a:p>
            <a:pPr lvl="2"/>
            <a:r>
              <a:rPr lang="en-US" altLang="en-US" dirty="0"/>
              <a:t>Sensitivity analysis</a:t>
            </a:r>
          </a:p>
          <a:p>
            <a:pPr lvl="1"/>
            <a:r>
              <a:rPr lang="en-US" altLang="en-US" dirty="0"/>
              <a:t> Generally requires a large sample size</a:t>
            </a:r>
          </a:p>
          <a:p>
            <a:pPr lvl="1"/>
            <a:r>
              <a:rPr lang="en-US" altLang="en-US" dirty="0"/>
              <a:t>Significant imbalances of certain covariates may be unavoidable despite a well constructed propensity score </a:t>
            </a:r>
          </a:p>
          <a:p>
            <a:r>
              <a:rPr lang="en-US" altLang="en-US" dirty="0"/>
              <a:t>Simpler to determine whether the propensity score model has been adequately specified than to assess whether the regression model relating treatment assignment and baseline covariates to the outcome has been correctly specified </a:t>
            </a:r>
            <a:r>
              <a:rPr lang="en-US" altLang="en-US" dirty="0">
                <a:sym typeface="Wingdings" panose="05000000000000000000" pitchFamily="2" charset="2"/>
              </a:rPr>
              <a:t> balance diagnostics</a:t>
            </a:r>
          </a:p>
          <a:p>
            <a:pPr lvl="1"/>
            <a:r>
              <a:rPr lang="en-US" altLang="en-US" dirty="0">
                <a:sym typeface="Wingdings" panose="05000000000000000000" pitchFamily="2" charset="2"/>
              </a:rPr>
              <a:t>One can explicitly examine the degree of overlap in the distribution of baseline covariates between the two treatment groups. </a:t>
            </a:r>
          </a:p>
          <a:p>
            <a:r>
              <a:rPr lang="en-US" altLang="en-US" dirty="0"/>
              <a:t>Increased flexibility when outcomes are rare and treatment is common </a:t>
            </a:r>
          </a:p>
        </p:txBody>
      </p:sp>
    </p:spTree>
    <p:extLst>
      <p:ext uri="{BB962C8B-B14F-4D97-AF65-F5344CB8AC3E}">
        <p14:creationId xmlns:p14="http://schemas.microsoft.com/office/powerpoint/2010/main" val="2247335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9FFC-68C3-4918-86DC-B4144FB4F1EA}"/>
              </a:ext>
            </a:extLst>
          </p:cNvPr>
          <p:cNvSpPr>
            <a:spLocks noGrp="1"/>
          </p:cNvSpPr>
          <p:nvPr>
            <p:ph type="title"/>
          </p:nvPr>
        </p:nvSpPr>
        <p:spPr/>
        <p:txBody>
          <a:bodyPr>
            <a:normAutofit fontScale="90000"/>
          </a:bodyPr>
          <a:lstStyle/>
          <a:p>
            <a:r>
              <a:rPr lang="en-US" dirty="0"/>
              <a:t>Very low or very high probability of receiving the treatment received</a:t>
            </a:r>
            <a:br>
              <a:rPr lang="en-US" dirty="0"/>
            </a:br>
            <a:endParaRPr lang="en-US" dirty="0"/>
          </a:p>
        </p:txBody>
      </p:sp>
      <p:pic>
        <p:nvPicPr>
          <p:cNvPr id="5" name="Content Placeholder 4">
            <a:extLst>
              <a:ext uri="{FF2B5EF4-FFF2-40B4-BE49-F238E27FC236}">
                <a16:creationId xmlns:a16="http://schemas.microsoft.com/office/drawing/2014/main" id="{3DC217EF-615B-4FA2-9147-E412E423C5E9}"/>
              </a:ext>
            </a:extLst>
          </p:cNvPr>
          <p:cNvPicPr>
            <a:picLocks noGrp="1" noChangeAspect="1"/>
          </p:cNvPicPr>
          <p:nvPr>
            <p:ph idx="1"/>
          </p:nvPr>
        </p:nvPicPr>
        <p:blipFill>
          <a:blip r:embed="rId2"/>
          <a:stretch>
            <a:fillRect/>
          </a:stretch>
        </p:blipFill>
        <p:spPr>
          <a:xfrm>
            <a:off x="609600" y="1524001"/>
            <a:ext cx="10972800" cy="3708400"/>
          </a:xfrm>
          <a:prstGeom prst="rect">
            <a:avLst/>
          </a:prstGeom>
        </p:spPr>
      </p:pic>
      <p:sp>
        <p:nvSpPr>
          <p:cNvPr id="4" name="Slide Number Placeholder 3">
            <a:extLst>
              <a:ext uri="{FF2B5EF4-FFF2-40B4-BE49-F238E27FC236}">
                <a16:creationId xmlns:a16="http://schemas.microsoft.com/office/drawing/2014/main" id="{3163803E-917F-490B-8127-989337DFC71C}"/>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20</a:t>
            </a:fld>
            <a:endParaRPr lang="en-US">
              <a:solidFill>
                <a:prstClr val="black">
                  <a:tint val="75000"/>
                </a:prstClr>
              </a:solidFill>
            </a:endParaRPr>
          </a:p>
        </p:txBody>
      </p:sp>
      <p:sp>
        <p:nvSpPr>
          <p:cNvPr id="7" name="TextBox 6">
            <a:extLst>
              <a:ext uri="{FF2B5EF4-FFF2-40B4-BE49-F238E27FC236}">
                <a16:creationId xmlns:a16="http://schemas.microsoft.com/office/drawing/2014/main" id="{C463E97A-85A6-473A-9E7F-230C9344199A}"/>
              </a:ext>
            </a:extLst>
          </p:cNvPr>
          <p:cNvSpPr txBox="1"/>
          <p:nvPr/>
        </p:nvSpPr>
        <p:spPr>
          <a:xfrm>
            <a:off x="6527800" y="5638800"/>
            <a:ext cx="5207000" cy="369332"/>
          </a:xfrm>
          <a:prstGeom prst="rect">
            <a:avLst/>
          </a:prstGeom>
          <a:noFill/>
        </p:spPr>
        <p:txBody>
          <a:bodyPr wrap="square" rtlCol="0">
            <a:spAutoFit/>
          </a:bodyPr>
          <a:lstStyle/>
          <a:p>
            <a:r>
              <a:rPr lang="en-US" dirty="0"/>
              <a:t>Garwe et al., J Trauma. 2011;70: 120–129)</a:t>
            </a:r>
          </a:p>
        </p:txBody>
      </p:sp>
    </p:spTree>
    <p:extLst>
      <p:ext uri="{BB962C8B-B14F-4D97-AF65-F5344CB8AC3E}">
        <p14:creationId xmlns:p14="http://schemas.microsoft.com/office/powerpoint/2010/main" val="419393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Integration Approaches</a:t>
            </a:r>
          </a:p>
        </p:txBody>
      </p:sp>
      <p:sp>
        <p:nvSpPr>
          <p:cNvPr id="3" name="Content Placeholder 2"/>
          <p:cNvSpPr>
            <a:spLocks noGrp="1"/>
          </p:cNvSpPr>
          <p:nvPr>
            <p:ph idx="1"/>
          </p:nvPr>
        </p:nvSpPr>
        <p:spPr>
          <a:xfrm>
            <a:off x="609598" y="1600201"/>
            <a:ext cx="10972801" cy="4390291"/>
          </a:xfrm>
        </p:spPr>
        <p:txBody>
          <a:bodyPr/>
          <a:lstStyle/>
          <a:p>
            <a:r>
              <a:rPr lang="en-US" sz="2800" dirty="0"/>
              <a:t>Propensity scores can be integrated into an analysis in a number of ways</a:t>
            </a:r>
          </a:p>
          <a:p>
            <a:r>
              <a:rPr lang="en-US" sz="2800" dirty="0"/>
              <a:t>Most common</a:t>
            </a:r>
          </a:p>
          <a:p>
            <a:pPr lvl="1"/>
            <a:r>
              <a:rPr lang="en-US" sz="2400" dirty="0"/>
              <a:t>‘Raw’ score regression adjustment</a:t>
            </a:r>
          </a:p>
          <a:p>
            <a:pPr lvl="1"/>
            <a:r>
              <a:rPr lang="en-US" sz="2400" dirty="0"/>
              <a:t>Stratification</a:t>
            </a:r>
          </a:p>
          <a:p>
            <a:pPr lvl="1"/>
            <a:r>
              <a:rPr lang="en-US" sz="2400" dirty="0"/>
              <a:t>Matching</a:t>
            </a:r>
          </a:p>
          <a:p>
            <a:r>
              <a:rPr lang="en-US" sz="2800" dirty="0"/>
              <a:t>Inverse probability of treatment weights (IPTW)</a:t>
            </a:r>
          </a:p>
          <a:p>
            <a:pPr lvl="1"/>
            <a:r>
              <a:rPr lang="en-US" dirty="0"/>
              <a:t>Creates weights that are appropriate for estimating the ATE and ATT</a:t>
            </a:r>
          </a:p>
          <a:p>
            <a:pPr lvl="1"/>
            <a:r>
              <a:rPr lang="en-US" dirty="0"/>
              <a:t>Allows for population based inferences, but results can be sensitive to estimated weights (in particular when outlier observations exist)</a:t>
            </a:r>
          </a:p>
          <a:p>
            <a:pPr lvl="1"/>
            <a:endParaRPr lang="en-US" dirty="0"/>
          </a:p>
        </p:txBody>
      </p:sp>
    </p:spTree>
    <p:extLst>
      <p:ext uri="{BB962C8B-B14F-4D97-AF65-F5344CB8AC3E}">
        <p14:creationId xmlns:p14="http://schemas.microsoft.com/office/powerpoint/2010/main" val="160456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3358"/>
            <a:ext cx="10972800" cy="782002"/>
          </a:xfrm>
        </p:spPr>
        <p:txBody>
          <a:bodyPr>
            <a:normAutofit/>
          </a:bodyPr>
          <a:lstStyle/>
          <a:p>
            <a:r>
              <a:rPr lang="en-US" sz="4000" dirty="0"/>
              <a:t>Regression Adjustment</a:t>
            </a:r>
          </a:p>
        </p:txBody>
      </p:sp>
      <p:sp>
        <p:nvSpPr>
          <p:cNvPr id="3" name="Content Placeholder 2"/>
          <p:cNvSpPr>
            <a:spLocks noGrp="1"/>
          </p:cNvSpPr>
          <p:nvPr>
            <p:ph idx="1"/>
          </p:nvPr>
        </p:nvSpPr>
        <p:spPr>
          <a:xfrm>
            <a:off x="85344" y="1249681"/>
            <a:ext cx="11923776" cy="5504688"/>
          </a:xfrm>
        </p:spPr>
        <p:txBody>
          <a:bodyPr/>
          <a:lstStyle/>
          <a:p>
            <a:r>
              <a:rPr lang="en-US" sz="3200" dirty="0"/>
              <a:t>Score as an additional covariate (i.e., in addition to the treatment variable)</a:t>
            </a:r>
          </a:p>
          <a:p>
            <a:pPr lvl="1"/>
            <a:r>
              <a:rPr lang="en-US" sz="2400" dirty="0"/>
              <a:t>can be included directly as a probability ranging from 0 to 1 or can be multiplied by a fixed value (e.g., 1,000)</a:t>
            </a:r>
          </a:p>
          <a:p>
            <a:pPr lvl="1"/>
            <a:r>
              <a:rPr lang="en-US" sz="2400" dirty="0"/>
              <a:t>serves as a composite confounder</a:t>
            </a:r>
          </a:p>
          <a:p>
            <a:pPr lvl="1"/>
            <a:r>
              <a:rPr lang="en-US" sz="2400" dirty="0"/>
              <a:t>regression analysis may include only the treatment variable and the propensity score as covariates, or additional important covariates.</a:t>
            </a:r>
          </a:p>
          <a:p>
            <a:pPr lvl="1"/>
            <a:r>
              <a:rPr lang="en-US" sz="2400" dirty="0" err="1"/>
              <a:t>Roseman</a:t>
            </a:r>
            <a:r>
              <a:rPr lang="en-US" sz="2400" dirty="0"/>
              <a:t>, 1994 - if the response surfaces in the treatment and control groups are parallel and either linear or non-linear, then the regression adjustment using the propensity scores reduces the bias in the estimate of the treatment effect i.e. no interaction between </a:t>
            </a:r>
            <a:r>
              <a:rPr lang="en-US" sz="2400" dirty="0" err="1"/>
              <a:t>ps</a:t>
            </a:r>
            <a:r>
              <a:rPr lang="en-US" sz="2400" dirty="0"/>
              <a:t> and treatment group</a:t>
            </a:r>
          </a:p>
        </p:txBody>
      </p:sp>
    </p:spTree>
    <p:extLst>
      <p:ext uri="{BB962C8B-B14F-4D97-AF65-F5344CB8AC3E}">
        <p14:creationId xmlns:p14="http://schemas.microsoft.com/office/powerpoint/2010/main" val="180026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Adjustment</a:t>
            </a:r>
          </a:p>
        </p:txBody>
      </p:sp>
      <p:sp>
        <p:nvSpPr>
          <p:cNvPr id="3" name="Content Placeholder 2"/>
          <p:cNvSpPr>
            <a:spLocks noGrp="1"/>
          </p:cNvSpPr>
          <p:nvPr>
            <p:ph idx="1"/>
          </p:nvPr>
        </p:nvSpPr>
        <p:spPr>
          <a:xfrm>
            <a:off x="97536" y="1600201"/>
            <a:ext cx="12094464" cy="5257799"/>
          </a:xfrm>
        </p:spPr>
        <p:txBody>
          <a:bodyPr/>
          <a:lstStyle/>
          <a:p>
            <a:r>
              <a:rPr lang="en-US" sz="2800" i="1" dirty="0"/>
              <a:t>Is there any gain in using the propensity score rather than performing a regression adjustment with all of the covariates used to estimate the propensity score included in the model?</a:t>
            </a:r>
          </a:p>
          <a:p>
            <a:pPr lvl="1"/>
            <a:r>
              <a:rPr lang="en-US" sz="2400" dirty="0"/>
              <a:t>Should give the same results</a:t>
            </a:r>
          </a:p>
          <a:p>
            <a:r>
              <a:rPr lang="en-US" sz="2800" dirty="0"/>
              <a:t>The main advantage of the two-step process</a:t>
            </a:r>
          </a:p>
          <a:p>
            <a:pPr lvl="1"/>
            <a:r>
              <a:rPr lang="en-US" sz="2400" dirty="0"/>
              <a:t>one can first fit a very complicated propensity score model with interactions and higher order terms and not be  concerned with over-parameterizing this model.</a:t>
            </a:r>
          </a:p>
          <a:p>
            <a:pPr lvl="1"/>
            <a:r>
              <a:rPr lang="en-US" sz="2400" dirty="0"/>
              <a:t>A smaller model may allow the investigator to perform diagnostic checks on the fit of the model more reliably</a:t>
            </a:r>
          </a:p>
          <a:p>
            <a:pPr lvl="2"/>
            <a:r>
              <a:rPr lang="en-US" sz="2000" dirty="0"/>
              <a:t>Recall restrictions on the number of covariates that may be included in a given model</a:t>
            </a:r>
          </a:p>
          <a:p>
            <a:pPr lvl="2"/>
            <a:endParaRPr lang="en-US" dirty="0"/>
          </a:p>
        </p:txBody>
      </p:sp>
    </p:spTree>
    <p:extLst>
      <p:ext uri="{BB962C8B-B14F-4D97-AF65-F5344CB8AC3E}">
        <p14:creationId xmlns:p14="http://schemas.microsoft.com/office/powerpoint/2010/main" val="148102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Adjustment</a:t>
            </a:r>
          </a:p>
        </p:txBody>
      </p:sp>
      <p:sp>
        <p:nvSpPr>
          <p:cNvPr id="3" name="Content Placeholder 2"/>
          <p:cNvSpPr>
            <a:spLocks noGrp="1"/>
          </p:cNvSpPr>
          <p:nvPr>
            <p:ph idx="1"/>
          </p:nvPr>
        </p:nvSpPr>
        <p:spPr>
          <a:xfrm>
            <a:off x="146304" y="1600201"/>
            <a:ext cx="11436096" cy="5056631"/>
          </a:xfrm>
        </p:spPr>
        <p:txBody>
          <a:bodyPr/>
          <a:lstStyle/>
          <a:p>
            <a:r>
              <a:rPr lang="en-US" sz="2800" dirty="0"/>
              <a:t>In general, regression adjustment should be performed with caution.</a:t>
            </a:r>
          </a:p>
          <a:p>
            <a:r>
              <a:rPr lang="en-US" sz="2800" dirty="0"/>
              <a:t>Rubin (1979) showed that regression adjustment may in fact increase the expected squared bias if the covariance matrices (of independent variables) in the treated and untreated groups are unequal</a:t>
            </a:r>
          </a:p>
          <a:p>
            <a:r>
              <a:rPr lang="en-US" sz="2800" dirty="0"/>
              <a:t>Another difficulty arises when the variance in the treated and untreated groups are very different (that is, the untreated group variance is much larger than the treated groups variance).</a:t>
            </a:r>
          </a:p>
          <a:p>
            <a:pPr lvl="1"/>
            <a:r>
              <a:rPr lang="en-US" sz="2600" dirty="0"/>
              <a:t>consider using propensity score methods for matching or sub-classification, rather than using covariance adjustment</a:t>
            </a:r>
          </a:p>
        </p:txBody>
      </p:sp>
    </p:spTree>
    <p:extLst>
      <p:ext uri="{BB962C8B-B14F-4D97-AF65-F5344CB8AC3E}">
        <p14:creationId xmlns:p14="http://schemas.microsoft.com/office/powerpoint/2010/main" val="96194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Stratification</a:t>
            </a:r>
          </a:p>
        </p:txBody>
      </p:sp>
      <p:sp>
        <p:nvSpPr>
          <p:cNvPr id="3" name="Content Placeholder 2"/>
          <p:cNvSpPr>
            <a:spLocks noGrp="1"/>
          </p:cNvSpPr>
          <p:nvPr>
            <p:ph idx="1"/>
          </p:nvPr>
        </p:nvSpPr>
        <p:spPr>
          <a:xfrm>
            <a:off x="158496" y="1600201"/>
            <a:ext cx="11423904" cy="5257799"/>
          </a:xfrm>
        </p:spPr>
        <p:txBody>
          <a:bodyPr/>
          <a:lstStyle/>
          <a:p>
            <a:r>
              <a:rPr lang="en-US" dirty="0"/>
              <a:t>Propensity score is a scalar summary of all the observed background covariates</a:t>
            </a:r>
          </a:p>
          <a:p>
            <a:r>
              <a:rPr lang="en-US" dirty="0"/>
              <a:t>Stratification on it alone can balance the distributions of the covariates in the treated and control groups</a:t>
            </a:r>
          </a:p>
          <a:p>
            <a:r>
              <a:rPr lang="en-US" dirty="0"/>
              <a:t>Quintiles generally used</a:t>
            </a:r>
          </a:p>
          <a:p>
            <a:pPr lvl="1"/>
            <a:r>
              <a:rPr lang="en-US" dirty="0"/>
              <a:t>Cochran(1968) - creating five strata removes 90 per cent of the bias due to the stratifying variable or covariate</a:t>
            </a:r>
          </a:p>
          <a:p>
            <a:pPr lvl="1"/>
            <a:r>
              <a:rPr lang="en-US" dirty="0"/>
              <a:t>Rosenbaum &amp; Rubin (1984) - found that using five strata based on the estimated propensity score was able to substantially reduce the bias</a:t>
            </a:r>
          </a:p>
        </p:txBody>
      </p:sp>
    </p:spTree>
    <p:extLst>
      <p:ext uri="{BB962C8B-B14F-4D97-AF65-F5344CB8AC3E}">
        <p14:creationId xmlns:p14="http://schemas.microsoft.com/office/powerpoint/2010/main" val="354028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9849"/>
            <a:ext cx="10972800" cy="611671"/>
          </a:xfrm>
        </p:spPr>
        <p:txBody>
          <a:bodyPr/>
          <a:lstStyle/>
          <a:p>
            <a:r>
              <a:rPr lang="en-US" dirty="0"/>
              <a:t>Stratification</a:t>
            </a:r>
          </a:p>
        </p:txBody>
      </p:sp>
      <p:sp>
        <p:nvSpPr>
          <p:cNvPr id="3" name="Content Placeholder 2"/>
          <p:cNvSpPr>
            <a:spLocks noGrp="1"/>
          </p:cNvSpPr>
          <p:nvPr>
            <p:ph idx="1"/>
          </p:nvPr>
        </p:nvSpPr>
        <p:spPr>
          <a:xfrm>
            <a:off x="164977" y="731520"/>
            <a:ext cx="11862046" cy="6006632"/>
          </a:xfrm>
        </p:spPr>
        <p:txBody>
          <a:bodyPr/>
          <a:lstStyle/>
          <a:p>
            <a:r>
              <a:rPr lang="en-US" sz="2800" dirty="0"/>
              <a:t>There must be adequate overlap in propensity scores between treatment groups to produce valid estimates for treatment effects.</a:t>
            </a:r>
          </a:p>
          <a:p>
            <a:pPr lvl="1"/>
            <a:r>
              <a:rPr lang="en-US" dirty="0"/>
              <a:t>Estimate the treatment effects separately within each quintile defined by the propensity score and then combine the quintile estimates into an overall estimate  </a:t>
            </a:r>
          </a:p>
          <a:p>
            <a:pPr lvl="2"/>
            <a:r>
              <a:rPr lang="en-US" dirty="0"/>
              <a:t>subjects in each quintile of propensity score are compared with a univariate test for treatment effect</a:t>
            </a:r>
          </a:p>
          <a:p>
            <a:pPr lvl="2"/>
            <a:r>
              <a:rPr lang="en-US" dirty="0"/>
              <a:t>results can be combined across strata (e.g., the Mantel-</a:t>
            </a:r>
            <a:r>
              <a:rPr lang="en-US" dirty="0" err="1"/>
              <a:t>Haenszel</a:t>
            </a:r>
            <a:r>
              <a:rPr lang="en-US" dirty="0"/>
              <a:t> method for averaging ORs across strata) - Breslow-Day Test</a:t>
            </a:r>
          </a:p>
          <a:p>
            <a:pPr lvl="2"/>
            <a:r>
              <a:rPr lang="en-US" dirty="0"/>
              <a:t>Has been suggested to exclude strata where one of the treatment groups is inadequately represented, e.g., &lt;10% (Ioannidis et al., 2001)</a:t>
            </a:r>
          </a:p>
          <a:p>
            <a:r>
              <a:rPr lang="en-US" sz="2800" dirty="0"/>
              <a:t>Stratified regression</a:t>
            </a:r>
          </a:p>
          <a:p>
            <a:r>
              <a:rPr lang="en-US" sz="2800" dirty="0"/>
              <a:t>Weighted regression </a:t>
            </a:r>
          </a:p>
          <a:p>
            <a:pPr lvl="1"/>
            <a:r>
              <a:rPr lang="en-US" sz="2500" dirty="0"/>
              <a:t>can estimate the ATT if you weight by the stratum-specific number of treated units</a:t>
            </a:r>
          </a:p>
          <a:p>
            <a:pPr lvl="1"/>
            <a:r>
              <a:rPr lang="en-US" sz="2500" dirty="0"/>
              <a:t>can estimate the ATE if you weight by the stratum-specific number of units (treated and control units combined) </a:t>
            </a:r>
          </a:p>
          <a:p>
            <a:endParaRPr lang="en-US" dirty="0"/>
          </a:p>
          <a:p>
            <a:endParaRPr lang="en-US" dirty="0"/>
          </a:p>
        </p:txBody>
      </p:sp>
    </p:spTree>
    <p:extLst>
      <p:ext uri="{BB962C8B-B14F-4D97-AF65-F5344CB8AC3E}">
        <p14:creationId xmlns:p14="http://schemas.microsoft.com/office/powerpoint/2010/main" val="41418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6726-BCC2-4267-9649-D7F65D3DBBF6}"/>
              </a:ext>
            </a:extLst>
          </p:cNvPr>
          <p:cNvSpPr>
            <a:spLocks noGrp="1"/>
          </p:cNvSpPr>
          <p:nvPr>
            <p:ph type="title"/>
          </p:nvPr>
        </p:nvSpPr>
        <p:spPr>
          <a:xfrm>
            <a:off x="609600" y="136522"/>
            <a:ext cx="10972800" cy="552819"/>
          </a:xfrm>
        </p:spPr>
        <p:txBody>
          <a:bodyPr>
            <a:normAutofit fontScale="90000"/>
          </a:bodyPr>
          <a:lstStyle/>
          <a:p>
            <a:r>
              <a:rPr lang="en-US" dirty="0"/>
              <a:t>Matching</a:t>
            </a:r>
          </a:p>
        </p:txBody>
      </p:sp>
      <p:sp>
        <p:nvSpPr>
          <p:cNvPr id="3" name="Content Placeholder 2">
            <a:extLst>
              <a:ext uri="{FF2B5EF4-FFF2-40B4-BE49-F238E27FC236}">
                <a16:creationId xmlns:a16="http://schemas.microsoft.com/office/drawing/2014/main" id="{7C9FCBAD-54EA-49CF-9E59-BF4C54AB0B43}"/>
              </a:ext>
            </a:extLst>
          </p:cNvPr>
          <p:cNvSpPr>
            <a:spLocks noGrp="1"/>
          </p:cNvSpPr>
          <p:nvPr>
            <p:ph idx="1"/>
          </p:nvPr>
        </p:nvSpPr>
        <p:spPr>
          <a:xfrm>
            <a:off x="396240" y="689340"/>
            <a:ext cx="11470640" cy="5397135"/>
          </a:xfrm>
        </p:spPr>
        <p:txBody>
          <a:bodyPr>
            <a:normAutofit lnSpcReduction="10000"/>
          </a:bodyPr>
          <a:lstStyle/>
          <a:p>
            <a:r>
              <a:rPr lang="en-US" dirty="0"/>
              <a:t>Generally viewed as the most statistically efficient method of incorporating propensity scores, but requires a large sample size and eliminates unmatched subjects</a:t>
            </a:r>
          </a:p>
          <a:p>
            <a:r>
              <a:rPr lang="en-US" dirty="0"/>
              <a:t>Treated and untreated subjects share a similar value of the propensity score</a:t>
            </a:r>
          </a:p>
          <a:p>
            <a:pPr lvl="1"/>
            <a:r>
              <a:rPr lang="en-US" dirty="0"/>
              <a:t>Can estimate ATT</a:t>
            </a:r>
          </a:p>
          <a:p>
            <a:r>
              <a:rPr lang="en-US" dirty="0"/>
              <a:t>Pair matching (1 to 1) most common</a:t>
            </a:r>
          </a:p>
          <a:p>
            <a:r>
              <a:rPr lang="en-US" dirty="0"/>
              <a:t>Estimating treatment effect after matching, analyze as matched sample or not? – some debate around this</a:t>
            </a:r>
          </a:p>
          <a:p>
            <a:pPr lvl="1"/>
            <a:r>
              <a:rPr lang="en-US" dirty="0"/>
              <a:t>Within the matched sample, the treated and untreated subjects should be regarded as independent [Schafer and Kang (2008)]</a:t>
            </a:r>
          </a:p>
          <a:p>
            <a:pPr lvl="1"/>
            <a:r>
              <a:rPr lang="en-US" dirty="0"/>
              <a:t>When using a matched estimator, the variance should be calculated using a method appropriate for paired experiments [</a:t>
            </a:r>
            <a:r>
              <a:rPr lang="en-US" dirty="0" err="1"/>
              <a:t>Imbens</a:t>
            </a:r>
            <a:r>
              <a:rPr lang="en-US" dirty="0"/>
              <a:t> (2004)]</a:t>
            </a:r>
          </a:p>
          <a:p>
            <a:pPr lvl="1"/>
            <a:r>
              <a:rPr lang="en-US" dirty="0"/>
              <a:t>Simulation studies - variance estimators that account for matching more accurately reflected the sampling variability of the estimated treatment effect (Austin 2009)</a:t>
            </a:r>
          </a:p>
          <a:p>
            <a:r>
              <a:rPr lang="en-US" dirty="0"/>
              <a:t>Propensity score matching can be combined with additional matching on prognostic factors or regression adjustment (</a:t>
            </a:r>
            <a:r>
              <a:rPr lang="en-US" dirty="0" err="1"/>
              <a:t>Imbens</a:t>
            </a:r>
            <a:r>
              <a:rPr lang="en-US" dirty="0"/>
              <a:t>, 2004; Rubin &amp; Thomas, 2000).</a:t>
            </a:r>
          </a:p>
          <a:p>
            <a:pPr marL="342900" lvl="1" indent="0">
              <a:buNone/>
            </a:pPr>
            <a:endParaRPr lang="en-US" dirty="0"/>
          </a:p>
        </p:txBody>
      </p:sp>
      <p:sp>
        <p:nvSpPr>
          <p:cNvPr id="4" name="Slide Number Placeholder 3">
            <a:extLst>
              <a:ext uri="{FF2B5EF4-FFF2-40B4-BE49-F238E27FC236}">
                <a16:creationId xmlns:a16="http://schemas.microsoft.com/office/drawing/2014/main" id="{41119274-2922-4DD7-A404-9C3D3DCDA45E}"/>
              </a:ext>
            </a:extLst>
          </p:cNvPr>
          <p:cNvSpPr>
            <a:spLocks noGrp="1"/>
          </p:cNvSpPr>
          <p:nvPr>
            <p:ph type="sldNum" sz="quarter" idx="12"/>
          </p:nvPr>
        </p:nvSpPr>
        <p:spPr/>
        <p:txBody>
          <a:bodyPr/>
          <a:lstStyle/>
          <a:p>
            <a:fld id="{118E1881-AEE6-4E12-8B7C-9D682A2AE324}"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5268940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30918</TotalTime>
  <Words>1890</Words>
  <Application>Microsoft Office PowerPoint</Application>
  <PresentationFormat>Widescreen</PresentationFormat>
  <Paragraphs>169</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NimbusSanL-Bold</vt:lpstr>
      <vt:lpstr>Wingdings</vt:lpstr>
      <vt:lpstr>1_Office Theme</vt:lpstr>
      <vt:lpstr>Propensity Score Analysis in Epidemiologic Research - PART II:  PS Integration </vt:lpstr>
      <vt:lpstr>Strengths and Limitations</vt:lpstr>
      <vt:lpstr>Integration Approaches</vt:lpstr>
      <vt:lpstr>Regression Adjustment</vt:lpstr>
      <vt:lpstr>Regression Adjustment</vt:lpstr>
      <vt:lpstr>Regression Adjustment</vt:lpstr>
      <vt:lpstr>Stratification</vt:lpstr>
      <vt:lpstr>Stratification</vt:lpstr>
      <vt:lpstr>Matching</vt:lpstr>
      <vt:lpstr>Matching</vt:lpstr>
      <vt:lpstr>MATCHING</vt:lpstr>
      <vt:lpstr>Matching</vt:lpstr>
      <vt:lpstr>Software Considerations</vt:lpstr>
      <vt:lpstr>SAS PROC PSMATCH</vt:lpstr>
      <vt:lpstr>REGION (For matching, stratification and weighting)</vt:lpstr>
      <vt:lpstr>Common Support</vt:lpstr>
      <vt:lpstr>TIME-PERMITING</vt:lpstr>
      <vt:lpstr>Inverse probability of treatment weights (IPTW) </vt:lpstr>
      <vt:lpstr>PowerPoint Presentation</vt:lpstr>
      <vt:lpstr>Very low or very high probability of receiving the treatment received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Propensity Score Analysis in Epidemiologic Research: An Introduction</dc:title>
  <dc:creator>Garwe, Tabitha  (HSC)</dc:creator>
  <cp:lastModifiedBy>Garwe, Tabitha  (HSC)</cp:lastModifiedBy>
  <cp:revision>108</cp:revision>
  <cp:lastPrinted>2022-05-17T22:16:51Z</cp:lastPrinted>
  <dcterms:created xsi:type="dcterms:W3CDTF">2022-05-01T19:41:59Z</dcterms:created>
  <dcterms:modified xsi:type="dcterms:W3CDTF">2022-05-25T14:51:56Z</dcterms:modified>
</cp:coreProperties>
</file>