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79" r:id="rId14"/>
    <p:sldId id="277" r:id="rId15"/>
    <p:sldId id="278" r:id="rId16"/>
    <p:sldId id="272" r:id="rId17"/>
    <p:sldId id="275" r:id="rId18"/>
    <p:sldId id="276" r:id="rId19"/>
    <p:sldId id="274" r:id="rId20"/>
    <p:sldId id="271" r:id="rId21"/>
    <p:sldId id="273" r:id="rId22"/>
    <p:sldId id="26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92" autoAdjust="0"/>
  </p:normalViewPr>
  <p:slideViewPr>
    <p:cSldViewPr>
      <p:cViewPr varScale="1">
        <p:scale>
          <a:sx n="94" d="100"/>
          <a:sy n="94" d="100"/>
        </p:scale>
        <p:origin x="20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670865-C994-4613-8DCB-FFE912B6F7FF}" type="datetimeFigureOut">
              <a:rPr lang="en-US" smtClean="0"/>
              <a:t>5/17/2016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3312C-41DF-40C0-8394-849D464A2926}" type="slidenum">
              <a:rPr lang="en-US" smtClean="0"/>
              <a:t>‹#›</a:t>
            </a:fld>
            <a:endParaRPr lang="en-US"/>
          </a:p>
        </p:txBody>
      </p:sp>
    </p:spTree>
    <p:extLst>
      <p:ext uri="{BB962C8B-B14F-4D97-AF65-F5344CB8AC3E}">
        <p14:creationId xmlns:p14="http://schemas.microsoft.com/office/powerpoint/2010/main" val="2781463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b="0" i="0" u="none" strike="noStrike" kern="1200" baseline="0" dirty="0" smtClean="0">
                <a:solidFill>
                  <a:schemeClr val="tx1"/>
                </a:solidFill>
                <a:latin typeface="+mn-lt"/>
                <a:ea typeface="+mn-ea"/>
                <a:cs typeface="+mn-cs"/>
              </a:rPr>
              <a:t>An</a:t>
            </a:r>
            <a:r>
              <a:rPr lang="en-US" sz="1200" b="0" i="0" u="none" strike="noStrike" kern="1200" baseline="0" dirty="0" smtClean="0">
                <a:solidFill>
                  <a:schemeClr val="tx1"/>
                </a:solidFill>
                <a:latin typeface="+mn-lt"/>
                <a:ea typeface="+mn-ea"/>
                <a:cs typeface="+mn-cs"/>
              </a:rPr>
              <a:t>expert may find she can quickly judge another person's estimate to be too high or too low, which can then encourage her to think what values of </a:t>
            </a:r>
            <a:r>
              <a:rPr lang="en-US" sz="1200" b="0" i="1" u="none" strike="noStrike" kern="1200" baseline="0" dirty="0" smtClean="0">
                <a:solidFill>
                  <a:schemeClr val="tx1"/>
                </a:solidFill>
                <a:latin typeface="+mn-lt"/>
                <a:ea typeface="+mn-ea"/>
                <a:cs typeface="+mn-cs"/>
              </a:rPr>
              <a:t>µ </a:t>
            </a:r>
            <a:r>
              <a:rPr lang="en-US" sz="1200" b="0" i="0" u="none" strike="noStrike" kern="1200" baseline="0" dirty="0" smtClean="0">
                <a:solidFill>
                  <a:schemeClr val="tx1"/>
                </a:solidFill>
                <a:latin typeface="+mn-lt"/>
                <a:ea typeface="+mn-ea"/>
                <a:cs typeface="+mn-cs"/>
              </a:rPr>
              <a:t>she would find acceptable. This sort of reasoning can help lead on towards the sorts of probabilistic </a:t>
            </a:r>
            <a:r>
              <a:rPr lang="fr-CA" sz="1200" b="0" i="0" u="none" strike="noStrike" kern="1200" baseline="0" dirty="0" err="1" smtClean="0">
                <a:solidFill>
                  <a:schemeClr val="tx1"/>
                </a:solidFill>
                <a:latin typeface="+mn-lt"/>
                <a:ea typeface="+mn-ea"/>
                <a:cs typeface="+mn-cs"/>
              </a:rPr>
              <a:t>judgments</a:t>
            </a:r>
            <a:r>
              <a:rPr lang="fr-CA" sz="1200" b="0" i="0" u="none" strike="noStrike" kern="1200" baseline="0" dirty="0" smtClean="0">
                <a:solidFill>
                  <a:schemeClr val="tx1"/>
                </a:solidFill>
                <a:latin typeface="+mn-lt"/>
                <a:ea typeface="+mn-ea"/>
                <a:cs typeface="+mn-cs"/>
              </a:rPr>
              <a:t> </a:t>
            </a:r>
            <a:r>
              <a:rPr lang="fr-CA" sz="1200" b="0" i="0" u="none" strike="noStrike" kern="1200" baseline="0" dirty="0" err="1" smtClean="0">
                <a:solidFill>
                  <a:schemeClr val="tx1"/>
                </a:solidFill>
                <a:latin typeface="+mn-lt"/>
                <a:ea typeface="+mn-ea"/>
                <a:cs typeface="+mn-cs"/>
              </a:rPr>
              <a:t>required</a:t>
            </a:r>
            <a:r>
              <a:rPr lang="fr-CA" sz="1200" b="0" i="0" u="none" strike="noStrike" kern="1200" baseline="0" dirty="0" smtClean="0">
                <a:solidFill>
                  <a:schemeClr val="tx1"/>
                </a:solidFill>
                <a:latin typeface="+mn-lt"/>
                <a:ea typeface="+mn-ea"/>
                <a:cs typeface="+mn-cs"/>
              </a:rPr>
              <a:t> for </a:t>
            </a:r>
            <a:r>
              <a:rPr lang="fr-CA" sz="1200" b="0" i="0" u="none" strike="noStrike" kern="1200" baseline="0" dirty="0" err="1" smtClean="0">
                <a:solidFill>
                  <a:schemeClr val="tx1"/>
                </a:solidFill>
                <a:latin typeface="+mn-lt"/>
                <a:ea typeface="+mn-ea"/>
                <a:cs typeface="+mn-cs"/>
              </a:rPr>
              <a:t>elicitation</a:t>
            </a:r>
            <a:r>
              <a:rPr lang="fr-CA" sz="1200" b="0" i="0" u="none" strike="noStrike" kern="1200" baseline="0" dirty="0" smtClean="0">
                <a:solidFill>
                  <a:schemeClr val="tx1"/>
                </a:solidFill>
                <a:latin typeface="+mn-lt"/>
                <a:ea typeface="+mn-ea"/>
                <a:cs typeface="+mn-cs"/>
              </a:rPr>
              <a:t>.</a:t>
            </a:r>
            <a:endParaRPr lang="fr-CA" dirty="0"/>
          </a:p>
        </p:txBody>
      </p:sp>
      <p:sp>
        <p:nvSpPr>
          <p:cNvPr id="4" name="Slide Number Placeholder 3"/>
          <p:cNvSpPr>
            <a:spLocks noGrp="1"/>
          </p:cNvSpPr>
          <p:nvPr>
            <p:ph type="sldNum" sz="quarter" idx="10"/>
          </p:nvPr>
        </p:nvSpPr>
        <p:spPr/>
        <p:txBody>
          <a:bodyPr/>
          <a:lstStyle/>
          <a:p>
            <a:fld id="{4B83312C-41DF-40C0-8394-849D464A2926}" type="slidenum">
              <a:rPr lang="en-US" smtClean="0"/>
              <a:t>8</a:t>
            </a:fld>
            <a:endParaRPr lang="en-US"/>
          </a:p>
        </p:txBody>
      </p:sp>
    </p:spTree>
    <p:extLst>
      <p:ext uri="{BB962C8B-B14F-4D97-AF65-F5344CB8AC3E}">
        <p14:creationId xmlns:p14="http://schemas.microsoft.com/office/powerpoint/2010/main" val="2801157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Principle 1: It is desirable for elicitation methodologies to produce distributions which are flexible in form. </a:t>
            </a:r>
            <a:r>
              <a:rPr lang="en-US" sz="1200" b="0" i="0" u="none" strike="noStrike" kern="1200" baseline="0" dirty="0" smtClean="0">
                <a:solidFill>
                  <a:schemeClr val="tx1"/>
                </a:solidFill>
                <a:latin typeface="+mn-lt"/>
                <a:ea typeface="+mn-ea"/>
                <a:cs typeface="+mn-cs"/>
              </a:rPr>
              <a:t>Expert opinion is capable of taking on a wide range of possibilities and as such methodologies should be flexible enough to accurately capture a wide variety of distributions representing expert opinion. For example, distributions representing expert belief may possess </a:t>
            </a:r>
            <a:r>
              <a:rPr lang="en-US" sz="1200" b="0" i="0" u="none" strike="noStrike" kern="1200" baseline="0" dirty="0" err="1" smtClean="0">
                <a:solidFill>
                  <a:schemeClr val="tx1"/>
                </a:solidFill>
                <a:latin typeface="+mn-lt"/>
                <a:ea typeface="+mn-ea"/>
                <a:cs typeface="+mn-cs"/>
              </a:rPr>
              <a:t>skewness</a:t>
            </a:r>
            <a:r>
              <a:rPr lang="en-US" sz="1200" b="0" i="0" u="none" strike="noStrike" kern="1200" baseline="0" dirty="0" smtClean="0">
                <a:solidFill>
                  <a:schemeClr val="tx1"/>
                </a:solidFill>
                <a:latin typeface="+mn-lt"/>
                <a:ea typeface="+mn-ea"/>
                <a:cs typeface="+mn-cs"/>
              </a:rPr>
              <a:t>, heavy tails, or multiple modes. All other things being equal, elicitation methodologies should be capable of generating distributions which possess properties such as these in order to be faithful to expert opinion.</a:t>
            </a:r>
          </a:p>
          <a:p>
            <a:r>
              <a:rPr lang="en-US" sz="1200" b="0" i="1" u="none" strike="noStrike" kern="1200" baseline="0" dirty="0" smtClean="0">
                <a:solidFill>
                  <a:schemeClr val="tx1"/>
                </a:solidFill>
                <a:latin typeface="+mn-lt"/>
                <a:ea typeface="+mn-ea"/>
                <a:cs typeface="+mn-cs"/>
              </a:rPr>
              <a:t>Principle 2: It is desirable to minimize the cognitive demands that an elicitation methodology places on the expert. </a:t>
            </a:r>
            <a:r>
              <a:rPr lang="en-US" sz="1200" b="0" i="0" u="none" strike="noStrike" kern="1200" baseline="0" dirty="0" smtClean="0">
                <a:solidFill>
                  <a:schemeClr val="tx1"/>
                </a:solidFill>
                <a:latin typeface="+mn-lt"/>
                <a:ea typeface="+mn-ea"/>
                <a:cs typeface="+mn-cs"/>
              </a:rPr>
              <a:t>Research suggests that simpler probabilistic judgment tasks are more likely to be accurately completed than are complex ones (Hogarth, 1975). Hence, tactics such as breaking</a:t>
            </a:r>
          </a:p>
          <a:p>
            <a:r>
              <a:rPr lang="en-US" sz="1200" b="0" i="0" u="none" strike="noStrike" kern="1200" baseline="0" dirty="0" smtClean="0">
                <a:solidFill>
                  <a:schemeClr val="tx1"/>
                </a:solidFill>
                <a:latin typeface="+mn-lt"/>
                <a:ea typeface="+mn-ea"/>
                <a:cs typeface="+mn-cs"/>
              </a:rPr>
              <a:t>a complex judgment down into a series of more straightforward ones, or re-framing a question in terms of more easily envisaged contexts are likely to be beneficial. We also would want to consider addressing concerns about consistency among judgments. Requiring an expert to </a:t>
            </a:r>
            <a:r>
              <a:rPr lang="en-US" sz="1200" b="0" i="0" u="none" strike="noStrike" kern="1200" baseline="0" dirty="0" err="1" smtClean="0">
                <a:solidFill>
                  <a:schemeClr val="tx1"/>
                </a:solidFill>
                <a:latin typeface="+mn-lt"/>
                <a:ea typeface="+mn-ea"/>
                <a:cs typeface="+mn-cs"/>
              </a:rPr>
              <a:t>selfimpose</a:t>
            </a:r>
            <a:r>
              <a:rPr lang="en-US" sz="1200" b="0" i="0" u="none" strike="noStrike" kern="1200" baseline="0" dirty="0" smtClean="0">
                <a:solidFill>
                  <a:schemeClr val="tx1"/>
                </a:solidFill>
                <a:latin typeface="+mn-lt"/>
                <a:ea typeface="+mn-ea"/>
                <a:cs typeface="+mn-cs"/>
              </a:rPr>
              <a:t> perfect consistency among judgments while simultaneously rendering those judgments may be unduly challenging. Rather, a method which handles consistency issues adjunctively to the greater decision task may be preferable.</a:t>
            </a:r>
          </a:p>
          <a:p>
            <a:r>
              <a:rPr lang="en-US" sz="1200" b="0" i="1" u="none" strike="noStrike" kern="1200" baseline="0" dirty="0" smtClean="0">
                <a:solidFill>
                  <a:schemeClr val="tx1"/>
                </a:solidFill>
                <a:latin typeface="+mn-lt"/>
                <a:ea typeface="+mn-ea"/>
                <a:cs typeface="+mn-cs"/>
              </a:rPr>
              <a:t>Principle 3: It is desirable to minimize the demands that an elicitation methodology places on the statistician. </a:t>
            </a:r>
            <a:r>
              <a:rPr lang="en-US" sz="1200" b="0" i="0" u="none" strike="noStrike" kern="1200" baseline="0" dirty="0" smtClean="0">
                <a:solidFill>
                  <a:schemeClr val="tx1"/>
                </a:solidFill>
                <a:latin typeface="+mn-lt"/>
                <a:ea typeface="+mn-ea"/>
                <a:cs typeface="+mn-cs"/>
              </a:rPr>
              <a:t>The widespread use of conjugate techniques suggests that this is an important concern. Methodologies which are cumbersome for the statistician to implement will be less attractive</a:t>
            </a:r>
          </a:p>
          <a:p>
            <a:r>
              <a:rPr lang="en-US" sz="1200" b="0" i="0" u="none" strike="noStrike" kern="1200" baseline="0" dirty="0" smtClean="0">
                <a:solidFill>
                  <a:schemeClr val="tx1"/>
                </a:solidFill>
                <a:latin typeface="+mn-lt"/>
                <a:ea typeface="+mn-ea"/>
                <a:cs typeface="+mn-cs"/>
              </a:rPr>
              <a:t>than those which are not. Hence, developed methodologies should lend themselves readily to computational efforts.</a:t>
            </a:r>
          </a:p>
          <a:p>
            <a:r>
              <a:rPr lang="en-US" sz="1200" b="0" i="1" u="none" strike="noStrike" kern="1200" baseline="0" dirty="0" smtClean="0">
                <a:solidFill>
                  <a:schemeClr val="tx1"/>
                </a:solidFill>
                <a:latin typeface="+mn-lt"/>
                <a:ea typeface="+mn-ea"/>
                <a:cs typeface="+mn-cs"/>
              </a:rPr>
              <a:t>Principle 4: All other things being equal, methodologies for prior elicitation which can be easily applied to a wide range of models or scenarios may have some added desirability. </a:t>
            </a:r>
            <a:r>
              <a:rPr lang="en-US" sz="1200" b="0" i="0" u="none" strike="noStrike" kern="1200" baseline="0" dirty="0" smtClean="0">
                <a:solidFill>
                  <a:schemeClr val="tx1"/>
                </a:solidFill>
                <a:latin typeface="+mn-lt"/>
                <a:ea typeface="+mn-ea"/>
                <a:cs typeface="+mn-cs"/>
              </a:rPr>
              <a:t>The vast majority of the methods mentioned in the above literature review were specifically tailored for a certain class</a:t>
            </a:r>
          </a:p>
          <a:p>
            <a:r>
              <a:rPr lang="en-US" sz="1200" b="0" i="0" u="none" strike="noStrike" kern="1200" baseline="0" dirty="0" smtClean="0">
                <a:solidFill>
                  <a:schemeClr val="tx1"/>
                </a:solidFill>
                <a:latin typeface="+mn-lt"/>
                <a:ea typeface="+mn-ea"/>
                <a:cs typeface="+mn-cs"/>
              </a:rPr>
              <a:t>of model, or even a certain application. While it is desirable to have methodologies that are highly focused on certain problems, it would also be attractive to have more general methodologies that could be used in a variety of settings. Such approaches would minimize the need to invent and</a:t>
            </a:r>
          </a:p>
          <a:p>
            <a:r>
              <a:rPr lang="en-US" sz="1200" b="0" i="0" u="none" strike="noStrike" kern="1200" baseline="0" dirty="0" smtClean="0">
                <a:solidFill>
                  <a:schemeClr val="tx1"/>
                </a:solidFill>
                <a:latin typeface="+mn-lt"/>
                <a:ea typeface="+mn-ea"/>
                <a:cs typeface="+mn-cs"/>
              </a:rPr>
              <a:t>validate elicitation methodologies on a case-by-case basis. For example, an approach that could be applied to real-valued parameters, strictly positive parameters, and parameters existing on the unit interval could save development work on the part of the statistician. Moreover, such a unified</a:t>
            </a:r>
          </a:p>
          <a:p>
            <a:r>
              <a:rPr lang="en-US" sz="1200" b="0" i="0" u="none" strike="noStrike" kern="1200" baseline="0" dirty="0" smtClean="0">
                <a:solidFill>
                  <a:schemeClr val="tx1"/>
                </a:solidFill>
                <a:latin typeface="+mn-lt"/>
                <a:ea typeface="+mn-ea"/>
                <a:cs typeface="+mn-cs"/>
              </a:rPr>
              <a:t>approach might be helpful to the expert as only a single elicitation methodology needs to be learned.</a:t>
            </a:r>
            <a:endParaRPr lang="en-US" dirty="0"/>
          </a:p>
        </p:txBody>
      </p:sp>
      <p:sp>
        <p:nvSpPr>
          <p:cNvPr id="4" name="Slide Number Placeholder 3"/>
          <p:cNvSpPr>
            <a:spLocks noGrp="1"/>
          </p:cNvSpPr>
          <p:nvPr>
            <p:ph type="sldNum" sz="quarter" idx="10"/>
          </p:nvPr>
        </p:nvSpPr>
        <p:spPr/>
        <p:txBody>
          <a:bodyPr/>
          <a:lstStyle/>
          <a:p>
            <a:fld id="{4B83312C-41DF-40C0-8394-849D464A2926}" type="slidenum">
              <a:rPr lang="en-US" smtClean="0"/>
              <a:t>22</a:t>
            </a:fld>
            <a:endParaRPr lang="en-US"/>
          </a:p>
        </p:txBody>
      </p:sp>
    </p:spTree>
    <p:extLst>
      <p:ext uri="{BB962C8B-B14F-4D97-AF65-F5344CB8AC3E}">
        <p14:creationId xmlns:p14="http://schemas.microsoft.com/office/powerpoint/2010/main" val="3740739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8D5AD3-A30D-45C1-9C3D-6675A8D02ED6}"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3060093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D5AD3-A30D-45C1-9C3D-6675A8D02ED6}"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239297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D5AD3-A30D-45C1-9C3D-6675A8D02ED6}"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3059991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D5AD3-A30D-45C1-9C3D-6675A8D02ED6}"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387201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8D5AD3-A30D-45C1-9C3D-6675A8D02ED6}"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215347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8D5AD3-A30D-45C1-9C3D-6675A8D02ED6}"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192405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8D5AD3-A30D-45C1-9C3D-6675A8D02ED6}" type="datetimeFigureOut">
              <a:rPr lang="en-US" smtClean="0"/>
              <a:t>5/17/2016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1860429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8D5AD3-A30D-45C1-9C3D-6675A8D02ED6}" type="datetimeFigureOut">
              <a:rPr lang="en-US" smtClean="0"/>
              <a:t>5/17/2016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2467321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D5AD3-A30D-45C1-9C3D-6675A8D02ED6}" type="datetimeFigureOut">
              <a:rPr lang="en-US" smtClean="0"/>
              <a:t>5/17/2016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246656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8D5AD3-A30D-45C1-9C3D-6675A8D02ED6}"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326496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8D5AD3-A30D-45C1-9C3D-6675A8D02ED6}"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6ED42-9170-401E-83A3-9A65F1C71011}" type="slidenum">
              <a:rPr lang="en-US" smtClean="0"/>
              <a:t>‹#›</a:t>
            </a:fld>
            <a:endParaRPr lang="en-US"/>
          </a:p>
        </p:txBody>
      </p:sp>
    </p:spTree>
    <p:extLst>
      <p:ext uri="{BB962C8B-B14F-4D97-AF65-F5344CB8AC3E}">
        <p14:creationId xmlns:p14="http://schemas.microsoft.com/office/powerpoint/2010/main" val="423511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8D5AD3-A30D-45C1-9C3D-6675A8D02ED6}" type="datetimeFigureOut">
              <a:rPr lang="en-US" smtClean="0"/>
              <a:t>5/17/2016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6ED42-9170-401E-83A3-9A65F1C71011}" type="slidenum">
              <a:rPr lang="en-US" smtClean="0"/>
              <a:t>‹#›</a:t>
            </a:fld>
            <a:endParaRPr lang="en-US"/>
          </a:p>
        </p:txBody>
      </p:sp>
    </p:spTree>
    <p:extLst>
      <p:ext uri="{BB962C8B-B14F-4D97-AF65-F5344CB8AC3E}">
        <p14:creationId xmlns:p14="http://schemas.microsoft.com/office/powerpoint/2010/main" val="74186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optics.eee.nottingham.ac.uk/match/uncertainty.php" TargetMode="External"/><Relationship Id="rId2" Type="http://schemas.openxmlformats.org/officeDocument/2006/relationships/hyperlink" Target="http://www.tonyohagan.co.uk/shel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onlinelibrary.wiley.com/doi/10.1111/rssa.2006.169.issue-1/issuet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Prior beliefs</a:t>
            </a:r>
            <a:endParaRPr lang="en-US" dirty="0"/>
          </a:p>
        </p:txBody>
      </p:sp>
      <p:sp>
        <p:nvSpPr>
          <p:cNvPr id="5" name="Content Placeholder 4"/>
          <p:cNvSpPr>
            <a:spLocks noGrp="1"/>
          </p:cNvSpPr>
          <p:nvPr>
            <p:ph idx="1"/>
          </p:nvPr>
        </p:nvSpPr>
        <p:spPr>
          <a:xfrm>
            <a:off x="457200" y="1600200"/>
            <a:ext cx="8458200" cy="4525963"/>
          </a:xfrm>
        </p:spPr>
        <p:txBody>
          <a:bodyPr>
            <a:normAutofit lnSpcReduction="10000"/>
          </a:bodyPr>
          <a:lstStyle/>
          <a:p>
            <a:r>
              <a:rPr lang="en-US" dirty="0" smtClean="0"/>
              <a:t>Prior belief is knowledge that one has about a parameter of interest before any events have been observed</a:t>
            </a:r>
          </a:p>
          <a:p>
            <a:pPr lvl="1"/>
            <a:r>
              <a:rPr lang="en-US" dirty="0" smtClean="0"/>
              <a:t>For example, you may have an idea of what the prevalence of flu was last week.</a:t>
            </a:r>
          </a:p>
          <a:p>
            <a:r>
              <a:rPr lang="en-US" dirty="0" smtClean="0"/>
              <a:t>Not all events can be observed without any bias</a:t>
            </a:r>
          </a:p>
          <a:p>
            <a:pPr lvl="1"/>
            <a:r>
              <a:rPr lang="en-US" dirty="0" smtClean="0"/>
              <a:t>Prior belief comes into play to know what the biases may be and how to adjust them.</a:t>
            </a:r>
          </a:p>
          <a:p>
            <a:pPr lvl="1"/>
            <a:r>
              <a:rPr lang="en-US" dirty="0" smtClean="0"/>
              <a:t>They are crucial to the estimation of sample sizes</a:t>
            </a:r>
          </a:p>
        </p:txBody>
      </p:sp>
    </p:spTree>
    <p:extLst>
      <p:ext uri="{BB962C8B-B14F-4D97-AF65-F5344CB8AC3E}">
        <p14:creationId xmlns:p14="http://schemas.microsoft.com/office/powerpoint/2010/main" val="1070116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Structuring the elicitation problem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a:t>
            </a:r>
            <a:r>
              <a:rPr lang="en-US" dirty="0" smtClean="0"/>
              <a:t>Smith (1998)</a:t>
            </a:r>
          </a:p>
          <a:p>
            <a:pPr lvl="1"/>
            <a:r>
              <a:rPr lang="en-US" dirty="0" smtClean="0"/>
              <a:t>“</a:t>
            </a:r>
            <a:r>
              <a:rPr lang="en-US" i="1" dirty="0" smtClean="0"/>
              <a:t>it </a:t>
            </a:r>
            <a:r>
              <a:rPr lang="en-US" i="1" dirty="0"/>
              <a:t>is paramount to spend a </a:t>
            </a:r>
            <a:r>
              <a:rPr lang="en-US" i="1" dirty="0" smtClean="0"/>
              <a:t>significant </a:t>
            </a:r>
            <a:r>
              <a:rPr lang="en-US" i="1" dirty="0"/>
              <a:t>proportion of my time eliciting </a:t>
            </a:r>
            <a:r>
              <a:rPr lang="en-US" i="1" dirty="0" smtClean="0"/>
              <a:t>structure</a:t>
            </a:r>
            <a:r>
              <a:rPr lang="en-US" i="1" dirty="0"/>
              <a:t>: dependencies, functional </a:t>
            </a:r>
            <a:r>
              <a:rPr lang="en-US" i="1" dirty="0" smtClean="0"/>
              <a:t>relationships </a:t>
            </a:r>
            <a:r>
              <a:rPr lang="en-US" i="1" dirty="0"/>
              <a:t>and the like</a:t>
            </a:r>
            <a:r>
              <a:rPr lang="en-US" dirty="0" smtClean="0"/>
              <a:t>.“</a:t>
            </a:r>
          </a:p>
          <a:p>
            <a:r>
              <a:rPr lang="en-US" dirty="0" smtClean="0"/>
              <a:t>For ex, ask to list categories of a categorical variable before asking for uncertainty about their frequency</a:t>
            </a:r>
          </a:p>
          <a:p>
            <a:r>
              <a:rPr lang="en-US" dirty="0" smtClean="0"/>
              <a:t>Ask to estimate a parameter and the ratio of one parameter to the other (instead of 2 dependent  parameters)</a:t>
            </a:r>
            <a:endParaRPr lang="en-US" dirty="0"/>
          </a:p>
        </p:txBody>
      </p:sp>
      <p:sp>
        <p:nvSpPr>
          <p:cNvPr id="4" name="TextBox 3"/>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2474948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eliciting a distribution</a:t>
            </a:r>
            <a:endParaRPr lang="en-US" dirty="0"/>
          </a:p>
        </p:txBody>
      </p:sp>
      <p:sp>
        <p:nvSpPr>
          <p:cNvPr id="3" name="Content Placeholder 2"/>
          <p:cNvSpPr>
            <a:spLocks noGrp="1"/>
          </p:cNvSpPr>
          <p:nvPr>
            <p:ph idx="1"/>
          </p:nvPr>
        </p:nvSpPr>
        <p:spPr>
          <a:xfrm>
            <a:off x="457200" y="1371600"/>
            <a:ext cx="8458200" cy="4812268"/>
          </a:xfrm>
        </p:spPr>
        <p:txBody>
          <a:bodyPr>
            <a:normAutofit fontScale="85000" lnSpcReduction="10000"/>
          </a:bodyPr>
          <a:lstStyle/>
          <a:p>
            <a:r>
              <a:rPr lang="en-US" dirty="0"/>
              <a:t>1. The expert makes a small number of probabilistic </a:t>
            </a:r>
            <a:r>
              <a:rPr lang="en-US" dirty="0" smtClean="0"/>
              <a:t>judgments </a:t>
            </a:r>
            <a:r>
              <a:rPr lang="en-US" dirty="0"/>
              <a:t>about </a:t>
            </a:r>
            <a:r>
              <a:rPr lang="en-US" i="1" dirty="0"/>
              <a:t>µ</a:t>
            </a:r>
            <a:r>
              <a:rPr lang="en-US" dirty="0"/>
              <a:t>.</a:t>
            </a:r>
          </a:p>
          <a:p>
            <a:r>
              <a:rPr lang="en-US" dirty="0"/>
              <a:t>2. The facilitator </a:t>
            </a:r>
            <a:r>
              <a:rPr lang="en-US" dirty="0" smtClean="0"/>
              <a:t>fits </a:t>
            </a:r>
            <a:r>
              <a:rPr lang="en-US" dirty="0"/>
              <a:t>a suitable parametric probability distribution to the </a:t>
            </a:r>
            <a:r>
              <a:rPr lang="en-US" dirty="0" smtClean="0"/>
              <a:t>expert's judgments</a:t>
            </a:r>
            <a:r>
              <a:rPr lang="en-US" dirty="0"/>
              <a:t>.</a:t>
            </a:r>
          </a:p>
          <a:p>
            <a:r>
              <a:rPr lang="en-US" dirty="0"/>
              <a:t>3. The facilitator reports features of the distribution back to the expert, and asks </a:t>
            </a:r>
            <a:r>
              <a:rPr lang="en-US" dirty="0" smtClean="0"/>
              <a:t>the expert </a:t>
            </a:r>
            <a:r>
              <a:rPr lang="en-US" dirty="0"/>
              <a:t>whether the </a:t>
            </a:r>
            <a:r>
              <a:rPr lang="en-US" dirty="0" smtClean="0"/>
              <a:t>fitted </a:t>
            </a:r>
            <a:r>
              <a:rPr lang="en-US" dirty="0"/>
              <a:t>distribution is an acceptable representation of her beliefs.</a:t>
            </a:r>
          </a:p>
          <a:p>
            <a:r>
              <a:rPr lang="en-US" dirty="0"/>
              <a:t>4. If the distribution is acceptable to the expert then the elicitation is concluded</a:t>
            </a:r>
            <a:r>
              <a:rPr lang="en-US" dirty="0" smtClean="0"/>
              <a:t>. Otherwise</a:t>
            </a:r>
            <a:r>
              <a:rPr lang="en-US" dirty="0"/>
              <a:t>, the facilitator </a:t>
            </a:r>
            <a:r>
              <a:rPr lang="en-US" dirty="0" smtClean="0"/>
              <a:t>fits </a:t>
            </a:r>
            <a:r>
              <a:rPr lang="en-US" dirty="0"/>
              <a:t>an alternative distribution, usually based on </a:t>
            </a:r>
            <a:r>
              <a:rPr lang="en-US" dirty="0" smtClean="0"/>
              <a:t>modified or </a:t>
            </a:r>
            <a:r>
              <a:rPr lang="en-US" dirty="0"/>
              <a:t>additional probabilistic </a:t>
            </a:r>
            <a:r>
              <a:rPr lang="en-US" dirty="0" smtClean="0"/>
              <a:t>judgments </a:t>
            </a:r>
            <a:r>
              <a:rPr lang="en-US" dirty="0"/>
              <a:t>from the expert.</a:t>
            </a:r>
          </a:p>
        </p:txBody>
      </p:sp>
      <p:sp>
        <p:nvSpPr>
          <p:cNvPr id="4" name="TextBox 3"/>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217623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to elicit knowledge</a:t>
            </a:r>
            <a:endParaRPr lang="en-US" dirty="0"/>
          </a:p>
        </p:txBody>
      </p:sp>
      <p:sp>
        <p:nvSpPr>
          <p:cNvPr id="3" name="Content Placeholder 2"/>
          <p:cNvSpPr>
            <a:spLocks noGrp="1"/>
          </p:cNvSpPr>
          <p:nvPr>
            <p:ph idx="1"/>
          </p:nvPr>
        </p:nvSpPr>
        <p:spPr/>
        <p:txBody>
          <a:bodyPr>
            <a:normAutofit lnSpcReduction="10000"/>
          </a:bodyPr>
          <a:lstStyle/>
          <a:p>
            <a:r>
              <a:rPr lang="en-US" dirty="0" smtClean="0"/>
              <a:t>Fi</a:t>
            </a:r>
            <a:r>
              <a:rPr lang="en-US" i="1" dirty="0" smtClean="0"/>
              <a:t>xed interval</a:t>
            </a:r>
          </a:p>
          <a:p>
            <a:pPr lvl="1"/>
            <a:r>
              <a:rPr lang="en-US" dirty="0" smtClean="0"/>
              <a:t>Expert is asked for probabilities of the form </a:t>
            </a:r>
            <a:r>
              <a:rPr lang="en-US" i="1" dirty="0" smtClean="0"/>
              <a:t>P</a:t>
            </a:r>
            <a:r>
              <a:rPr lang="en-US" dirty="0" smtClean="0"/>
              <a:t>(</a:t>
            </a:r>
            <a:r>
              <a:rPr lang="en-US" i="1" dirty="0" smtClean="0"/>
              <a:t>a &lt; µ &lt; b</a:t>
            </a:r>
            <a:r>
              <a:rPr lang="en-US" dirty="0" smtClean="0"/>
              <a:t>). </a:t>
            </a:r>
            <a:endParaRPr lang="en-US" i="1" dirty="0"/>
          </a:p>
          <a:p>
            <a:r>
              <a:rPr lang="en-US" i="1" dirty="0" smtClean="0"/>
              <a:t>Variable </a:t>
            </a:r>
            <a:r>
              <a:rPr lang="en-US" i="1" dirty="0"/>
              <a:t>interval </a:t>
            </a:r>
            <a:endParaRPr lang="en-US" i="1" dirty="0" smtClean="0"/>
          </a:p>
          <a:p>
            <a:pPr lvl="1"/>
            <a:r>
              <a:rPr lang="en-US" dirty="0" smtClean="0"/>
              <a:t>Expert is asked </a:t>
            </a:r>
            <a:r>
              <a:rPr lang="en-US" dirty="0"/>
              <a:t>for quantiles; for example, the expert is asked for the value </a:t>
            </a:r>
            <a:r>
              <a:rPr lang="en-US" i="1" dirty="0"/>
              <a:t>a </a:t>
            </a:r>
            <a:r>
              <a:rPr lang="en-US" dirty="0"/>
              <a:t>such that </a:t>
            </a:r>
            <a:r>
              <a:rPr lang="en-US" i="1" dirty="0"/>
              <a:t>P</a:t>
            </a:r>
            <a:r>
              <a:rPr lang="en-US" dirty="0"/>
              <a:t>(</a:t>
            </a:r>
            <a:r>
              <a:rPr lang="en-US" i="1" dirty="0"/>
              <a:t>a </a:t>
            </a:r>
            <a:r>
              <a:rPr lang="en-US" i="1" dirty="0" smtClean="0"/>
              <a:t>&lt;µ</a:t>
            </a:r>
            <a:r>
              <a:rPr lang="en-US" dirty="0"/>
              <a:t>) = </a:t>
            </a:r>
            <a:r>
              <a:rPr lang="en-US" dirty="0" smtClean="0"/>
              <a:t>0</a:t>
            </a:r>
            <a:r>
              <a:rPr lang="en-US" i="1" dirty="0"/>
              <a:t>.</a:t>
            </a:r>
            <a:r>
              <a:rPr lang="en-US" dirty="0" smtClean="0"/>
              <a:t>25</a:t>
            </a:r>
            <a:r>
              <a:rPr lang="en-US" dirty="0" smtClean="0"/>
              <a:t>.</a:t>
            </a:r>
          </a:p>
          <a:p>
            <a:r>
              <a:rPr lang="en-US" dirty="0" smtClean="0"/>
              <a:t>Software / R codes</a:t>
            </a:r>
          </a:p>
          <a:p>
            <a:pPr lvl="1"/>
            <a:r>
              <a:rPr lang="en-US" dirty="0" smtClean="0">
                <a:hlinkClick r:id="rId2"/>
              </a:rPr>
              <a:t>SHELF</a:t>
            </a:r>
            <a:r>
              <a:rPr lang="en-US" dirty="0" smtClean="0"/>
              <a:t>, </a:t>
            </a:r>
            <a:r>
              <a:rPr lang="en-US" dirty="0" smtClean="0">
                <a:hlinkClick r:id="rId3"/>
              </a:rPr>
              <a:t>MATCH</a:t>
            </a:r>
            <a:endParaRPr lang="en-US" dirty="0"/>
          </a:p>
        </p:txBody>
      </p:sp>
      <p:sp>
        <p:nvSpPr>
          <p:cNvPr id="4" name="TextBox 3"/>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1720532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interval – Probability method</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expert </a:t>
            </a:r>
            <a:r>
              <a:rPr lang="en-US" dirty="0" smtClean="0"/>
              <a:t>is asked to specify several probabilities of the form </a:t>
            </a:r>
            <a:r>
              <a:rPr lang="en-US" i="1" dirty="0" smtClean="0"/>
              <a:t>P</a:t>
            </a:r>
            <a:r>
              <a:rPr lang="en-US" dirty="0" smtClean="0"/>
              <a:t>(</a:t>
            </a:r>
            <a:r>
              <a:rPr lang="en-US" i="1" dirty="0" smtClean="0"/>
              <a:t>a &lt; µ &lt; b</a:t>
            </a:r>
            <a:r>
              <a:rPr lang="en-US" dirty="0" smtClean="0"/>
              <a:t>). </a:t>
            </a:r>
          </a:p>
          <a:p>
            <a:r>
              <a:rPr lang="en-US" dirty="0" smtClean="0"/>
              <a:t>In MATCH, if </a:t>
            </a:r>
            <a:r>
              <a:rPr lang="en-US" dirty="0"/>
              <a:t>the range of X is [0,1</a:t>
            </a:r>
            <a:r>
              <a:rPr lang="en-US" dirty="0" smtClean="0"/>
              <a:t>], then </a:t>
            </a:r>
            <a:r>
              <a:rPr lang="en-US" dirty="0"/>
              <a:t>the default probabilities asked for are P(0 &lt; X &lt; 0.25</a:t>
            </a:r>
            <a:r>
              <a:rPr lang="en-US" dirty="0" smtClean="0"/>
              <a:t>), P(0.75 </a:t>
            </a:r>
            <a:r>
              <a:rPr lang="en-US" dirty="0"/>
              <a:t>&lt; X &lt; 1) and P(0 &lt; X &lt; 0.5</a:t>
            </a:r>
            <a:r>
              <a:rPr lang="en-US" dirty="0" smtClean="0"/>
              <a:t>)</a:t>
            </a:r>
          </a:p>
          <a:p>
            <a:r>
              <a:rPr lang="en-US" dirty="0" smtClean="0"/>
              <a:t>In the original method, the expert is asked for 5 probabilities (r is the mode here): </a:t>
            </a:r>
          </a:p>
          <a:p>
            <a:pPr lvl="1"/>
            <a:r>
              <a:rPr lang="en-US" i="1" dirty="0" smtClean="0"/>
              <a:t>p</a:t>
            </a:r>
            <a:r>
              <a:rPr lang="en-US" dirty="0" smtClean="0"/>
              <a:t>1 =</a:t>
            </a:r>
            <a:r>
              <a:rPr lang="en-US" i="1" dirty="0" smtClean="0"/>
              <a:t>P { </a:t>
            </a:r>
            <a:r>
              <a:rPr lang="en-US" i="1" dirty="0" err="1" smtClean="0"/>
              <a:t>X</a:t>
            </a:r>
            <a:r>
              <a:rPr lang="en-US" dirty="0" err="1" smtClean="0"/>
              <a:t>min</a:t>
            </a:r>
            <a:r>
              <a:rPr lang="en-US" dirty="0" smtClean="0"/>
              <a:t> </a:t>
            </a:r>
            <a:r>
              <a:rPr lang="en-US" i="1" dirty="0"/>
              <a:t>&lt; µ &lt; </a:t>
            </a:r>
            <a:r>
              <a:rPr lang="en-US" i="1" dirty="0" smtClean="0"/>
              <a:t>r }</a:t>
            </a:r>
            <a:endParaRPr lang="en-US" dirty="0" smtClean="0"/>
          </a:p>
          <a:p>
            <a:pPr lvl="1"/>
            <a:r>
              <a:rPr lang="en-US" i="1" dirty="0" smtClean="0"/>
              <a:t>p</a:t>
            </a:r>
            <a:r>
              <a:rPr lang="en-US" dirty="0" smtClean="0"/>
              <a:t>2 </a:t>
            </a:r>
            <a:r>
              <a:rPr lang="en-US" dirty="0"/>
              <a:t>= </a:t>
            </a:r>
            <a:r>
              <a:rPr lang="en-US" i="1" dirty="0" smtClean="0"/>
              <a:t>P { </a:t>
            </a:r>
            <a:r>
              <a:rPr lang="en-US" i="1" dirty="0" err="1" smtClean="0"/>
              <a:t>X</a:t>
            </a:r>
            <a:r>
              <a:rPr lang="en-US" dirty="0" err="1" smtClean="0"/>
              <a:t>min</a:t>
            </a:r>
            <a:r>
              <a:rPr lang="en-US" dirty="0" smtClean="0"/>
              <a:t> </a:t>
            </a:r>
            <a:r>
              <a:rPr lang="en-US" i="1" dirty="0"/>
              <a:t>&lt; </a:t>
            </a:r>
            <a:r>
              <a:rPr lang="en-US" i="1" dirty="0" smtClean="0"/>
              <a:t>X </a:t>
            </a:r>
            <a:r>
              <a:rPr lang="en-US" i="1" dirty="0"/>
              <a:t>&lt; </a:t>
            </a:r>
            <a:r>
              <a:rPr lang="en-US" dirty="0" smtClean="0"/>
              <a:t>(</a:t>
            </a:r>
            <a:r>
              <a:rPr lang="en-US" i="1" dirty="0" err="1" smtClean="0"/>
              <a:t>X</a:t>
            </a:r>
            <a:r>
              <a:rPr lang="en-US" dirty="0" err="1" smtClean="0"/>
              <a:t>min</a:t>
            </a:r>
            <a:r>
              <a:rPr lang="en-US" dirty="0" smtClean="0"/>
              <a:t> </a:t>
            </a:r>
            <a:r>
              <a:rPr lang="en-US" dirty="0"/>
              <a:t>+ </a:t>
            </a:r>
            <a:r>
              <a:rPr lang="en-US" i="1" dirty="0"/>
              <a:t>r</a:t>
            </a:r>
            <a:r>
              <a:rPr lang="en-US" dirty="0" smtClean="0"/>
              <a:t>)</a:t>
            </a:r>
            <a:r>
              <a:rPr lang="en-US" i="1" dirty="0" smtClean="0"/>
              <a:t>/</a:t>
            </a:r>
            <a:r>
              <a:rPr lang="en-US" dirty="0" smtClean="0"/>
              <a:t>2)</a:t>
            </a:r>
            <a:r>
              <a:rPr lang="en-US" i="1" dirty="0" smtClean="0"/>
              <a:t> }</a:t>
            </a:r>
            <a:endParaRPr lang="en-US" dirty="0" smtClean="0"/>
          </a:p>
          <a:p>
            <a:pPr lvl="1"/>
            <a:r>
              <a:rPr lang="en-US" i="1" dirty="0" smtClean="0"/>
              <a:t>p</a:t>
            </a:r>
            <a:r>
              <a:rPr lang="en-US" dirty="0" smtClean="0"/>
              <a:t>3 </a:t>
            </a:r>
            <a:r>
              <a:rPr lang="en-US" dirty="0"/>
              <a:t>= </a:t>
            </a:r>
            <a:r>
              <a:rPr lang="en-US" i="1" dirty="0" smtClean="0"/>
              <a:t>P { </a:t>
            </a:r>
            <a:r>
              <a:rPr lang="en-US" dirty="0" smtClean="0"/>
              <a:t>(</a:t>
            </a:r>
            <a:r>
              <a:rPr lang="en-US" i="1" dirty="0"/>
              <a:t>r </a:t>
            </a:r>
            <a:r>
              <a:rPr lang="en-US" dirty="0"/>
              <a:t>+ </a:t>
            </a:r>
            <a:r>
              <a:rPr lang="en-US" i="1" dirty="0"/>
              <a:t>µ</a:t>
            </a:r>
            <a:r>
              <a:rPr lang="en-US" dirty="0"/>
              <a:t>max)</a:t>
            </a:r>
            <a:r>
              <a:rPr lang="en-US" i="1" dirty="0"/>
              <a:t>=</a:t>
            </a:r>
            <a:r>
              <a:rPr lang="en-US" dirty="0"/>
              <a:t>2 </a:t>
            </a:r>
            <a:r>
              <a:rPr lang="en-US" i="1" dirty="0"/>
              <a:t>&lt; µ &lt; </a:t>
            </a:r>
            <a:r>
              <a:rPr lang="en-US" i="1" dirty="0" smtClean="0"/>
              <a:t>µ</a:t>
            </a:r>
            <a:r>
              <a:rPr lang="en-US" dirty="0" smtClean="0"/>
              <a:t>max</a:t>
            </a:r>
            <a:r>
              <a:rPr lang="en-US" i="1" dirty="0" smtClean="0"/>
              <a:t>}</a:t>
            </a:r>
          </a:p>
          <a:p>
            <a:pPr lvl="1"/>
            <a:r>
              <a:rPr lang="en-US" i="1" dirty="0" smtClean="0"/>
              <a:t>p</a:t>
            </a:r>
            <a:r>
              <a:rPr lang="en-US" dirty="0" smtClean="0"/>
              <a:t>4 </a:t>
            </a:r>
            <a:r>
              <a:rPr lang="en-US" dirty="0"/>
              <a:t>= </a:t>
            </a:r>
            <a:r>
              <a:rPr lang="en-US" i="1" dirty="0" smtClean="0"/>
              <a:t>P {</a:t>
            </a:r>
            <a:r>
              <a:rPr lang="en-US" i="1" dirty="0" err="1" smtClean="0"/>
              <a:t>X</a:t>
            </a:r>
            <a:r>
              <a:rPr lang="en-US" dirty="0" err="1" smtClean="0"/>
              <a:t>min</a:t>
            </a:r>
            <a:r>
              <a:rPr lang="en-US" dirty="0" smtClean="0"/>
              <a:t> </a:t>
            </a:r>
            <a:r>
              <a:rPr lang="en-US" i="1" dirty="0"/>
              <a:t>&lt; µ &lt; </a:t>
            </a:r>
            <a:r>
              <a:rPr lang="en-US" dirty="0" smtClean="0"/>
              <a:t>(</a:t>
            </a:r>
            <a:r>
              <a:rPr lang="en-US" i="1" dirty="0" err="1" smtClean="0"/>
              <a:t>X</a:t>
            </a:r>
            <a:r>
              <a:rPr lang="en-US" dirty="0" err="1" smtClean="0"/>
              <a:t>min</a:t>
            </a:r>
            <a:r>
              <a:rPr lang="en-US" dirty="0" smtClean="0"/>
              <a:t> </a:t>
            </a:r>
            <a:r>
              <a:rPr lang="en-US" dirty="0"/>
              <a:t>+ 3</a:t>
            </a:r>
            <a:r>
              <a:rPr lang="en-US" i="1" dirty="0"/>
              <a:t>r</a:t>
            </a:r>
            <a:r>
              <a:rPr lang="en-US" dirty="0" smtClean="0"/>
              <a:t>)</a:t>
            </a:r>
            <a:r>
              <a:rPr lang="en-US" i="1" dirty="0" smtClean="0"/>
              <a:t>/</a:t>
            </a:r>
            <a:r>
              <a:rPr lang="en-US" dirty="0" smtClean="0"/>
              <a:t>4</a:t>
            </a:r>
            <a:r>
              <a:rPr lang="en-US" i="1" dirty="0" smtClean="0"/>
              <a:t> }</a:t>
            </a:r>
            <a:r>
              <a:rPr lang="en-US" dirty="0" smtClean="0"/>
              <a:t> </a:t>
            </a:r>
          </a:p>
          <a:p>
            <a:pPr lvl="1"/>
            <a:r>
              <a:rPr lang="en-US" i="1" dirty="0" smtClean="0"/>
              <a:t>p</a:t>
            </a:r>
            <a:r>
              <a:rPr lang="en-US" dirty="0" smtClean="0"/>
              <a:t>5 </a:t>
            </a:r>
            <a:r>
              <a:rPr lang="en-US" dirty="0"/>
              <a:t>= </a:t>
            </a:r>
            <a:r>
              <a:rPr lang="en-US" i="1" dirty="0" smtClean="0"/>
              <a:t>P { </a:t>
            </a:r>
            <a:r>
              <a:rPr lang="en-US" dirty="0" smtClean="0"/>
              <a:t>(</a:t>
            </a:r>
            <a:r>
              <a:rPr lang="en-US" dirty="0"/>
              <a:t>3</a:t>
            </a:r>
            <a:r>
              <a:rPr lang="en-US" i="1" dirty="0"/>
              <a:t>r </a:t>
            </a:r>
            <a:r>
              <a:rPr lang="en-US" dirty="0"/>
              <a:t>+ </a:t>
            </a:r>
            <a:r>
              <a:rPr lang="en-US" i="1" dirty="0" err="1" smtClean="0"/>
              <a:t>X</a:t>
            </a:r>
            <a:r>
              <a:rPr lang="en-US" dirty="0" err="1" smtClean="0"/>
              <a:t>max</a:t>
            </a:r>
            <a:r>
              <a:rPr lang="en-US" dirty="0" smtClean="0"/>
              <a:t>)</a:t>
            </a:r>
            <a:r>
              <a:rPr lang="en-US" i="1" dirty="0" smtClean="0"/>
              <a:t>/</a:t>
            </a:r>
            <a:r>
              <a:rPr lang="en-US" dirty="0" smtClean="0"/>
              <a:t>4 </a:t>
            </a:r>
            <a:r>
              <a:rPr lang="en-US" i="1" dirty="0"/>
              <a:t>&lt; µ &lt; </a:t>
            </a:r>
            <a:r>
              <a:rPr lang="en-US" i="1" dirty="0" err="1" smtClean="0"/>
              <a:t>X</a:t>
            </a:r>
            <a:r>
              <a:rPr lang="en-US" dirty="0" err="1" smtClean="0"/>
              <a:t>max</a:t>
            </a:r>
            <a:r>
              <a:rPr lang="en-US" i="1" dirty="0" smtClean="0"/>
              <a:t> }</a:t>
            </a:r>
          </a:p>
          <a:p>
            <a:r>
              <a:rPr lang="en-US" dirty="0" smtClean="0"/>
              <a:t>Very hard to achieve</a:t>
            </a:r>
            <a:endParaRPr lang="en-US" dirty="0"/>
          </a:p>
        </p:txBody>
      </p:sp>
    </p:spTree>
    <p:extLst>
      <p:ext uri="{BB962C8B-B14F-4D97-AF65-F5344CB8AC3E}">
        <p14:creationId xmlns:p14="http://schemas.microsoft.com/office/powerpoint/2010/main" val="2458974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interval - Roulette method</a:t>
            </a:r>
            <a:endParaRPr lang="en-US" dirty="0"/>
          </a:p>
        </p:txBody>
      </p:sp>
      <p:sp>
        <p:nvSpPr>
          <p:cNvPr id="3" name="Content Placeholder 2"/>
          <p:cNvSpPr>
            <a:spLocks noGrp="1"/>
          </p:cNvSpPr>
          <p:nvPr>
            <p:ph idx="1"/>
          </p:nvPr>
        </p:nvSpPr>
        <p:spPr/>
        <p:txBody>
          <a:bodyPr/>
          <a:lstStyle/>
          <a:p>
            <a:r>
              <a:rPr lang="en-US" dirty="0" smtClean="0"/>
              <a:t>The expert is ask to first determine the interval of possible values</a:t>
            </a:r>
          </a:p>
          <a:p>
            <a:r>
              <a:rPr lang="en-US" dirty="0" smtClean="0"/>
              <a:t>A graph with a fixed number of bins is generated</a:t>
            </a:r>
          </a:p>
          <a:p>
            <a:r>
              <a:rPr lang="en-US" dirty="0" smtClean="0"/>
              <a:t>The expert is asked to place a pre-determined number of chips in the bins</a:t>
            </a:r>
          </a:p>
          <a:p>
            <a:r>
              <a:rPr lang="en-US" dirty="0" smtClean="0"/>
              <a:t>See ex. in MATCH</a:t>
            </a:r>
            <a:endParaRPr lang="en-US" dirty="0"/>
          </a:p>
        </p:txBody>
      </p:sp>
      <p:sp>
        <p:nvSpPr>
          <p:cNvPr id="4" name="TextBox 3"/>
          <p:cNvSpPr txBox="1"/>
          <p:nvPr/>
        </p:nvSpPr>
        <p:spPr>
          <a:xfrm>
            <a:off x="-27317" y="6183868"/>
            <a:ext cx="9018917" cy="646331"/>
          </a:xfrm>
          <a:prstGeom prst="rect">
            <a:avLst/>
          </a:prstGeom>
          <a:noFill/>
        </p:spPr>
        <p:txBody>
          <a:bodyPr wrap="square" rtlCol="0">
            <a:spAutoFit/>
          </a:bodyPr>
          <a:lstStyle/>
          <a:p>
            <a:r>
              <a:rPr lang="en-US" dirty="0" smtClean="0"/>
              <a:t>Taken from: Morris et al. </a:t>
            </a:r>
            <a:r>
              <a:rPr lang="en-US" dirty="0"/>
              <a:t>A web-based tool for eliciting probability distributions from </a:t>
            </a:r>
            <a:r>
              <a:rPr lang="en-US" dirty="0" smtClean="0"/>
              <a:t>experts. Environmental </a:t>
            </a:r>
            <a:r>
              <a:rPr lang="en-US" dirty="0"/>
              <a:t>Modelling &amp; Software 52 (2014) </a:t>
            </a:r>
            <a:r>
              <a:rPr lang="en-US" dirty="0" smtClean="0"/>
              <a:t>1-4</a:t>
            </a:r>
            <a:endParaRPr lang="en-US" dirty="0"/>
          </a:p>
        </p:txBody>
      </p:sp>
    </p:spTree>
    <p:extLst>
      <p:ext uri="{BB962C8B-B14F-4D97-AF65-F5344CB8AC3E}">
        <p14:creationId xmlns:p14="http://schemas.microsoft.com/office/powerpoint/2010/main" val="1738495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 of roulette method in MATCH</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2" y="991246"/>
            <a:ext cx="7253288" cy="5638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1235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Variable interval – bisection or quartile method</a:t>
            </a:r>
            <a:endParaRPr lang="en-US" dirty="0"/>
          </a:p>
        </p:txBody>
      </p:sp>
      <p:sp>
        <p:nvSpPr>
          <p:cNvPr id="3" name="Content Placeholder 2"/>
          <p:cNvSpPr>
            <a:spLocks noGrp="1"/>
          </p:cNvSpPr>
          <p:nvPr>
            <p:ph idx="1"/>
          </p:nvPr>
        </p:nvSpPr>
        <p:spPr>
          <a:xfrm>
            <a:off x="228600" y="1600200"/>
            <a:ext cx="8763000" cy="5257800"/>
          </a:xfrm>
        </p:spPr>
        <p:txBody>
          <a:bodyPr>
            <a:normAutofit fontScale="85000" lnSpcReduction="10000"/>
          </a:bodyPr>
          <a:lstStyle/>
          <a:p>
            <a:r>
              <a:rPr lang="en-US" dirty="0"/>
              <a:t>The expert specifies the median, </a:t>
            </a:r>
            <a:r>
              <a:rPr lang="en-US" dirty="0" smtClean="0"/>
              <a:t>lower quartile </a:t>
            </a:r>
            <a:r>
              <a:rPr lang="en-US" dirty="0"/>
              <a:t>and upper quartile of X. </a:t>
            </a:r>
            <a:endParaRPr lang="en-US" dirty="0" smtClean="0"/>
          </a:p>
          <a:p>
            <a:r>
              <a:rPr lang="en-US" dirty="0" smtClean="0"/>
              <a:t>To assess median, the facilitator asks</a:t>
            </a:r>
          </a:p>
          <a:p>
            <a:pPr lvl="1"/>
            <a:r>
              <a:rPr lang="en-US" dirty="0" smtClean="0"/>
              <a:t>“</a:t>
            </a:r>
            <a:r>
              <a:rPr lang="en-US" dirty="0"/>
              <a:t>Choose a value </a:t>
            </a:r>
            <a:r>
              <a:rPr lang="en-US" i="1" dirty="0"/>
              <a:t>m</a:t>
            </a:r>
            <a:r>
              <a:rPr lang="en-US" dirty="0"/>
              <a:t>, such that you judge the two intervals [0</a:t>
            </a:r>
            <a:r>
              <a:rPr lang="en-US" i="1" dirty="0"/>
              <a:t>;m</a:t>
            </a:r>
            <a:r>
              <a:rPr lang="en-US" dirty="0"/>
              <a:t>] and [</a:t>
            </a:r>
            <a:r>
              <a:rPr lang="en-US" i="1" dirty="0"/>
              <a:t>m; </a:t>
            </a:r>
            <a:r>
              <a:rPr lang="en-US" dirty="0"/>
              <a:t>1</a:t>
            </a:r>
            <a:r>
              <a:rPr lang="en-US" dirty="0" smtClean="0"/>
              <a:t>] to </a:t>
            </a:r>
            <a:r>
              <a:rPr lang="en-US" dirty="0"/>
              <a:t>have the same probability of containing </a:t>
            </a:r>
            <a:r>
              <a:rPr lang="en-US" i="1" dirty="0"/>
              <a:t>µ</a:t>
            </a:r>
            <a:r>
              <a:rPr lang="en-US" dirty="0" smtClean="0"/>
              <a:t>.”</a:t>
            </a:r>
          </a:p>
          <a:p>
            <a:r>
              <a:rPr lang="en-US" dirty="0" smtClean="0"/>
              <a:t>To ascertain quartiles, the facilitator asks</a:t>
            </a:r>
          </a:p>
          <a:p>
            <a:pPr lvl="1"/>
            <a:r>
              <a:rPr lang="en-US" dirty="0" smtClean="0"/>
              <a:t>“Divide </a:t>
            </a:r>
            <a:r>
              <a:rPr lang="en-US" dirty="0"/>
              <a:t>the interval [0</a:t>
            </a:r>
            <a:r>
              <a:rPr lang="en-US" i="1" dirty="0"/>
              <a:t>;m</a:t>
            </a:r>
            <a:r>
              <a:rPr lang="en-US" dirty="0"/>
              <a:t>] into two equally probable intervals [0</a:t>
            </a:r>
            <a:r>
              <a:rPr lang="en-US" i="1" dirty="0"/>
              <a:t>; l</a:t>
            </a:r>
            <a:r>
              <a:rPr lang="en-US" dirty="0"/>
              <a:t>] </a:t>
            </a:r>
            <a:r>
              <a:rPr lang="en-US" dirty="0" smtClean="0"/>
              <a:t>and [</a:t>
            </a:r>
            <a:r>
              <a:rPr lang="en-US" i="1" dirty="0" err="1"/>
              <a:t>l;m</a:t>
            </a:r>
            <a:r>
              <a:rPr lang="en-US" dirty="0" smtClean="0"/>
              <a:t>].”</a:t>
            </a:r>
          </a:p>
          <a:p>
            <a:r>
              <a:rPr lang="en-US" dirty="0" smtClean="0"/>
              <a:t>The facilitator would then ask if the expert thinks that the intervals [0;l], [</a:t>
            </a:r>
            <a:r>
              <a:rPr lang="en-US" dirty="0" err="1" smtClean="0"/>
              <a:t>l;m</a:t>
            </a:r>
            <a:r>
              <a:rPr lang="en-US" dirty="0" smtClean="0"/>
              <a:t>], [</a:t>
            </a:r>
            <a:r>
              <a:rPr lang="en-US" dirty="0" err="1" smtClean="0"/>
              <a:t>m,u</a:t>
            </a:r>
            <a:r>
              <a:rPr lang="en-US" dirty="0" smtClean="0"/>
              <a:t>] and [u,1] all seem as probable as one another.</a:t>
            </a:r>
          </a:p>
          <a:p>
            <a:r>
              <a:rPr lang="en-US" dirty="0" smtClean="0"/>
              <a:t>Then the pdf and the expert is asked if it reflects their belief. </a:t>
            </a:r>
          </a:p>
        </p:txBody>
      </p:sp>
    </p:spTree>
    <p:extLst>
      <p:ext uri="{BB962C8B-B14F-4D97-AF65-F5344CB8AC3E}">
        <p14:creationId xmlns:p14="http://schemas.microsoft.com/office/powerpoint/2010/main" val="4225682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of quartile method in MATCH</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496256"/>
            <a:ext cx="6734175" cy="48969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8308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 with a continuous variable</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19200"/>
            <a:ext cx="7458075" cy="5487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7431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Variable interval – </a:t>
            </a:r>
            <a:r>
              <a:rPr lang="en-US" dirty="0" err="1" smtClean="0"/>
              <a:t>tertile</a:t>
            </a:r>
            <a:r>
              <a:rPr lang="en-US" dirty="0" smtClean="0"/>
              <a:t> method</a:t>
            </a:r>
            <a:endParaRPr lang="en-US" dirty="0"/>
          </a:p>
        </p:txBody>
      </p:sp>
      <p:sp>
        <p:nvSpPr>
          <p:cNvPr id="3" name="Content Placeholder 2"/>
          <p:cNvSpPr>
            <a:spLocks noGrp="1"/>
          </p:cNvSpPr>
          <p:nvPr>
            <p:ph idx="1"/>
          </p:nvPr>
        </p:nvSpPr>
        <p:spPr>
          <a:xfrm>
            <a:off x="228600" y="1600200"/>
            <a:ext cx="8763000" cy="5257800"/>
          </a:xfrm>
        </p:spPr>
        <p:txBody>
          <a:bodyPr>
            <a:normAutofit/>
          </a:bodyPr>
          <a:lstStyle/>
          <a:p>
            <a:r>
              <a:rPr lang="en-US" dirty="0" smtClean="0"/>
              <a:t>The </a:t>
            </a:r>
            <a:r>
              <a:rPr lang="en-US" dirty="0"/>
              <a:t>expert specifies the median, the 33rd percentile and </a:t>
            </a:r>
            <a:r>
              <a:rPr lang="en-US" dirty="0" smtClean="0"/>
              <a:t>the 66th </a:t>
            </a:r>
            <a:r>
              <a:rPr lang="en-US" dirty="0"/>
              <a:t>percentile</a:t>
            </a:r>
            <a:r>
              <a:rPr lang="en-US" dirty="0" smtClean="0"/>
              <a:t>.</a:t>
            </a:r>
          </a:p>
          <a:p>
            <a:r>
              <a:rPr lang="en-US" dirty="0" smtClean="0"/>
              <a:t>The method is very similar to that of the quartile.</a:t>
            </a:r>
          </a:p>
          <a:p>
            <a:r>
              <a:rPr lang="en-US" dirty="0" smtClean="0"/>
              <a:t>Experts may find it easier to divide their beliefs in thirds instead of quarters</a:t>
            </a:r>
          </a:p>
        </p:txBody>
      </p:sp>
    </p:spTree>
    <p:extLst>
      <p:ext uri="{BB962C8B-B14F-4D97-AF65-F5344CB8AC3E}">
        <p14:creationId xmlns:p14="http://schemas.microsoft.com/office/powerpoint/2010/main" val="730685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Prior beliefs</a:t>
            </a:r>
            <a:endParaRPr lang="en-US" dirty="0"/>
          </a:p>
        </p:txBody>
      </p:sp>
      <p:sp>
        <p:nvSpPr>
          <p:cNvPr id="5" name="Content Placeholder 4"/>
          <p:cNvSpPr>
            <a:spLocks noGrp="1"/>
          </p:cNvSpPr>
          <p:nvPr>
            <p:ph idx="1"/>
          </p:nvPr>
        </p:nvSpPr>
        <p:spPr/>
        <p:txBody>
          <a:bodyPr>
            <a:normAutofit fontScale="92500"/>
          </a:bodyPr>
          <a:lstStyle/>
          <a:p>
            <a:r>
              <a:rPr lang="en-US" dirty="0" smtClean="0"/>
              <a:t>The probability distribution functions learnt previously can be used to represent prior belief.</a:t>
            </a:r>
          </a:p>
          <a:p>
            <a:r>
              <a:rPr lang="en-US" dirty="0" smtClean="0"/>
              <a:t>Prior beliefs can be elicited from 3 majors sources</a:t>
            </a:r>
          </a:p>
          <a:p>
            <a:pPr lvl="1"/>
            <a:r>
              <a:rPr lang="en-US" dirty="0" smtClean="0"/>
              <a:t>Previous meta analyses which results can be directly transformed into pdf to represent belief</a:t>
            </a:r>
          </a:p>
          <a:p>
            <a:pPr lvl="1"/>
            <a:r>
              <a:rPr lang="en-US" dirty="0" smtClean="0"/>
              <a:t>Previous literature but without meta analysis, which would require more work to put into pdf</a:t>
            </a:r>
          </a:p>
          <a:p>
            <a:pPr lvl="1"/>
            <a:r>
              <a:rPr lang="en-US" dirty="0" smtClean="0"/>
              <a:t>Experts’ opinion, which can be challenging to assess and to put into a pdf.</a:t>
            </a:r>
          </a:p>
        </p:txBody>
      </p:sp>
    </p:spTree>
    <p:extLst>
      <p:ext uri="{BB962C8B-B14F-4D97-AF65-F5344CB8AC3E}">
        <p14:creationId xmlns:p14="http://schemas.microsoft.com/office/powerpoint/2010/main" val="3021118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of </a:t>
            </a:r>
            <a:r>
              <a:rPr lang="en-US" dirty="0" err="1" smtClean="0"/>
              <a:t>tertile</a:t>
            </a:r>
            <a:r>
              <a:rPr lang="en-US" dirty="0" smtClean="0"/>
              <a:t> method in MATCH</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95400"/>
            <a:ext cx="6886575" cy="51844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1192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a:t>
            </a:r>
            <a:endParaRPr lang="en-US" dirty="0"/>
          </a:p>
        </p:txBody>
      </p:sp>
      <p:sp>
        <p:nvSpPr>
          <p:cNvPr id="3" name="Content Placeholder 2"/>
          <p:cNvSpPr>
            <a:spLocks noGrp="1"/>
          </p:cNvSpPr>
          <p:nvPr>
            <p:ph idx="1"/>
          </p:nvPr>
        </p:nvSpPr>
        <p:spPr/>
        <p:txBody>
          <a:bodyPr/>
          <a:lstStyle/>
          <a:p>
            <a:r>
              <a:rPr lang="en-US" dirty="0" smtClean="0"/>
              <a:t>After the pdf have been generated, then the facilitator will ask the expert questions about some values on the distribution. For example, how likely would a value corresponding to the 99</a:t>
            </a:r>
            <a:r>
              <a:rPr lang="en-US" baseline="30000" dirty="0" smtClean="0"/>
              <a:t>th</a:t>
            </a:r>
            <a:r>
              <a:rPr lang="en-US" dirty="0" smtClean="0"/>
              <a:t> percentile be? Does it represent their beliefs etc. Values can be modified to best fit the belief of the expert.</a:t>
            </a:r>
            <a:endParaRPr lang="en-US" dirty="0"/>
          </a:p>
        </p:txBody>
      </p:sp>
    </p:spTree>
    <p:extLst>
      <p:ext uri="{BB962C8B-B14F-4D97-AF65-F5344CB8AC3E}">
        <p14:creationId xmlns:p14="http://schemas.microsoft.com/office/powerpoint/2010/main" val="1692779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458200" cy="1143000"/>
          </a:xfrm>
        </p:spPr>
        <p:txBody>
          <a:bodyPr>
            <a:normAutofit fontScale="90000"/>
          </a:bodyPr>
          <a:lstStyle/>
          <a:p>
            <a:r>
              <a:rPr lang="en-US" dirty="0" smtClean="0"/>
              <a:t>4 principles of eliciting prior knowledge</a:t>
            </a:r>
            <a:endParaRPr lang="en-US" dirty="0"/>
          </a:p>
        </p:txBody>
      </p:sp>
      <p:sp>
        <p:nvSpPr>
          <p:cNvPr id="3" name="Content Placeholder 2"/>
          <p:cNvSpPr>
            <a:spLocks noGrp="1"/>
          </p:cNvSpPr>
          <p:nvPr>
            <p:ph idx="1"/>
          </p:nvPr>
        </p:nvSpPr>
        <p:spPr>
          <a:xfrm>
            <a:off x="457200" y="1295400"/>
            <a:ext cx="8382000" cy="4495800"/>
          </a:xfrm>
        </p:spPr>
        <p:txBody>
          <a:bodyPr>
            <a:normAutofit fontScale="85000" lnSpcReduction="10000"/>
          </a:bodyPr>
          <a:lstStyle/>
          <a:p>
            <a:r>
              <a:rPr lang="en-US" b="1" dirty="0"/>
              <a:t>Principle 1</a:t>
            </a:r>
            <a:r>
              <a:rPr lang="en-US" i="1" dirty="0"/>
              <a:t>: It is desirable for elicitation methodologies to produce distributions which are flexible in form. </a:t>
            </a:r>
            <a:endParaRPr lang="en-US" i="1" dirty="0" smtClean="0"/>
          </a:p>
          <a:p>
            <a:r>
              <a:rPr lang="en-US" b="1" dirty="0"/>
              <a:t>Principle 2</a:t>
            </a:r>
            <a:r>
              <a:rPr lang="en-US" i="1" dirty="0"/>
              <a:t>: It is desirable to minimize the cognitive demands that an elicitation methodology places on the expert. </a:t>
            </a:r>
            <a:endParaRPr lang="en-US" i="1" dirty="0" smtClean="0"/>
          </a:p>
          <a:p>
            <a:r>
              <a:rPr lang="en-US" b="1" dirty="0"/>
              <a:t>Principle 3</a:t>
            </a:r>
            <a:r>
              <a:rPr lang="en-US" i="1" dirty="0"/>
              <a:t>: It is desirable to minimize the demands that an elicitation methodology places on the statistician</a:t>
            </a:r>
            <a:r>
              <a:rPr lang="en-US" i="1" dirty="0" smtClean="0"/>
              <a:t>.</a:t>
            </a:r>
          </a:p>
          <a:p>
            <a:r>
              <a:rPr lang="en-US" b="1" dirty="0"/>
              <a:t>Principle 4</a:t>
            </a:r>
            <a:r>
              <a:rPr lang="en-US" i="1" dirty="0"/>
              <a:t>: All other things being equal, methodologies for prior elicitation which can be easily applied to a wide range of models or scenarios may have some added desirability. </a:t>
            </a:r>
            <a:endParaRPr lang="en-US" dirty="0"/>
          </a:p>
        </p:txBody>
      </p:sp>
      <p:sp>
        <p:nvSpPr>
          <p:cNvPr id="4" name="TextBox 3"/>
          <p:cNvSpPr txBox="1"/>
          <p:nvPr/>
        </p:nvSpPr>
        <p:spPr>
          <a:xfrm>
            <a:off x="228600" y="6096000"/>
            <a:ext cx="8686800" cy="646331"/>
          </a:xfrm>
          <a:prstGeom prst="rect">
            <a:avLst/>
          </a:prstGeom>
          <a:noFill/>
        </p:spPr>
        <p:txBody>
          <a:bodyPr wrap="square" rtlCol="0">
            <a:spAutoFit/>
          </a:bodyPr>
          <a:lstStyle/>
          <a:p>
            <a:pPr fontAlgn="base"/>
            <a:r>
              <a:rPr lang="en-US" dirty="0" smtClean="0"/>
              <a:t>Taken from Hahn., </a:t>
            </a:r>
            <a:r>
              <a:rPr lang="en-US" b="1" dirty="0"/>
              <a:t>Re-examining informative prior elicitation through </a:t>
            </a:r>
            <a:r>
              <a:rPr lang="en-US" b="1" dirty="0" smtClean="0"/>
              <a:t>the lens </a:t>
            </a:r>
            <a:r>
              <a:rPr lang="en-US" b="1" dirty="0"/>
              <a:t>of </a:t>
            </a:r>
            <a:r>
              <a:rPr lang="en-US" b="1" dirty="0" smtClean="0"/>
              <a:t>MCMC. </a:t>
            </a:r>
            <a:r>
              <a:rPr lang="en-US" b="1" dirty="0"/>
              <a:t>Journal of the Royal Statistical Society: Series A </a:t>
            </a:r>
            <a:r>
              <a:rPr lang="en-US" b="1" dirty="0" smtClean="0"/>
              <a:t>2006; </a:t>
            </a:r>
            <a:r>
              <a:rPr lang="en-US" b="1" dirty="0" smtClean="0">
                <a:hlinkClick r:id="rId3"/>
              </a:rPr>
              <a:t>169</a:t>
            </a:r>
            <a:r>
              <a:rPr lang="en-US" dirty="0">
                <a:hlinkClick r:id="rId3"/>
              </a:rPr>
              <a:t>, </a:t>
            </a:r>
            <a:r>
              <a:rPr lang="en-US" b="1" dirty="0" smtClean="0"/>
              <a:t> 37–48</a:t>
            </a:r>
            <a:r>
              <a:rPr lang="en-US" dirty="0" smtClean="0"/>
              <a:t>.</a:t>
            </a:r>
            <a:endParaRPr lang="en-US" dirty="0"/>
          </a:p>
        </p:txBody>
      </p:sp>
    </p:spTree>
    <p:extLst>
      <p:ext uri="{BB962C8B-B14F-4D97-AF65-F5344CB8AC3E}">
        <p14:creationId xmlns:p14="http://schemas.microsoft.com/office/powerpoint/2010/main" val="345554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Eliciting prior beliefs from experts</a:t>
            </a:r>
            <a:endParaRPr lang="en-US" dirty="0"/>
          </a:p>
        </p:txBody>
      </p:sp>
      <p:sp>
        <p:nvSpPr>
          <p:cNvPr id="5" name="Content Placeholder 4"/>
          <p:cNvSpPr>
            <a:spLocks noGrp="1"/>
          </p:cNvSpPr>
          <p:nvPr>
            <p:ph idx="1"/>
          </p:nvPr>
        </p:nvSpPr>
        <p:spPr>
          <a:xfrm>
            <a:off x="457200" y="1295400"/>
            <a:ext cx="8458200" cy="5257800"/>
          </a:xfrm>
        </p:spPr>
        <p:txBody>
          <a:bodyPr>
            <a:normAutofit/>
          </a:bodyPr>
          <a:lstStyle/>
          <a:p>
            <a:r>
              <a:rPr lang="en-US" dirty="0" smtClean="0"/>
              <a:t>Experts’ belief are most often measured as</a:t>
            </a:r>
          </a:p>
          <a:p>
            <a:pPr lvl="1"/>
            <a:r>
              <a:rPr lang="en-US" dirty="0" smtClean="0"/>
              <a:t>Beta(</a:t>
            </a:r>
            <a:r>
              <a:rPr lang="el-GR" dirty="0" smtClean="0"/>
              <a:t>α</a:t>
            </a:r>
            <a:r>
              <a:rPr lang="en-US" dirty="0" smtClean="0"/>
              <a:t>,</a:t>
            </a:r>
            <a:r>
              <a:rPr lang="el-GR" dirty="0" smtClean="0"/>
              <a:t>β</a:t>
            </a:r>
            <a:r>
              <a:rPr lang="en-US" dirty="0" smtClean="0"/>
              <a:t>) – for binomial outcomes</a:t>
            </a:r>
          </a:p>
          <a:p>
            <a:pPr lvl="1"/>
            <a:r>
              <a:rPr lang="en-US" dirty="0" smtClean="0"/>
              <a:t>Normal(</a:t>
            </a:r>
            <a:r>
              <a:rPr lang="el-GR" dirty="0" smtClean="0"/>
              <a:t>μ</a:t>
            </a:r>
            <a:r>
              <a:rPr lang="en-US" dirty="0" smtClean="0"/>
              <a:t>,</a:t>
            </a:r>
            <a:r>
              <a:rPr lang="el-GR" dirty="0" smtClean="0"/>
              <a:t>σ</a:t>
            </a:r>
            <a:r>
              <a:rPr lang="en-US" dirty="0" smtClean="0"/>
              <a:t>) – for continuous outcomes</a:t>
            </a:r>
          </a:p>
          <a:p>
            <a:r>
              <a:rPr lang="en-US" dirty="0" smtClean="0"/>
              <a:t>The elements of the belief to be measured are</a:t>
            </a:r>
          </a:p>
          <a:p>
            <a:pPr lvl="1"/>
            <a:r>
              <a:rPr lang="en-AU" altLang="en-US" sz="2400" dirty="0" smtClean="0"/>
              <a:t>Point estimates: means, medians and/or modes.</a:t>
            </a:r>
          </a:p>
          <a:p>
            <a:pPr lvl="1"/>
            <a:r>
              <a:rPr lang="en-AU" altLang="en-US" sz="2400" dirty="0" smtClean="0"/>
              <a:t>Quantiles or variances that give the expert’s confidence in their point estimates.</a:t>
            </a:r>
          </a:p>
          <a:p>
            <a:pPr lvl="1"/>
            <a:r>
              <a:rPr lang="en-AU" altLang="en-US" sz="2400" dirty="0" smtClean="0"/>
              <a:t>Co-variances that quantify relationships between the point estimates.</a:t>
            </a:r>
          </a:p>
          <a:p>
            <a:pPr lvl="1"/>
            <a:r>
              <a:rPr lang="en-AU" altLang="en-US" sz="2400" dirty="0" smtClean="0"/>
              <a:t>(Others. e.g. point estimates of correlations)</a:t>
            </a:r>
            <a:endParaRPr lang="en-US" dirty="0" smtClean="0"/>
          </a:p>
        </p:txBody>
      </p:sp>
    </p:spTree>
    <p:extLst>
      <p:ext uri="{BB962C8B-B14F-4D97-AF65-F5344CB8AC3E}">
        <p14:creationId xmlns:p14="http://schemas.microsoft.com/office/powerpoint/2010/main" val="262728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Eliciting prior beliefs on proportions</a:t>
            </a:r>
            <a:endParaRPr lang="en-US" dirty="0"/>
          </a:p>
        </p:txBody>
      </p:sp>
      <p:sp>
        <p:nvSpPr>
          <p:cNvPr id="3" name="Content Placeholder 2"/>
          <p:cNvSpPr>
            <a:spLocks noGrp="1"/>
          </p:cNvSpPr>
          <p:nvPr>
            <p:ph idx="1"/>
          </p:nvPr>
        </p:nvSpPr>
        <p:spPr>
          <a:xfrm>
            <a:off x="457200" y="1371600"/>
            <a:ext cx="8458200" cy="4572000"/>
          </a:xfrm>
        </p:spPr>
        <p:txBody>
          <a:bodyPr>
            <a:normAutofit fontScale="92500"/>
          </a:bodyPr>
          <a:lstStyle/>
          <a:p>
            <a:r>
              <a:rPr lang="en-US" dirty="0" smtClean="0"/>
              <a:t>Includes 2 tasks</a:t>
            </a:r>
          </a:p>
          <a:p>
            <a:pPr lvl="1"/>
            <a:r>
              <a:rPr lang="en-US" dirty="0" smtClean="0"/>
              <a:t>Eliciting the pdf (uncertainty, variance)</a:t>
            </a:r>
          </a:p>
          <a:p>
            <a:pPr lvl="2"/>
            <a:r>
              <a:rPr lang="en-US" dirty="0" smtClean="0"/>
              <a:t>“Let </a:t>
            </a:r>
            <a:r>
              <a:rPr lang="en-US" i="1" dirty="0"/>
              <a:t>µ </a:t>
            </a:r>
            <a:r>
              <a:rPr lang="en-US" dirty="0"/>
              <a:t>be the date in which the </a:t>
            </a:r>
            <a:r>
              <a:rPr lang="en-US" dirty="0" smtClean="0"/>
              <a:t>first </a:t>
            </a:r>
            <a:r>
              <a:rPr lang="en-US" dirty="0"/>
              <a:t>human settlers arrived in Europe. </a:t>
            </a:r>
            <a:r>
              <a:rPr lang="en-US" dirty="0" smtClean="0"/>
              <a:t>What probability </a:t>
            </a:r>
            <a:r>
              <a:rPr lang="en-US" dirty="0"/>
              <a:t>distribution represents your uncertainty about </a:t>
            </a:r>
            <a:r>
              <a:rPr lang="en-US" i="1" dirty="0"/>
              <a:t>µ</a:t>
            </a:r>
            <a:r>
              <a:rPr lang="en-US" dirty="0" smtClean="0"/>
              <a:t>?”</a:t>
            </a:r>
          </a:p>
          <a:p>
            <a:pPr lvl="2"/>
            <a:r>
              <a:rPr lang="en-US" dirty="0" smtClean="0"/>
              <a:t>“Let </a:t>
            </a:r>
            <a:r>
              <a:rPr lang="en-US" i="1" dirty="0"/>
              <a:t>µ </a:t>
            </a:r>
            <a:r>
              <a:rPr lang="en-US" dirty="0"/>
              <a:t>be the proportion of adult males in the population who are </a:t>
            </a:r>
            <a:r>
              <a:rPr lang="en-US" dirty="0" smtClean="0"/>
              <a:t>involved in </a:t>
            </a:r>
            <a:r>
              <a:rPr lang="en-US" dirty="0"/>
              <a:t>road accidents in the given year. What probability distribution </a:t>
            </a:r>
            <a:r>
              <a:rPr lang="en-US" dirty="0" smtClean="0"/>
              <a:t>represents your </a:t>
            </a:r>
            <a:r>
              <a:rPr lang="en-US" dirty="0"/>
              <a:t>uncertainty about </a:t>
            </a:r>
            <a:r>
              <a:rPr lang="en-US" i="1" dirty="0"/>
              <a:t>µ</a:t>
            </a:r>
            <a:r>
              <a:rPr lang="en-US" dirty="0" smtClean="0"/>
              <a:t>?”</a:t>
            </a:r>
          </a:p>
          <a:p>
            <a:pPr lvl="1"/>
            <a:r>
              <a:rPr lang="en-US" dirty="0" smtClean="0"/>
              <a:t>Eliciting the actual proportion (point estimate)</a:t>
            </a:r>
          </a:p>
          <a:p>
            <a:pPr lvl="2"/>
            <a:r>
              <a:rPr lang="en-US" dirty="0" smtClean="0"/>
              <a:t>“Estimate </a:t>
            </a:r>
            <a:r>
              <a:rPr lang="en-US" i="1" dirty="0"/>
              <a:t>the </a:t>
            </a:r>
            <a:r>
              <a:rPr lang="en-US" dirty="0"/>
              <a:t>probability of an adult male being involved in a road </a:t>
            </a:r>
            <a:r>
              <a:rPr lang="en-US" dirty="0" smtClean="0"/>
              <a:t>accident this year.”</a:t>
            </a:r>
            <a:endParaRPr lang="en-US" dirty="0"/>
          </a:p>
        </p:txBody>
      </p:sp>
      <p:sp>
        <p:nvSpPr>
          <p:cNvPr id="4" name="TextBox 3"/>
          <p:cNvSpPr txBox="1"/>
          <p:nvPr/>
        </p:nvSpPr>
        <p:spPr>
          <a:xfrm>
            <a:off x="228600" y="6412468"/>
            <a:ext cx="3076676" cy="369332"/>
          </a:xfrm>
          <a:prstGeom prst="rect">
            <a:avLst/>
          </a:prstGeom>
          <a:noFill/>
        </p:spPr>
        <p:txBody>
          <a:bodyPr wrap="none" rtlCol="0">
            <a:spAutoFit/>
          </a:bodyPr>
          <a:lstStyle/>
          <a:p>
            <a:r>
              <a:rPr lang="en-US" dirty="0" smtClean="0"/>
              <a:t>Taken from Oakley et al. 2010</a:t>
            </a:r>
            <a:endParaRPr lang="en-US" dirty="0"/>
          </a:p>
        </p:txBody>
      </p:sp>
    </p:spTree>
    <p:extLst>
      <p:ext uri="{BB962C8B-B14F-4D97-AF65-F5344CB8AC3E}">
        <p14:creationId xmlns:p14="http://schemas.microsoft.com/office/powerpoint/2010/main" val="4200443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Eliciting prior beliefs on proportions</a:t>
            </a:r>
            <a:endParaRPr lang="en-US" dirty="0"/>
          </a:p>
        </p:txBody>
      </p:sp>
      <p:sp>
        <p:nvSpPr>
          <p:cNvPr id="3" name="Content Placeholder 2"/>
          <p:cNvSpPr>
            <a:spLocks noGrp="1"/>
          </p:cNvSpPr>
          <p:nvPr>
            <p:ph idx="1"/>
          </p:nvPr>
        </p:nvSpPr>
        <p:spPr>
          <a:xfrm>
            <a:off x="457200" y="1371600"/>
            <a:ext cx="8458200" cy="4572000"/>
          </a:xfrm>
        </p:spPr>
        <p:txBody>
          <a:bodyPr>
            <a:normAutofit/>
          </a:bodyPr>
          <a:lstStyle/>
          <a:p>
            <a:r>
              <a:rPr lang="en-US" dirty="0" smtClean="0"/>
              <a:t>The way the questions are asked can influence the answer</a:t>
            </a:r>
          </a:p>
          <a:p>
            <a:pPr lvl="1"/>
            <a:r>
              <a:rPr lang="en-US" dirty="0" smtClean="0"/>
              <a:t>Recent experience with what is being measured</a:t>
            </a:r>
          </a:p>
          <a:p>
            <a:pPr lvl="1"/>
            <a:r>
              <a:rPr lang="en-US" dirty="0" smtClean="0"/>
              <a:t>Presenting the problem using percentages vs asking about X out of 100 or X out of 1000</a:t>
            </a:r>
          </a:p>
          <a:p>
            <a:pPr lvl="1"/>
            <a:r>
              <a:rPr lang="en-US" dirty="0" smtClean="0"/>
              <a:t>Anchoring (see later)</a:t>
            </a:r>
          </a:p>
          <a:p>
            <a:pPr lvl="1"/>
            <a:r>
              <a:rPr lang="en-US" dirty="0" smtClean="0"/>
              <a:t>Listing of options</a:t>
            </a:r>
          </a:p>
          <a:p>
            <a:pPr lvl="1"/>
            <a:endParaRPr lang="en-US" dirty="0"/>
          </a:p>
        </p:txBody>
      </p:sp>
      <p:sp>
        <p:nvSpPr>
          <p:cNvPr id="5" name="TextBox 4"/>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2215720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psychology of eliciting beliefs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From Winkler, 1967:</a:t>
            </a:r>
          </a:p>
          <a:p>
            <a:pPr lvl="1"/>
            <a:r>
              <a:rPr lang="en-US" dirty="0" smtClean="0"/>
              <a:t>“</a:t>
            </a:r>
            <a:r>
              <a:rPr lang="en-US" i="1" dirty="0" smtClean="0"/>
              <a:t>The </a:t>
            </a:r>
            <a:r>
              <a:rPr lang="en-US" i="1" dirty="0"/>
              <a:t>[expert] has no built-in prior distribution that is there for the taking</a:t>
            </a:r>
            <a:r>
              <a:rPr lang="en-US" i="1" dirty="0" smtClean="0"/>
              <a:t>. That </a:t>
            </a:r>
            <a:r>
              <a:rPr lang="en-US" i="1" dirty="0"/>
              <a:t>is, there is no `true' prior distribution. Rather, the [expert] has </a:t>
            </a:r>
            <a:r>
              <a:rPr lang="en-US" i="1" dirty="0" smtClean="0"/>
              <a:t>certain prior </a:t>
            </a:r>
            <a:r>
              <a:rPr lang="en-US" i="1" dirty="0"/>
              <a:t>knowledge which is not easy to express quantitatively without </a:t>
            </a:r>
            <a:r>
              <a:rPr lang="en-US" i="1" dirty="0" smtClean="0"/>
              <a:t>careful thought</a:t>
            </a:r>
            <a:r>
              <a:rPr lang="en-US" i="1" dirty="0"/>
              <a:t>. An elicitation technique used by the [facilitator] does not </a:t>
            </a:r>
            <a:r>
              <a:rPr lang="en-US" i="1" dirty="0" smtClean="0"/>
              <a:t>elicit a </a:t>
            </a:r>
            <a:r>
              <a:rPr lang="en-US" i="1" dirty="0"/>
              <a:t>`true' prior distribution, but in a sense helps to draw out an </a:t>
            </a:r>
            <a:r>
              <a:rPr lang="en-US" i="1" dirty="0" smtClean="0"/>
              <a:t>assessment of </a:t>
            </a:r>
            <a:r>
              <a:rPr lang="en-US" i="1" dirty="0"/>
              <a:t>a prior distribution from the prior knowledge. </a:t>
            </a:r>
            <a:r>
              <a:rPr lang="en-US" i="1" dirty="0" smtClean="0"/>
              <a:t>Different </a:t>
            </a:r>
            <a:r>
              <a:rPr lang="en-US" i="1" dirty="0"/>
              <a:t>techniques </a:t>
            </a:r>
            <a:r>
              <a:rPr lang="en-US" i="1" dirty="0" smtClean="0"/>
              <a:t>may produce different </a:t>
            </a:r>
            <a:r>
              <a:rPr lang="en-US" i="1" dirty="0"/>
              <a:t>distributions because the method of questioning may </a:t>
            </a:r>
            <a:r>
              <a:rPr lang="en-US" i="1" dirty="0" smtClean="0"/>
              <a:t>have some effect </a:t>
            </a:r>
            <a:r>
              <a:rPr lang="en-US" i="1" dirty="0"/>
              <a:t>on the way the problem is viewed.</a:t>
            </a:r>
            <a:r>
              <a:rPr lang="en-US" dirty="0"/>
              <a:t>"</a:t>
            </a:r>
          </a:p>
        </p:txBody>
      </p:sp>
    </p:spTree>
    <p:extLst>
      <p:ext uri="{BB962C8B-B14F-4D97-AF65-F5344CB8AC3E}">
        <p14:creationId xmlns:p14="http://schemas.microsoft.com/office/powerpoint/2010/main" val="321034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Preparing the elicitation exercise</a:t>
            </a:r>
            <a:endParaRPr lang="en-US" dirty="0"/>
          </a:p>
        </p:txBody>
      </p:sp>
      <p:sp>
        <p:nvSpPr>
          <p:cNvPr id="3" name="Content Placeholder 2"/>
          <p:cNvSpPr>
            <a:spLocks noGrp="1"/>
          </p:cNvSpPr>
          <p:nvPr>
            <p:ph idx="1"/>
          </p:nvPr>
        </p:nvSpPr>
        <p:spPr/>
        <p:txBody>
          <a:bodyPr>
            <a:normAutofit/>
          </a:bodyPr>
          <a:lstStyle/>
          <a:p>
            <a:r>
              <a:rPr lang="en-US" dirty="0" smtClean="0"/>
              <a:t>Make sure the expert understands the difference between eliciting a pdf vs a probability per se (</a:t>
            </a:r>
            <a:r>
              <a:rPr lang="en-US" dirty="0" err="1" smtClean="0"/>
              <a:t>ie</a:t>
            </a:r>
            <a:r>
              <a:rPr lang="en-US" dirty="0" smtClean="0"/>
              <a:t> a prevalence)</a:t>
            </a:r>
          </a:p>
          <a:p>
            <a:r>
              <a:rPr lang="en-US" dirty="0" smtClean="0"/>
              <a:t>Clearly explain that precision is not the goal, uncertainty is</a:t>
            </a:r>
          </a:p>
          <a:p>
            <a:r>
              <a:rPr lang="en-US" dirty="0" smtClean="0"/>
              <a:t>Give an example of the difference between randomness and uncertainty</a:t>
            </a:r>
          </a:p>
          <a:p>
            <a:endParaRPr lang="en-US" dirty="0"/>
          </a:p>
        </p:txBody>
      </p:sp>
      <p:sp>
        <p:nvSpPr>
          <p:cNvPr id="4" name="TextBox 3"/>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123631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the elicitation exercise</a:t>
            </a:r>
            <a:endParaRPr lang="en-US" dirty="0"/>
          </a:p>
        </p:txBody>
      </p:sp>
      <p:sp>
        <p:nvSpPr>
          <p:cNvPr id="3" name="Content Placeholder 2"/>
          <p:cNvSpPr>
            <a:spLocks noGrp="1"/>
          </p:cNvSpPr>
          <p:nvPr>
            <p:ph idx="1"/>
          </p:nvPr>
        </p:nvSpPr>
        <p:spPr/>
        <p:txBody>
          <a:bodyPr>
            <a:normAutofit/>
          </a:bodyPr>
          <a:lstStyle/>
          <a:p>
            <a:r>
              <a:rPr lang="en-US" dirty="0" smtClean="0"/>
              <a:t>Make sure the expert reflects his/her own uncertainty, not that of others</a:t>
            </a:r>
          </a:p>
          <a:p>
            <a:r>
              <a:rPr lang="en-US" dirty="0" smtClean="0"/>
              <a:t>Explain why experts’ belief is important in contrast to collecting data.</a:t>
            </a:r>
          </a:p>
          <a:p>
            <a:r>
              <a:rPr lang="en-US" dirty="0" smtClean="0"/>
              <a:t>In practice examples, get the expert to “react” to possible parameter values (should not be done in the actual elicitation)</a:t>
            </a:r>
          </a:p>
          <a:p>
            <a:endParaRPr lang="en-US" dirty="0"/>
          </a:p>
        </p:txBody>
      </p:sp>
      <p:sp>
        <p:nvSpPr>
          <p:cNvPr id="4" name="TextBox 3"/>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2407310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Identifying the role of the elicitation</a:t>
            </a:r>
            <a:endParaRPr lang="en-US" dirty="0"/>
          </a:p>
        </p:txBody>
      </p:sp>
      <p:sp>
        <p:nvSpPr>
          <p:cNvPr id="3" name="Content Placeholder 2"/>
          <p:cNvSpPr>
            <a:spLocks noGrp="1"/>
          </p:cNvSpPr>
          <p:nvPr>
            <p:ph idx="1"/>
          </p:nvPr>
        </p:nvSpPr>
        <p:spPr/>
        <p:txBody>
          <a:bodyPr/>
          <a:lstStyle/>
          <a:p>
            <a:r>
              <a:rPr lang="en-US" dirty="0" smtClean="0"/>
              <a:t>Strong, directly relevant evidence</a:t>
            </a:r>
          </a:p>
          <a:p>
            <a:pPr lvl="1"/>
            <a:r>
              <a:rPr lang="en-US" dirty="0" smtClean="0"/>
              <a:t>Experts may not be needed in such a situation</a:t>
            </a:r>
          </a:p>
          <a:p>
            <a:r>
              <a:rPr lang="en-US" dirty="0" smtClean="0"/>
              <a:t>Indirectly relevant evidence</a:t>
            </a:r>
          </a:p>
          <a:p>
            <a:pPr lvl="1"/>
            <a:r>
              <a:rPr lang="en-US" dirty="0" smtClean="0"/>
              <a:t>For ex, data with misclassification error</a:t>
            </a:r>
          </a:p>
          <a:p>
            <a:pPr lvl="1"/>
            <a:r>
              <a:rPr lang="en-US" dirty="0" smtClean="0"/>
              <a:t>Could ask about Se/</a:t>
            </a:r>
            <a:r>
              <a:rPr lang="en-US" dirty="0" err="1" smtClean="0"/>
              <a:t>Sp</a:t>
            </a:r>
            <a:r>
              <a:rPr lang="en-US" dirty="0" smtClean="0"/>
              <a:t> of the measurement tool</a:t>
            </a:r>
          </a:p>
          <a:p>
            <a:pPr lvl="1"/>
            <a:r>
              <a:rPr lang="en-US" dirty="0" smtClean="0"/>
              <a:t>Could ask about another population</a:t>
            </a:r>
          </a:p>
          <a:p>
            <a:r>
              <a:rPr lang="en-US" dirty="0" smtClean="0"/>
              <a:t>Expert opinion only</a:t>
            </a:r>
          </a:p>
        </p:txBody>
      </p:sp>
      <p:sp>
        <p:nvSpPr>
          <p:cNvPr id="4" name="TextBox 3"/>
          <p:cNvSpPr txBox="1"/>
          <p:nvPr/>
        </p:nvSpPr>
        <p:spPr>
          <a:xfrm>
            <a:off x="-76200" y="6412468"/>
            <a:ext cx="9334991" cy="369332"/>
          </a:xfrm>
          <a:prstGeom prst="rect">
            <a:avLst/>
          </a:prstGeom>
          <a:noFill/>
        </p:spPr>
        <p:txBody>
          <a:bodyPr wrap="none" rtlCol="0">
            <a:spAutoFit/>
          </a:bodyPr>
          <a:lstStyle/>
          <a:p>
            <a:pPr fontAlgn="base"/>
            <a:r>
              <a:rPr lang="en-US" dirty="0" smtClean="0"/>
              <a:t>Taken from </a:t>
            </a:r>
            <a:r>
              <a:rPr lang="en-US" dirty="0"/>
              <a:t>J. Oakley (Ed.), Eliciting Univariate Probability Distributions, Risk Books, London (2010)</a:t>
            </a:r>
          </a:p>
        </p:txBody>
      </p:sp>
    </p:spTree>
    <p:extLst>
      <p:ext uri="{BB962C8B-B14F-4D97-AF65-F5344CB8AC3E}">
        <p14:creationId xmlns:p14="http://schemas.microsoft.com/office/powerpoint/2010/main" val="1699338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2136</Words>
  <Application>Microsoft Office PowerPoint</Application>
  <PresentationFormat>On-screen Show (4:3)</PresentationFormat>
  <Paragraphs>130</Paragraphs>
  <Slides>22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Prior beliefs</vt:lpstr>
      <vt:lpstr>Prior beliefs</vt:lpstr>
      <vt:lpstr>Eliciting prior beliefs from experts</vt:lpstr>
      <vt:lpstr>Eliciting prior beliefs on proportions</vt:lpstr>
      <vt:lpstr>Eliciting prior beliefs on proportions</vt:lpstr>
      <vt:lpstr>The psychology of eliciting beliefs</vt:lpstr>
      <vt:lpstr>Preparing the elicitation exercise</vt:lpstr>
      <vt:lpstr>Preparing the elicitation exercise</vt:lpstr>
      <vt:lpstr>Identifying the role of the elicitation</vt:lpstr>
      <vt:lpstr>Structuring the elicitation problem</vt:lpstr>
      <vt:lpstr>Steps in eliciting a distribution</vt:lpstr>
      <vt:lpstr>Methods to elicit knowledge</vt:lpstr>
      <vt:lpstr>Fixed interval – Probability method</vt:lpstr>
      <vt:lpstr>Fixed interval - Roulette method</vt:lpstr>
      <vt:lpstr>Ex. of roulette method in MATCH</vt:lpstr>
      <vt:lpstr>Variable interval – bisection or quartile method</vt:lpstr>
      <vt:lpstr>Ex of quartile method in MATCH</vt:lpstr>
      <vt:lpstr>Ex with a continuous variable</vt:lpstr>
      <vt:lpstr>Variable interval – tertile method</vt:lpstr>
      <vt:lpstr>Ex of tertile method in MATCH</vt:lpstr>
      <vt:lpstr>Feedback</vt:lpstr>
      <vt:lpstr>4 principles of eliciting prior knowledge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 beliefs</dc:title>
  <dc:creator>Carabin, Helene (HSC)</dc:creator>
  <cp:lastModifiedBy>Carabin, Helene (HSC)</cp:lastModifiedBy>
  <cp:revision>25</cp:revision>
  <dcterms:created xsi:type="dcterms:W3CDTF">2015-01-14T19:04:04Z</dcterms:created>
  <dcterms:modified xsi:type="dcterms:W3CDTF">2016-05-17T17:57:35Z</dcterms:modified>
</cp:coreProperties>
</file>