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65" r:id="rId3"/>
    <p:sldId id="256" r:id="rId4"/>
    <p:sldId id="266" r:id="rId5"/>
    <p:sldId id="260" r:id="rId6"/>
    <p:sldId id="261" r:id="rId7"/>
    <p:sldId id="262" r:id="rId8"/>
    <p:sldId id="263" r:id="rId9"/>
    <p:sldId id="264" r:id="rId10"/>
    <p:sldId id="259"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021" autoAdjust="0"/>
  </p:normalViewPr>
  <p:slideViewPr>
    <p:cSldViewPr>
      <p:cViewPr varScale="1">
        <p:scale>
          <a:sx n="88" d="100"/>
          <a:sy n="88" d="100"/>
        </p:scale>
        <p:origin x="219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767B75-3D6A-47DC-AC9C-E72737CEF99C}" type="datetimeFigureOut">
              <a:rPr lang="en-US" smtClean="0"/>
              <a:t>5/17/2016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9D6D01-190E-45E8-BB56-B6049D2D0271}" type="slidenum">
              <a:rPr lang="en-US" smtClean="0"/>
              <a:t>‹#›</a:t>
            </a:fld>
            <a:endParaRPr lang="en-US"/>
          </a:p>
        </p:txBody>
      </p:sp>
    </p:spTree>
    <p:extLst>
      <p:ext uri="{BB962C8B-B14F-4D97-AF65-F5344CB8AC3E}">
        <p14:creationId xmlns:p14="http://schemas.microsoft.com/office/powerpoint/2010/main" val="1809795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9D6D01-190E-45E8-BB56-B6049D2D0271}" type="slidenum">
              <a:rPr lang="en-US" smtClean="0"/>
              <a:t>3</a:t>
            </a:fld>
            <a:endParaRPr lang="en-US"/>
          </a:p>
        </p:txBody>
      </p:sp>
    </p:spTree>
    <p:extLst>
      <p:ext uri="{BB962C8B-B14F-4D97-AF65-F5344CB8AC3E}">
        <p14:creationId xmlns:p14="http://schemas.microsoft.com/office/powerpoint/2010/main" val="968387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From http://plato.stanford.edu/entries/induction-problem/</a:t>
            </a:r>
          </a:p>
          <a:p>
            <a:endParaRPr lang="en-US" b="1" dirty="0" smtClean="0"/>
          </a:p>
          <a:p>
            <a:r>
              <a:rPr lang="en-US" b="1" dirty="0" smtClean="0"/>
              <a:t>3.2 </a:t>
            </a:r>
            <a:r>
              <a:rPr lang="en-US" b="1" dirty="0" err="1" smtClean="0"/>
              <a:t>Carnap's</a:t>
            </a:r>
            <a:r>
              <a:rPr lang="en-US" b="1" dirty="0" smtClean="0"/>
              <a:t> inductive logic</a:t>
            </a:r>
          </a:p>
          <a:p>
            <a:r>
              <a:rPr lang="en-US" dirty="0" err="1" smtClean="0"/>
              <a:t>Carnap's</a:t>
            </a:r>
            <a:r>
              <a:rPr lang="en-US" dirty="0" smtClean="0"/>
              <a:t> taxonomy of the varieties of inductive inference (LFP 207f) may help to appreciate the complexity of the contemporary concept. </a:t>
            </a:r>
          </a:p>
          <a:p>
            <a:r>
              <a:rPr lang="en-US" i="1" dirty="0" smtClean="0"/>
              <a:t>Direct inference</a:t>
            </a:r>
            <a:r>
              <a:rPr lang="en-US" dirty="0" smtClean="0"/>
              <a:t> typically infers the relative frequency of a trait in a sample from its relative frequency in the population from which the sample is drawn.</a:t>
            </a:r>
          </a:p>
          <a:p>
            <a:r>
              <a:rPr lang="en-US" i="1" dirty="0" smtClean="0"/>
              <a:t>Predictive inference</a:t>
            </a:r>
            <a:r>
              <a:rPr lang="en-US" dirty="0" smtClean="0"/>
              <a:t> is inference from one sample to another sample not overlapping the first. This, according to </a:t>
            </a:r>
            <a:r>
              <a:rPr lang="en-US" dirty="0" err="1" smtClean="0"/>
              <a:t>Carnap</a:t>
            </a:r>
            <a:r>
              <a:rPr lang="en-US" dirty="0" smtClean="0"/>
              <a:t>, is “the most important and fundamental kind of inductive inference” (LFP, 207). It includes the special case, known as </a:t>
            </a:r>
            <a:r>
              <a:rPr lang="en-US" i="1" dirty="0" smtClean="0"/>
              <a:t>singular predictive inference</a:t>
            </a:r>
            <a:r>
              <a:rPr lang="en-US" dirty="0" smtClean="0"/>
              <a:t>, in which the second sample consists of just one individual.</a:t>
            </a:r>
          </a:p>
          <a:p>
            <a:r>
              <a:rPr lang="en-US" i="1" dirty="0" smtClean="0"/>
              <a:t>Inference by analogy</a:t>
            </a:r>
            <a:r>
              <a:rPr lang="en-US" dirty="0" smtClean="0"/>
              <a:t> is inference from the traits of one individual to those of another on the basis of traits that they share.</a:t>
            </a:r>
          </a:p>
          <a:p>
            <a:r>
              <a:rPr lang="en-US" i="1" dirty="0" smtClean="0"/>
              <a:t>Inverse inference</a:t>
            </a:r>
            <a:r>
              <a:rPr lang="en-US" dirty="0" smtClean="0"/>
              <a:t> infers something about a population on the basis of premises about a sample from that population.</a:t>
            </a:r>
          </a:p>
          <a:p>
            <a:r>
              <a:rPr lang="en-US" i="1" dirty="0" smtClean="0"/>
              <a:t>Universal inference</a:t>
            </a:r>
            <a:r>
              <a:rPr lang="en-US" dirty="0" smtClean="0"/>
              <a:t>, mentioned in the opening sentence of this article, is inference from a sample to a hypothesis of universal form.</a:t>
            </a:r>
          </a:p>
        </p:txBody>
      </p:sp>
      <p:sp>
        <p:nvSpPr>
          <p:cNvPr id="4" name="Slide Number Placeholder 3"/>
          <p:cNvSpPr>
            <a:spLocks noGrp="1"/>
          </p:cNvSpPr>
          <p:nvPr>
            <p:ph type="sldNum" sz="quarter" idx="10"/>
          </p:nvPr>
        </p:nvSpPr>
        <p:spPr/>
        <p:txBody>
          <a:bodyPr/>
          <a:lstStyle/>
          <a:p>
            <a:fld id="{8B9D6D01-190E-45E8-BB56-B6049D2D0271}" type="slidenum">
              <a:rPr lang="en-US" smtClean="0"/>
              <a:t>4</a:t>
            </a:fld>
            <a:endParaRPr lang="en-US"/>
          </a:p>
        </p:txBody>
      </p:sp>
    </p:spTree>
    <p:extLst>
      <p:ext uri="{BB962C8B-B14F-4D97-AF65-F5344CB8AC3E}">
        <p14:creationId xmlns:p14="http://schemas.microsoft.com/office/powerpoint/2010/main" val="968387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b="0" i="0" kern="1200" dirty="0" smtClean="0">
                <a:solidFill>
                  <a:schemeClr val="tx1"/>
                </a:solidFill>
                <a:effectLst/>
                <a:latin typeface="+mn-lt"/>
                <a:ea typeface="+mn-ea"/>
                <a:cs typeface="+mn-cs"/>
              </a:rPr>
              <a:t>Exemple : la dinde </a:t>
            </a:r>
            <a:r>
              <a:rPr lang="fr-FR" sz="1200" b="0" i="0" kern="1200" dirty="0" err="1" smtClean="0">
                <a:solidFill>
                  <a:schemeClr val="tx1"/>
                </a:solidFill>
                <a:effectLst/>
                <a:latin typeface="+mn-lt"/>
                <a:ea typeface="+mn-ea"/>
                <a:cs typeface="+mn-cs"/>
              </a:rPr>
              <a:t>inductiviste</a:t>
            </a:r>
            <a:r>
              <a:rPr lang="fr-FR" sz="1200" b="0" i="0" kern="1200" dirty="0" smtClean="0">
                <a:solidFill>
                  <a:schemeClr val="tx1"/>
                </a:solidFill>
                <a:effectLst/>
                <a:latin typeface="+mn-lt"/>
                <a:ea typeface="+mn-ea"/>
                <a:cs typeface="+mn-cs"/>
              </a:rPr>
              <a:t> de Russell</a:t>
            </a:r>
          </a:p>
          <a:p>
            <a:r>
              <a:rPr lang="fr-FR" sz="1200" b="0" i="0" kern="1200" dirty="0" smtClean="0">
                <a:solidFill>
                  <a:schemeClr val="tx1"/>
                </a:solidFill>
                <a:effectLst/>
                <a:latin typeface="+mn-lt"/>
                <a:ea typeface="+mn-ea"/>
                <a:cs typeface="+mn-cs"/>
              </a:rPr>
              <a:t>Dès le matin de son arrivée dans la ferme pour dindes, une dinde s’aperçut qu’on la nourrissait à 9h00 du matin. Toutefois, en bonne </a:t>
            </a:r>
            <a:r>
              <a:rPr lang="fr-FR" sz="1200" b="0" i="0" kern="1200" dirty="0" err="1" smtClean="0">
                <a:solidFill>
                  <a:schemeClr val="tx1"/>
                </a:solidFill>
                <a:effectLst/>
                <a:latin typeface="+mn-lt"/>
                <a:ea typeface="+mn-ea"/>
                <a:cs typeface="+mn-cs"/>
              </a:rPr>
              <a:t>inductiviste</a:t>
            </a:r>
            <a:r>
              <a:rPr lang="fr-FR" sz="1200" b="0" i="0" kern="1200" dirty="0" smtClean="0">
                <a:solidFill>
                  <a:schemeClr val="tx1"/>
                </a:solidFill>
                <a:effectLst/>
                <a:latin typeface="+mn-lt"/>
                <a:ea typeface="+mn-ea"/>
                <a:cs typeface="+mn-cs"/>
              </a:rPr>
              <a:t>, elle ne s’</a:t>
            </a:r>
            <a:r>
              <a:rPr lang="fr-FR" sz="1200" b="0" i="0" u="sng" kern="1200" dirty="0" smtClean="0">
                <a:solidFill>
                  <a:schemeClr val="tx1"/>
                </a:solidFill>
                <a:effectLst/>
                <a:latin typeface="+mn-lt"/>
                <a:ea typeface="+mn-ea"/>
                <a:cs typeface="+mn-cs"/>
              </a:rPr>
              <a:t>empressa</a:t>
            </a:r>
            <a:r>
              <a:rPr lang="fr-FR" sz="1200" b="0" i="0" kern="1200" dirty="0" smtClean="0">
                <a:solidFill>
                  <a:schemeClr val="tx1"/>
                </a:solidFill>
                <a:effectLst/>
                <a:latin typeface="+mn-lt"/>
                <a:ea typeface="+mn-ea"/>
                <a:cs typeface="+mn-cs"/>
              </a:rPr>
              <a:t> pas d’en conclure quoi que ce soit. Elle attendit donc d’avoir observé de </a:t>
            </a:r>
            <a:r>
              <a:rPr lang="fr-FR" sz="1200" b="0" i="0" u="sng" kern="1200" dirty="0" smtClean="0">
                <a:solidFill>
                  <a:schemeClr val="tx1"/>
                </a:solidFill>
                <a:effectLst/>
                <a:latin typeface="+mn-lt"/>
                <a:ea typeface="+mn-ea"/>
                <a:cs typeface="+mn-cs"/>
              </a:rPr>
              <a:t>nombreuses fois</a:t>
            </a:r>
            <a:r>
              <a:rPr lang="fr-FR" sz="1200" b="0" i="0" kern="1200" dirty="0" smtClean="0">
                <a:solidFill>
                  <a:schemeClr val="tx1"/>
                </a:solidFill>
                <a:effectLst/>
                <a:latin typeface="+mn-lt"/>
                <a:ea typeface="+mn-ea"/>
                <a:cs typeface="+mn-cs"/>
              </a:rPr>
              <a:t> qu’elle était nourrie à 9h00 du matin, et elle recueillit ces observations dans des </a:t>
            </a:r>
            <a:r>
              <a:rPr lang="fr-FR" sz="1200" b="0" i="0" u="sng" kern="1200" dirty="0" smtClean="0">
                <a:solidFill>
                  <a:schemeClr val="tx1"/>
                </a:solidFill>
                <a:effectLst/>
                <a:latin typeface="+mn-lt"/>
                <a:ea typeface="+mn-ea"/>
                <a:cs typeface="+mn-cs"/>
              </a:rPr>
              <a:t>circonstances fort différentes</a:t>
            </a:r>
            <a:r>
              <a:rPr lang="fr-FR" sz="1200" b="0" i="0" kern="1200" dirty="0" smtClean="0">
                <a:solidFill>
                  <a:schemeClr val="tx1"/>
                </a:solidFill>
                <a:effectLst/>
                <a:latin typeface="+mn-lt"/>
                <a:ea typeface="+mn-ea"/>
                <a:cs typeface="+mn-cs"/>
              </a:rPr>
              <a:t>, les mercredis et jeudis, les jours chauds et les jours froids, les jours de pluie et les jours sans pluie. Chaque jour, elle ajoutait un nouvel énoncé d’observation à sa liste.</a:t>
            </a:r>
          </a:p>
          <a:p>
            <a:r>
              <a:rPr lang="fr-FR" sz="1200" b="0" i="0" kern="1200" dirty="0" smtClean="0">
                <a:solidFill>
                  <a:schemeClr val="tx1"/>
                </a:solidFill>
                <a:effectLst/>
                <a:latin typeface="+mn-lt"/>
                <a:ea typeface="+mn-ea"/>
                <a:cs typeface="+mn-cs"/>
              </a:rPr>
              <a:t>Elle recourut donc à un raisonnement inductif pour conclure : " je suis </a:t>
            </a:r>
            <a:r>
              <a:rPr lang="fr-FR" sz="1200" b="0" i="0" u="sng" kern="1200" dirty="0" smtClean="0">
                <a:solidFill>
                  <a:schemeClr val="tx1"/>
                </a:solidFill>
                <a:effectLst/>
                <a:latin typeface="+mn-lt"/>
                <a:ea typeface="+mn-ea"/>
                <a:cs typeface="+mn-cs"/>
              </a:rPr>
              <a:t>toujours</a:t>
            </a:r>
            <a:r>
              <a:rPr lang="fr-FR" sz="1200" b="0" i="0" kern="1200" dirty="0" smtClean="0">
                <a:solidFill>
                  <a:schemeClr val="tx1"/>
                </a:solidFill>
                <a:effectLst/>
                <a:latin typeface="+mn-lt"/>
                <a:ea typeface="+mn-ea"/>
                <a:cs typeface="+mn-cs"/>
              </a:rPr>
              <a:t> nourrie à 9h00 du matin ". Or, cette conclusion se révéla fausse quand, un jour de noël, à la même heure, on lui tordit le cou.</a:t>
            </a:r>
          </a:p>
          <a:p>
            <a:r>
              <a:rPr lang="fr-FR" sz="1200" b="0" i="0" kern="1200" dirty="0" smtClean="0">
                <a:solidFill>
                  <a:schemeClr val="tx1"/>
                </a:solidFill>
                <a:effectLst/>
                <a:latin typeface="+mn-lt"/>
                <a:ea typeface="+mn-ea"/>
                <a:cs typeface="+mn-cs"/>
              </a:rPr>
              <a:t>Leçon de l’histoire : le raisonnement inductif se caractérise donc par le fait que toutes les prémisses peuvent être vraies et pourtant mener à une conclusion fausse. Si à tel moment la dinde a constaté qu’elle a été nourrie, il se peut toujours que le moment d’après, elle ne le soit pas. L’induction est un raisonnement non fondé logiquement.</a:t>
            </a:r>
          </a:p>
          <a:p>
            <a:r>
              <a:rPr lang="fr-FR" sz="1200" b="0" i="0" kern="1200" dirty="0" smtClean="0">
                <a:solidFill>
                  <a:schemeClr val="tx1"/>
                </a:solidFill>
                <a:effectLst/>
                <a:latin typeface="+mn-lt"/>
                <a:ea typeface="+mn-ea"/>
                <a:cs typeface="+mn-cs"/>
              </a:rPr>
              <a:t>Problème : si la science est fondée sur une démarche inductive, alors, elle n’est pas fondée !</a:t>
            </a:r>
          </a:p>
          <a:p>
            <a:endParaRPr lang="en-US" dirty="0" smtClean="0"/>
          </a:p>
        </p:txBody>
      </p:sp>
      <p:sp>
        <p:nvSpPr>
          <p:cNvPr id="4" name="Slide Number Placeholder 3"/>
          <p:cNvSpPr>
            <a:spLocks noGrp="1"/>
          </p:cNvSpPr>
          <p:nvPr>
            <p:ph type="sldNum" sz="quarter" idx="10"/>
          </p:nvPr>
        </p:nvSpPr>
        <p:spPr/>
        <p:txBody>
          <a:bodyPr/>
          <a:lstStyle/>
          <a:p>
            <a:fld id="{8B9D6D01-190E-45E8-BB56-B6049D2D0271}" type="slidenum">
              <a:rPr lang="en-US" smtClean="0"/>
              <a:t>5</a:t>
            </a:fld>
            <a:endParaRPr lang="en-US"/>
          </a:p>
        </p:txBody>
      </p:sp>
    </p:spTree>
    <p:extLst>
      <p:ext uri="{BB962C8B-B14F-4D97-AF65-F5344CB8AC3E}">
        <p14:creationId xmlns:p14="http://schemas.microsoft.com/office/powerpoint/2010/main" val="2463736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a:t>
            </a:r>
            <a:r>
              <a:rPr lang="en-US" baseline="0" dirty="0" smtClean="0"/>
              <a:t> of these concepts were taken from the </a:t>
            </a:r>
            <a:r>
              <a:rPr lang="en-US" baseline="0" dirty="0" err="1" smtClean="0"/>
              <a:t>Standford</a:t>
            </a:r>
            <a:r>
              <a:rPr lang="en-US" baseline="0" dirty="0" smtClean="0"/>
              <a:t> Encyclopedia of Philosophy: http://plato.stanford.edu/entries/induction-problem/</a:t>
            </a:r>
          </a:p>
          <a:p>
            <a:endParaRPr lang="en-US" dirty="0" smtClean="0"/>
          </a:p>
          <a:p>
            <a:r>
              <a:rPr lang="en-US" dirty="0" smtClean="0"/>
              <a:t>“</a:t>
            </a:r>
            <a:r>
              <a:rPr lang="en-US" i="1" dirty="0" smtClean="0"/>
              <a:t>Popper gave two formulations of the problem of induction; the first is the establishment of the truth of a theory by empirical evidence; the second, slightly weaker, is the justification of a preference for one theory over another as better supported by empirical evidence. Both of these he declared insoluble, on the grounds, roughly put, that scientific theories have infinite scope and no finite evidence can ever adjudicate among them (LSD, 253–254; Grattan-</a:t>
            </a:r>
            <a:r>
              <a:rPr lang="en-US" i="1" dirty="0" err="1" smtClean="0"/>
              <a:t>Guiness</a:t>
            </a:r>
            <a:r>
              <a:rPr lang="en-US" i="1" dirty="0" smtClean="0"/>
              <a:t> 2004). He did however hold that theories could be falsified, and that falsifiability, or the liability of a theory to counterexample, was a virtue. </a:t>
            </a:r>
            <a:r>
              <a:rPr lang="en-US" i="1" u="sng" dirty="0" smtClean="0"/>
              <a:t>Falsifiability corresponds roughly to the proportion of models in which a (consistent) theory is false</a:t>
            </a:r>
            <a:r>
              <a:rPr lang="en-US" i="1" dirty="0" smtClean="0"/>
              <a:t>. Highly falsifiable theories thus make stronger assertions and are in general more informative. Though theories cannot in Popper's view be supported, they can be corroborated: </a:t>
            </a:r>
            <a:r>
              <a:rPr lang="en-US" i="1" u="sng" dirty="0" smtClean="0"/>
              <a:t>a better corroborated theory is one that has been subjected to more and more rigorous tests without having been falsified.</a:t>
            </a:r>
            <a:r>
              <a:rPr lang="en-US" i="1" dirty="0" smtClean="0"/>
              <a:t> Falsifiable and corroborated theories are thus to be preferred, though, as the impossibility of the second problem of induction makes evident, these are not to be confused with support by evidence.</a:t>
            </a:r>
            <a:r>
              <a:rPr lang="en-US" dirty="0" smtClean="0"/>
              <a:t>”</a:t>
            </a:r>
          </a:p>
          <a:p>
            <a:endParaRPr lang="en-US" dirty="0"/>
          </a:p>
        </p:txBody>
      </p:sp>
      <p:sp>
        <p:nvSpPr>
          <p:cNvPr id="4" name="Slide Number Placeholder 3"/>
          <p:cNvSpPr>
            <a:spLocks noGrp="1"/>
          </p:cNvSpPr>
          <p:nvPr>
            <p:ph type="sldNum" sz="quarter" idx="10"/>
          </p:nvPr>
        </p:nvSpPr>
        <p:spPr/>
        <p:txBody>
          <a:bodyPr/>
          <a:lstStyle/>
          <a:p>
            <a:fld id="{8B9D6D01-190E-45E8-BB56-B6049D2D0271}" type="slidenum">
              <a:rPr lang="en-US" smtClean="0"/>
              <a:t>6</a:t>
            </a:fld>
            <a:endParaRPr lang="en-US"/>
          </a:p>
        </p:txBody>
      </p:sp>
    </p:spTree>
    <p:extLst>
      <p:ext uri="{BB962C8B-B14F-4D97-AF65-F5344CB8AC3E}">
        <p14:creationId xmlns:p14="http://schemas.microsoft.com/office/powerpoint/2010/main" val="3928744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Bayesian induction incorporates a </a:t>
            </a:r>
            <a:r>
              <a:rPr lang="en-US" dirty="0" err="1" smtClean="0"/>
              <a:t>subjectivistic</a:t>
            </a:r>
            <a:r>
              <a:rPr lang="en-US" dirty="0" smtClean="0"/>
              <a:t> view of probability, according to which probability is identified with strength of belief. </a:t>
            </a:r>
            <a:r>
              <a:rPr lang="en-US" i="1" dirty="0" smtClean="0"/>
              <a:t>Objective</a:t>
            </a:r>
            <a:r>
              <a:rPr lang="en-US" dirty="0" smtClean="0"/>
              <a:t> </a:t>
            </a:r>
            <a:r>
              <a:rPr lang="en-US" dirty="0" err="1" smtClean="0"/>
              <a:t>Bayesianism</a:t>
            </a:r>
            <a:r>
              <a:rPr lang="en-US" dirty="0" smtClean="0"/>
              <a:t> incorporates also normative epistemic constraints. (“Logical Foundations of Evidential Support,” (</a:t>
            </a:r>
            <a:r>
              <a:rPr lang="en-US" dirty="0" err="1" smtClean="0"/>
              <a:t>Fitelson</a:t>
            </a:r>
            <a:r>
              <a:rPr lang="en-US" dirty="0" smtClean="0"/>
              <a:t> 2006a) is a good example of the genre.) Contemporary </a:t>
            </a:r>
            <a:r>
              <a:rPr lang="en-US" dirty="0" err="1" smtClean="0"/>
              <a:t>Bayesianism</a:t>
            </a:r>
            <a:r>
              <a:rPr lang="en-US" dirty="0" smtClean="0"/>
              <a:t> is not only a doctrine, or family of positions, about probability. It applies generally in epistemology and the philosophy of science as well. “Bayesian statistical inference for psychological research” (Edwards et al. 1963) gave a general Bayesian account of statistical inference. Savage (1954), Jeffrey (1983) and </a:t>
            </a:r>
            <a:r>
              <a:rPr lang="en-US" dirty="0" err="1" smtClean="0"/>
              <a:t>Skyrms</a:t>
            </a:r>
            <a:r>
              <a:rPr lang="en-US" dirty="0" smtClean="0"/>
              <a:t> (1980) give extensive Bayesian accounts of decision making in situations of uncertainty. More recently objective </a:t>
            </a:r>
            <a:r>
              <a:rPr lang="en-US" dirty="0" err="1" smtClean="0"/>
              <a:t>Bayesianism</a:t>
            </a:r>
            <a:r>
              <a:rPr lang="en-US" dirty="0" smtClean="0"/>
              <a:t> has taken on the traditional problem of the justification of universal inference.</a:t>
            </a:r>
            <a:endParaRPr lang="en-US" dirty="0"/>
          </a:p>
        </p:txBody>
      </p:sp>
      <p:sp>
        <p:nvSpPr>
          <p:cNvPr id="4" name="Slide Number Placeholder 3"/>
          <p:cNvSpPr>
            <a:spLocks noGrp="1"/>
          </p:cNvSpPr>
          <p:nvPr>
            <p:ph type="sldNum" sz="quarter" idx="10"/>
          </p:nvPr>
        </p:nvSpPr>
        <p:spPr/>
        <p:txBody>
          <a:bodyPr/>
          <a:lstStyle/>
          <a:p>
            <a:fld id="{8B9D6D01-190E-45E8-BB56-B6049D2D0271}" type="slidenum">
              <a:rPr lang="en-US" smtClean="0"/>
              <a:t>11</a:t>
            </a:fld>
            <a:endParaRPr lang="en-US"/>
          </a:p>
        </p:txBody>
      </p:sp>
    </p:spTree>
    <p:extLst>
      <p:ext uri="{BB962C8B-B14F-4D97-AF65-F5344CB8AC3E}">
        <p14:creationId xmlns:p14="http://schemas.microsoft.com/office/powerpoint/2010/main" val="4149515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F5E767-71C7-477F-A319-90E3CD25C1AC}" type="datetimeFigureOut">
              <a:rPr lang="en-US" smtClean="0"/>
              <a:t>5/17/2016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EC9C0C-DA8B-4BDC-900E-4BCDC0847CC8}" type="slidenum">
              <a:rPr lang="en-US" smtClean="0"/>
              <a:t>‹#›</a:t>
            </a:fld>
            <a:endParaRPr lang="en-US"/>
          </a:p>
        </p:txBody>
      </p:sp>
    </p:spTree>
    <p:extLst>
      <p:ext uri="{BB962C8B-B14F-4D97-AF65-F5344CB8AC3E}">
        <p14:creationId xmlns:p14="http://schemas.microsoft.com/office/powerpoint/2010/main" val="4146235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5E767-71C7-477F-A319-90E3CD25C1AC}" type="datetimeFigureOut">
              <a:rPr lang="en-US" smtClean="0"/>
              <a:t>5/17/2016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EC9C0C-DA8B-4BDC-900E-4BCDC0847CC8}" type="slidenum">
              <a:rPr lang="en-US" smtClean="0"/>
              <a:t>‹#›</a:t>
            </a:fld>
            <a:endParaRPr lang="en-US"/>
          </a:p>
        </p:txBody>
      </p:sp>
    </p:spTree>
    <p:extLst>
      <p:ext uri="{BB962C8B-B14F-4D97-AF65-F5344CB8AC3E}">
        <p14:creationId xmlns:p14="http://schemas.microsoft.com/office/powerpoint/2010/main" val="1946712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5E767-71C7-477F-A319-90E3CD25C1AC}" type="datetimeFigureOut">
              <a:rPr lang="en-US" smtClean="0"/>
              <a:t>5/17/2016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EC9C0C-DA8B-4BDC-900E-4BCDC0847CC8}" type="slidenum">
              <a:rPr lang="en-US" smtClean="0"/>
              <a:t>‹#›</a:t>
            </a:fld>
            <a:endParaRPr lang="en-US"/>
          </a:p>
        </p:txBody>
      </p:sp>
    </p:spTree>
    <p:extLst>
      <p:ext uri="{BB962C8B-B14F-4D97-AF65-F5344CB8AC3E}">
        <p14:creationId xmlns:p14="http://schemas.microsoft.com/office/powerpoint/2010/main" val="1342874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5E767-71C7-477F-A319-90E3CD25C1AC}" type="datetimeFigureOut">
              <a:rPr lang="en-US" smtClean="0"/>
              <a:t>5/17/2016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EC9C0C-DA8B-4BDC-900E-4BCDC0847CC8}" type="slidenum">
              <a:rPr lang="en-US" smtClean="0"/>
              <a:t>‹#›</a:t>
            </a:fld>
            <a:endParaRPr lang="en-US"/>
          </a:p>
        </p:txBody>
      </p:sp>
    </p:spTree>
    <p:extLst>
      <p:ext uri="{BB962C8B-B14F-4D97-AF65-F5344CB8AC3E}">
        <p14:creationId xmlns:p14="http://schemas.microsoft.com/office/powerpoint/2010/main" val="2157118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F5E767-71C7-477F-A319-90E3CD25C1AC}" type="datetimeFigureOut">
              <a:rPr lang="en-US" smtClean="0"/>
              <a:t>5/17/2016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EC9C0C-DA8B-4BDC-900E-4BCDC0847CC8}" type="slidenum">
              <a:rPr lang="en-US" smtClean="0"/>
              <a:t>‹#›</a:t>
            </a:fld>
            <a:endParaRPr lang="en-US"/>
          </a:p>
        </p:txBody>
      </p:sp>
    </p:spTree>
    <p:extLst>
      <p:ext uri="{BB962C8B-B14F-4D97-AF65-F5344CB8AC3E}">
        <p14:creationId xmlns:p14="http://schemas.microsoft.com/office/powerpoint/2010/main" val="458753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F5E767-71C7-477F-A319-90E3CD25C1AC}" type="datetimeFigureOut">
              <a:rPr lang="en-US" smtClean="0"/>
              <a:t>5/17/2016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EC9C0C-DA8B-4BDC-900E-4BCDC0847CC8}" type="slidenum">
              <a:rPr lang="en-US" smtClean="0"/>
              <a:t>‹#›</a:t>
            </a:fld>
            <a:endParaRPr lang="en-US"/>
          </a:p>
        </p:txBody>
      </p:sp>
    </p:spTree>
    <p:extLst>
      <p:ext uri="{BB962C8B-B14F-4D97-AF65-F5344CB8AC3E}">
        <p14:creationId xmlns:p14="http://schemas.microsoft.com/office/powerpoint/2010/main" val="3317276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F5E767-71C7-477F-A319-90E3CD25C1AC}" type="datetimeFigureOut">
              <a:rPr lang="en-US" smtClean="0"/>
              <a:t>5/17/2016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EC9C0C-DA8B-4BDC-900E-4BCDC0847CC8}" type="slidenum">
              <a:rPr lang="en-US" smtClean="0"/>
              <a:t>‹#›</a:t>
            </a:fld>
            <a:endParaRPr lang="en-US"/>
          </a:p>
        </p:txBody>
      </p:sp>
    </p:spTree>
    <p:extLst>
      <p:ext uri="{BB962C8B-B14F-4D97-AF65-F5344CB8AC3E}">
        <p14:creationId xmlns:p14="http://schemas.microsoft.com/office/powerpoint/2010/main" val="3796950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F5E767-71C7-477F-A319-90E3CD25C1AC}" type="datetimeFigureOut">
              <a:rPr lang="en-US" smtClean="0"/>
              <a:t>5/17/2016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EC9C0C-DA8B-4BDC-900E-4BCDC0847CC8}" type="slidenum">
              <a:rPr lang="en-US" smtClean="0"/>
              <a:t>‹#›</a:t>
            </a:fld>
            <a:endParaRPr lang="en-US"/>
          </a:p>
        </p:txBody>
      </p:sp>
    </p:spTree>
    <p:extLst>
      <p:ext uri="{BB962C8B-B14F-4D97-AF65-F5344CB8AC3E}">
        <p14:creationId xmlns:p14="http://schemas.microsoft.com/office/powerpoint/2010/main" val="872017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F5E767-71C7-477F-A319-90E3CD25C1AC}" type="datetimeFigureOut">
              <a:rPr lang="en-US" smtClean="0"/>
              <a:t>5/17/2016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EC9C0C-DA8B-4BDC-900E-4BCDC0847CC8}" type="slidenum">
              <a:rPr lang="en-US" smtClean="0"/>
              <a:t>‹#›</a:t>
            </a:fld>
            <a:endParaRPr lang="en-US"/>
          </a:p>
        </p:txBody>
      </p:sp>
    </p:spTree>
    <p:extLst>
      <p:ext uri="{BB962C8B-B14F-4D97-AF65-F5344CB8AC3E}">
        <p14:creationId xmlns:p14="http://schemas.microsoft.com/office/powerpoint/2010/main" val="2055900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5E767-71C7-477F-A319-90E3CD25C1AC}" type="datetimeFigureOut">
              <a:rPr lang="en-US" smtClean="0"/>
              <a:t>5/17/2016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EC9C0C-DA8B-4BDC-900E-4BCDC0847CC8}" type="slidenum">
              <a:rPr lang="en-US" smtClean="0"/>
              <a:t>‹#›</a:t>
            </a:fld>
            <a:endParaRPr lang="en-US"/>
          </a:p>
        </p:txBody>
      </p:sp>
    </p:spTree>
    <p:extLst>
      <p:ext uri="{BB962C8B-B14F-4D97-AF65-F5344CB8AC3E}">
        <p14:creationId xmlns:p14="http://schemas.microsoft.com/office/powerpoint/2010/main" val="3578076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5E767-71C7-477F-A319-90E3CD25C1AC}" type="datetimeFigureOut">
              <a:rPr lang="en-US" smtClean="0"/>
              <a:t>5/17/2016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EC9C0C-DA8B-4BDC-900E-4BCDC0847CC8}" type="slidenum">
              <a:rPr lang="en-US" smtClean="0"/>
              <a:t>‹#›</a:t>
            </a:fld>
            <a:endParaRPr lang="en-US"/>
          </a:p>
        </p:txBody>
      </p:sp>
    </p:spTree>
    <p:extLst>
      <p:ext uri="{BB962C8B-B14F-4D97-AF65-F5344CB8AC3E}">
        <p14:creationId xmlns:p14="http://schemas.microsoft.com/office/powerpoint/2010/main" val="1379137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F5E767-71C7-477F-A319-90E3CD25C1AC}" type="datetimeFigureOut">
              <a:rPr lang="en-US" smtClean="0"/>
              <a:t>5/17/2016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EC9C0C-DA8B-4BDC-900E-4BCDC0847CC8}" type="slidenum">
              <a:rPr lang="en-US" smtClean="0"/>
              <a:t>‹#›</a:t>
            </a:fld>
            <a:endParaRPr lang="en-US"/>
          </a:p>
        </p:txBody>
      </p:sp>
    </p:spTree>
    <p:extLst>
      <p:ext uri="{BB962C8B-B14F-4D97-AF65-F5344CB8AC3E}">
        <p14:creationId xmlns:p14="http://schemas.microsoft.com/office/powerpoint/2010/main" val="606096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Philosophy of science</a:t>
            </a:r>
            <a:endParaRPr lang="en-US" dirty="0"/>
          </a:p>
        </p:txBody>
      </p:sp>
      <p:sp>
        <p:nvSpPr>
          <p:cNvPr id="5" name="Content Placeholder 4"/>
          <p:cNvSpPr>
            <a:spLocks noGrp="1"/>
          </p:cNvSpPr>
          <p:nvPr>
            <p:ph idx="1"/>
          </p:nvPr>
        </p:nvSpPr>
        <p:spPr/>
        <p:txBody>
          <a:bodyPr/>
          <a:lstStyle/>
          <a:p>
            <a:r>
              <a:rPr lang="en-US" dirty="0" smtClean="0"/>
              <a:t>What is a scientific theory?</a:t>
            </a:r>
          </a:p>
          <a:p>
            <a:pPr lvl="1"/>
            <a:r>
              <a:rPr lang="en-US" dirty="0" smtClean="0"/>
              <a:t>Is a universal statement</a:t>
            </a:r>
          </a:p>
          <a:p>
            <a:pPr lvl="2"/>
            <a:r>
              <a:rPr lang="en-US" dirty="0" smtClean="0"/>
              <a:t>Applies to all events in all places and time</a:t>
            </a:r>
          </a:p>
          <a:p>
            <a:pPr lvl="1"/>
            <a:r>
              <a:rPr lang="en-US" dirty="0" smtClean="0"/>
              <a:t>Explains the </a:t>
            </a:r>
            <a:r>
              <a:rPr lang="en-US" dirty="0" err="1" smtClean="0"/>
              <a:t>behaviour</a:t>
            </a:r>
            <a:r>
              <a:rPr lang="en-US" dirty="0" smtClean="0"/>
              <a:t>/happening of all things (describe the reality)</a:t>
            </a:r>
          </a:p>
          <a:p>
            <a:pPr lvl="1"/>
            <a:r>
              <a:rPr lang="en-US" dirty="0" smtClean="0"/>
              <a:t>Predicts what will happen in the future.</a:t>
            </a:r>
          </a:p>
          <a:p>
            <a:pPr lvl="1"/>
            <a:r>
              <a:rPr lang="en-US" dirty="0" smtClean="0"/>
              <a:t>Typically assumes that an objective reality exists and can be explored</a:t>
            </a:r>
            <a:endParaRPr lang="en-US" dirty="0"/>
          </a:p>
        </p:txBody>
      </p:sp>
    </p:spTree>
    <p:extLst>
      <p:ext uri="{BB962C8B-B14F-4D97-AF65-F5344CB8AC3E}">
        <p14:creationId xmlns:p14="http://schemas.microsoft.com/office/powerpoint/2010/main" val="8604408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Philosophy</a:t>
            </a:r>
            <a:endParaRPr lang="en-US" dirty="0"/>
          </a:p>
        </p:txBody>
      </p:sp>
      <p:sp>
        <p:nvSpPr>
          <p:cNvPr id="3" name="Content Placeholder 2"/>
          <p:cNvSpPr>
            <a:spLocks noGrp="1"/>
          </p:cNvSpPr>
          <p:nvPr>
            <p:ph idx="1"/>
          </p:nvPr>
        </p:nvSpPr>
        <p:spPr/>
        <p:txBody>
          <a:bodyPr>
            <a:normAutofit lnSpcReduction="10000"/>
          </a:bodyPr>
          <a:lstStyle/>
          <a:p>
            <a:r>
              <a:rPr lang="en-US" dirty="0" err="1" smtClean="0"/>
              <a:t>Inductivism</a:t>
            </a:r>
            <a:r>
              <a:rPr lang="en-US" dirty="0" smtClean="0"/>
              <a:t>: requires 3 conditions</a:t>
            </a:r>
          </a:p>
          <a:p>
            <a:pPr lvl="1"/>
            <a:r>
              <a:rPr lang="en-US" dirty="0" smtClean="0"/>
              <a:t>Make SEVERAL observations of the events resulting from the theory (for example, all heated metal expand)</a:t>
            </a:r>
          </a:p>
          <a:p>
            <a:pPr lvl="1"/>
            <a:r>
              <a:rPr lang="en-US" dirty="0" smtClean="0"/>
              <a:t>Make observations under SEVERAL CONDITIONS</a:t>
            </a:r>
          </a:p>
          <a:p>
            <a:pPr lvl="2"/>
            <a:r>
              <a:rPr lang="en-US" dirty="0" smtClean="0"/>
              <a:t>The theory must hold under ALL conditions</a:t>
            </a:r>
          </a:p>
          <a:p>
            <a:pPr lvl="1"/>
            <a:r>
              <a:rPr lang="en-US" dirty="0" smtClean="0"/>
              <a:t>NO observation can go against the theory</a:t>
            </a:r>
          </a:p>
          <a:p>
            <a:pPr lvl="1"/>
            <a:r>
              <a:rPr lang="en-US" dirty="0" smtClean="0"/>
              <a:t>SO if A has been observed under various conditions, and if ALL A have characteristic B, than all A lead to B.</a:t>
            </a:r>
          </a:p>
          <a:p>
            <a:pPr lvl="1"/>
            <a:endParaRPr lang="en-US" dirty="0"/>
          </a:p>
        </p:txBody>
      </p:sp>
    </p:spTree>
    <p:extLst>
      <p:ext uri="{BB962C8B-B14F-4D97-AF65-F5344CB8AC3E}">
        <p14:creationId xmlns:p14="http://schemas.microsoft.com/office/powerpoint/2010/main" val="528546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Philosophy</a:t>
            </a:r>
            <a:endParaRPr lang="en-US" dirty="0"/>
          </a:p>
        </p:txBody>
      </p:sp>
      <p:sp>
        <p:nvSpPr>
          <p:cNvPr id="3" name="Content Placeholder 2"/>
          <p:cNvSpPr>
            <a:spLocks noGrp="1"/>
          </p:cNvSpPr>
          <p:nvPr>
            <p:ph idx="1"/>
          </p:nvPr>
        </p:nvSpPr>
        <p:spPr/>
        <p:txBody>
          <a:bodyPr/>
          <a:lstStyle/>
          <a:p>
            <a:r>
              <a:rPr lang="en-US" dirty="0" smtClean="0"/>
              <a:t>Bayesian statistics have an inductive approach</a:t>
            </a:r>
          </a:p>
          <a:p>
            <a:pPr lvl="1"/>
            <a:r>
              <a:rPr lang="en-US" dirty="0" smtClean="0"/>
              <a:t>Start with a prior distribution (prior knowledge, multitude of observations)</a:t>
            </a:r>
          </a:p>
          <a:p>
            <a:pPr lvl="1"/>
            <a:r>
              <a:rPr lang="en-US" dirty="0" smtClean="0"/>
              <a:t>Get data (observe under different condition)</a:t>
            </a:r>
          </a:p>
          <a:p>
            <a:pPr lvl="1"/>
            <a:r>
              <a:rPr lang="en-US" dirty="0" smtClean="0"/>
              <a:t>Obtain a posterior distribution (update prior knowledge)</a:t>
            </a:r>
            <a:endParaRPr lang="en-US" dirty="0"/>
          </a:p>
        </p:txBody>
      </p:sp>
    </p:spTree>
    <p:extLst>
      <p:ext uri="{BB962C8B-B14F-4D97-AF65-F5344CB8AC3E}">
        <p14:creationId xmlns:p14="http://schemas.microsoft.com/office/powerpoint/2010/main" val="4098413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Philosophy of science</a:t>
            </a:r>
            <a:endParaRPr lang="en-US" dirty="0"/>
          </a:p>
        </p:txBody>
      </p:sp>
      <p:sp>
        <p:nvSpPr>
          <p:cNvPr id="5" name="Content Placeholder 4"/>
          <p:cNvSpPr>
            <a:spLocks noGrp="1"/>
          </p:cNvSpPr>
          <p:nvPr>
            <p:ph idx="1"/>
          </p:nvPr>
        </p:nvSpPr>
        <p:spPr/>
        <p:txBody>
          <a:bodyPr>
            <a:normAutofit fontScale="92500"/>
          </a:bodyPr>
          <a:lstStyle/>
          <a:p>
            <a:r>
              <a:rPr lang="en-US" dirty="0" smtClean="0"/>
              <a:t>How can one come up with a scientific theory?</a:t>
            </a:r>
          </a:p>
          <a:p>
            <a:pPr lvl="1"/>
            <a:r>
              <a:rPr lang="en-US" dirty="0" smtClean="0"/>
              <a:t>Deductive method</a:t>
            </a:r>
          </a:p>
          <a:p>
            <a:pPr lvl="2"/>
            <a:r>
              <a:rPr lang="en-US" dirty="0" smtClean="0"/>
              <a:t>General propositions (positive or normative) lead to specific logical implications</a:t>
            </a:r>
          </a:p>
          <a:p>
            <a:pPr lvl="2"/>
            <a:r>
              <a:rPr lang="en-US" dirty="0" smtClean="0"/>
              <a:t>Developed as early as 400BC by Aristotle</a:t>
            </a:r>
          </a:p>
          <a:p>
            <a:pPr lvl="1"/>
            <a:r>
              <a:rPr lang="en-US" dirty="0" err="1" smtClean="0"/>
              <a:t>Inductivism</a:t>
            </a:r>
            <a:r>
              <a:rPr lang="en-US" dirty="0" smtClean="0"/>
              <a:t> (method), empiricism (knowledge)</a:t>
            </a:r>
          </a:p>
          <a:p>
            <a:pPr lvl="2"/>
            <a:r>
              <a:rPr lang="en-US" dirty="0" smtClean="0"/>
              <a:t>From observations to general conclusions</a:t>
            </a:r>
          </a:p>
          <a:p>
            <a:pPr lvl="2"/>
            <a:r>
              <a:rPr lang="en-US" dirty="0"/>
              <a:t>All </a:t>
            </a:r>
            <a:r>
              <a:rPr lang="en-US" dirty="0" smtClean="0"/>
              <a:t>scientific </a:t>
            </a:r>
            <a:r>
              <a:rPr lang="en-US" dirty="0" smtClean="0"/>
              <a:t>theory m</a:t>
            </a:r>
            <a:r>
              <a:rPr lang="en-US" dirty="0" smtClean="0"/>
              <a:t>ust </a:t>
            </a:r>
            <a:r>
              <a:rPr lang="en-US" dirty="0"/>
              <a:t>start from unbiased and non-informed (no prior knowledge) observations. </a:t>
            </a:r>
            <a:endParaRPr lang="en-US" dirty="0" smtClean="0"/>
          </a:p>
          <a:p>
            <a:pPr lvl="2"/>
            <a:r>
              <a:rPr lang="en-US" dirty="0" smtClean="0"/>
              <a:t>There are many forms of inductive reasoning</a:t>
            </a:r>
            <a:endParaRPr lang="en-US" dirty="0"/>
          </a:p>
          <a:p>
            <a:pPr lvl="2"/>
            <a:endParaRPr lang="en-US" dirty="0"/>
          </a:p>
        </p:txBody>
      </p:sp>
    </p:spTree>
    <p:extLst>
      <p:ext uri="{BB962C8B-B14F-4D97-AF65-F5344CB8AC3E}">
        <p14:creationId xmlns:p14="http://schemas.microsoft.com/office/powerpoint/2010/main" val="774880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
            <a:ext cx="8229600" cy="1143000"/>
          </a:xfrm>
        </p:spPr>
        <p:txBody>
          <a:bodyPr/>
          <a:lstStyle/>
          <a:p>
            <a:r>
              <a:rPr lang="en-US" dirty="0" smtClean="0"/>
              <a:t>Philosophy</a:t>
            </a:r>
            <a:endParaRPr lang="en-US" dirty="0"/>
          </a:p>
        </p:txBody>
      </p:sp>
      <p:sp>
        <p:nvSpPr>
          <p:cNvPr id="5" name="Content Placeholder 4"/>
          <p:cNvSpPr>
            <a:spLocks noGrp="1"/>
          </p:cNvSpPr>
          <p:nvPr>
            <p:ph idx="1"/>
          </p:nvPr>
        </p:nvSpPr>
        <p:spPr>
          <a:xfrm>
            <a:off x="228600" y="1211161"/>
            <a:ext cx="8534400" cy="5265839"/>
          </a:xfrm>
        </p:spPr>
        <p:txBody>
          <a:bodyPr>
            <a:normAutofit lnSpcReduction="10000"/>
          </a:bodyPr>
          <a:lstStyle/>
          <a:p>
            <a:r>
              <a:rPr lang="en-US" dirty="0" err="1" smtClean="0"/>
              <a:t>Inductivism</a:t>
            </a:r>
            <a:r>
              <a:rPr lang="en-US" dirty="0" smtClean="0"/>
              <a:t>:</a:t>
            </a:r>
          </a:p>
          <a:p>
            <a:pPr lvl="1"/>
            <a:r>
              <a:rPr lang="en-US" dirty="0" err="1" smtClean="0"/>
              <a:t>Empirism</a:t>
            </a:r>
            <a:r>
              <a:rPr lang="en-US" dirty="0" smtClean="0"/>
              <a:t>: concept developed by Hume (1777) </a:t>
            </a:r>
          </a:p>
          <a:p>
            <a:pPr lvl="1"/>
            <a:r>
              <a:rPr lang="en-US" dirty="0" smtClean="0"/>
              <a:t>Causes of events can be determined  by observation</a:t>
            </a:r>
          </a:p>
          <a:p>
            <a:pPr lvl="2"/>
            <a:r>
              <a:rPr lang="en-US" dirty="0" smtClean="0"/>
              <a:t>Generalization </a:t>
            </a:r>
            <a:r>
              <a:rPr lang="en-US" dirty="0"/>
              <a:t>from observations</a:t>
            </a:r>
          </a:p>
          <a:p>
            <a:pPr lvl="1"/>
            <a:r>
              <a:rPr lang="en-US" dirty="0" smtClean="0"/>
              <a:t>Unlike deduction, the conclusions of inductive reasoning are </a:t>
            </a:r>
            <a:r>
              <a:rPr lang="en-US" i="1" u="sng" dirty="0" smtClean="0"/>
              <a:t>probable</a:t>
            </a:r>
            <a:r>
              <a:rPr lang="en-US" i="1" dirty="0" smtClean="0"/>
              <a:t> </a:t>
            </a:r>
            <a:r>
              <a:rPr lang="en-US" dirty="0" smtClean="0"/>
              <a:t>given the evidence, in contrast to being certain.</a:t>
            </a:r>
          </a:p>
          <a:p>
            <a:pPr lvl="2"/>
            <a:r>
              <a:rPr lang="en-US" dirty="0"/>
              <a:t>When events not following the rule occur – the theory becomes a probability rather than a certainty.</a:t>
            </a:r>
          </a:p>
          <a:p>
            <a:pPr lvl="3"/>
            <a:r>
              <a:rPr lang="en-US" dirty="0" smtClean="0"/>
              <a:t>This is </a:t>
            </a:r>
            <a:r>
              <a:rPr lang="en-US" dirty="0"/>
              <a:t>where Bayesian statistics can play a huge role</a:t>
            </a:r>
          </a:p>
          <a:p>
            <a:pPr lvl="1"/>
            <a:r>
              <a:rPr lang="en-US" dirty="0" smtClean="0"/>
              <a:t>Principle of the Uniformity of Nature</a:t>
            </a:r>
          </a:p>
          <a:p>
            <a:pPr lvl="2"/>
            <a:r>
              <a:rPr lang="en-US" dirty="0" smtClean="0"/>
              <a:t>“The future will resemble the past”</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7600" y="228600"/>
            <a:ext cx="1137354" cy="140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2272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
            <a:ext cx="8229600" cy="1143000"/>
          </a:xfrm>
        </p:spPr>
        <p:txBody>
          <a:bodyPr/>
          <a:lstStyle/>
          <a:p>
            <a:r>
              <a:rPr lang="en-US" dirty="0" smtClean="0"/>
              <a:t>Philosophy</a:t>
            </a:r>
            <a:endParaRPr lang="en-US" dirty="0"/>
          </a:p>
        </p:txBody>
      </p:sp>
      <p:sp>
        <p:nvSpPr>
          <p:cNvPr id="5" name="Content Placeholder 4"/>
          <p:cNvSpPr>
            <a:spLocks noGrp="1"/>
          </p:cNvSpPr>
          <p:nvPr>
            <p:ph idx="1"/>
          </p:nvPr>
        </p:nvSpPr>
        <p:spPr>
          <a:xfrm>
            <a:off x="228600" y="1211161"/>
            <a:ext cx="8534400" cy="5265839"/>
          </a:xfrm>
        </p:spPr>
        <p:txBody>
          <a:bodyPr>
            <a:normAutofit/>
          </a:bodyPr>
          <a:lstStyle/>
          <a:p>
            <a:r>
              <a:rPr lang="en-US" dirty="0" smtClean="0"/>
              <a:t>Some forms of </a:t>
            </a:r>
            <a:r>
              <a:rPr lang="en-US" dirty="0" err="1" smtClean="0"/>
              <a:t>inductivism</a:t>
            </a:r>
            <a:endParaRPr lang="en-US" dirty="0" smtClean="0"/>
          </a:p>
          <a:p>
            <a:pPr lvl="1"/>
            <a:r>
              <a:rPr lang="en-US" dirty="0" smtClean="0"/>
              <a:t>Positivism (19</a:t>
            </a:r>
            <a:r>
              <a:rPr lang="en-US" baseline="30000" dirty="0" smtClean="0"/>
              <a:t>th</a:t>
            </a:r>
            <a:r>
              <a:rPr lang="en-US" dirty="0" smtClean="0"/>
              <a:t> Century) </a:t>
            </a:r>
          </a:p>
          <a:p>
            <a:pPr lvl="2"/>
            <a:r>
              <a:rPr lang="en-US" dirty="0" smtClean="0"/>
              <a:t>Science can rise above superstition by specializing in the description and analysis of observable phenomena, leading to discovery of natural laws.</a:t>
            </a:r>
          </a:p>
          <a:p>
            <a:pPr lvl="1"/>
            <a:r>
              <a:rPr lang="en-US" dirty="0" smtClean="0"/>
              <a:t>Logical positivism</a:t>
            </a:r>
          </a:p>
          <a:p>
            <a:pPr lvl="2"/>
            <a:r>
              <a:rPr lang="en-US" dirty="0" smtClean="0"/>
              <a:t>Science progresses toward truth by observation, formulation of hypotheses, empirical verification, leading to additional hypotheses.</a:t>
            </a:r>
          </a:p>
          <a:p>
            <a:pPr lvl="2"/>
            <a:r>
              <a:rPr lang="en-US" dirty="0" smtClean="0"/>
              <a:t>Scientific questions are referred to as “positive” while unscientific ones are “normative”</a:t>
            </a:r>
            <a:endParaRPr lang="en-US" dirty="0"/>
          </a:p>
        </p:txBody>
      </p:sp>
    </p:spTree>
    <p:extLst>
      <p:ext uri="{BB962C8B-B14F-4D97-AF65-F5344CB8AC3E}">
        <p14:creationId xmlns:p14="http://schemas.microsoft.com/office/powerpoint/2010/main" val="3837389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Philosophy</a:t>
            </a:r>
            <a:endParaRPr lang="en-US" dirty="0"/>
          </a:p>
        </p:txBody>
      </p:sp>
      <p:sp>
        <p:nvSpPr>
          <p:cNvPr id="3" name="Content Placeholder 2"/>
          <p:cNvSpPr>
            <a:spLocks noGrp="1"/>
          </p:cNvSpPr>
          <p:nvPr>
            <p:ph idx="1"/>
          </p:nvPr>
        </p:nvSpPr>
        <p:spPr/>
        <p:txBody>
          <a:bodyPr/>
          <a:lstStyle/>
          <a:p>
            <a:r>
              <a:rPr lang="en-US" dirty="0" smtClean="0"/>
              <a:t>Problems with </a:t>
            </a:r>
            <a:r>
              <a:rPr lang="en-US" dirty="0" err="1" smtClean="0"/>
              <a:t>inductivism</a:t>
            </a:r>
            <a:endParaRPr lang="en-US" dirty="0" smtClean="0"/>
          </a:p>
          <a:p>
            <a:pPr lvl="1"/>
            <a:r>
              <a:rPr lang="en-US" dirty="0" smtClean="0"/>
              <a:t>The theory chosen is not necessarily the right one</a:t>
            </a:r>
          </a:p>
          <a:p>
            <a:pPr lvl="2"/>
            <a:r>
              <a:rPr lang="en-US" dirty="0" err="1" smtClean="0"/>
              <a:t>Russel’s</a:t>
            </a:r>
            <a:r>
              <a:rPr lang="en-US" dirty="0" smtClean="0"/>
              <a:t> turkey</a:t>
            </a:r>
          </a:p>
          <a:p>
            <a:pPr lvl="1"/>
            <a:r>
              <a:rPr lang="en-US" dirty="0" smtClean="0"/>
              <a:t>The observed data can be biased</a:t>
            </a:r>
          </a:p>
          <a:p>
            <a:pPr lvl="1"/>
            <a:r>
              <a:rPr lang="en-US" dirty="0" smtClean="0"/>
              <a:t>Difficult to come up with an experiment without an underlying theory</a:t>
            </a:r>
          </a:p>
          <a:p>
            <a:pPr lvl="2"/>
            <a:r>
              <a:rPr lang="en-US" dirty="0" smtClean="0"/>
              <a:t>In other words, we are born Bayesian….</a:t>
            </a:r>
            <a:endParaRPr lang="en-US" dirty="0"/>
          </a:p>
        </p:txBody>
      </p:sp>
    </p:spTree>
    <p:extLst>
      <p:ext uri="{BB962C8B-B14F-4D97-AF65-F5344CB8AC3E}">
        <p14:creationId xmlns:p14="http://schemas.microsoft.com/office/powerpoint/2010/main" val="2916779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458"/>
            <a:ext cx="8229600" cy="1143000"/>
          </a:xfrm>
        </p:spPr>
        <p:txBody>
          <a:bodyPr/>
          <a:lstStyle/>
          <a:p>
            <a:r>
              <a:rPr lang="en-US" dirty="0" smtClean="0"/>
              <a:t>Philosophy – Karl Popper</a:t>
            </a:r>
            <a:endParaRPr lang="en-US" dirty="0"/>
          </a:p>
        </p:txBody>
      </p:sp>
      <p:sp>
        <p:nvSpPr>
          <p:cNvPr id="3" name="Content Placeholder 2"/>
          <p:cNvSpPr>
            <a:spLocks noGrp="1"/>
          </p:cNvSpPr>
          <p:nvPr>
            <p:ph idx="1"/>
          </p:nvPr>
        </p:nvSpPr>
        <p:spPr>
          <a:xfrm>
            <a:off x="76200" y="1295400"/>
            <a:ext cx="8786352" cy="5410200"/>
          </a:xfrm>
        </p:spPr>
        <p:txBody>
          <a:bodyPr>
            <a:normAutofit fontScale="85000" lnSpcReduction="10000"/>
          </a:bodyPr>
          <a:lstStyle/>
          <a:p>
            <a:r>
              <a:rPr lang="en-US" dirty="0" smtClean="0"/>
              <a:t>Induction has no place in the logic of science</a:t>
            </a:r>
            <a:r>
              <a:rPr lang="en-US" dirty="0"/>
              <a:t>	</a:t>
            </a:r>
            <a:endParaRPr lang="en-US" dirty="0" smtClean="0"/>
          </a:p>
          <a:p>
            <a:pPr lvl="1"/>
            <a:r>
              <a:rPr lang="en-US" dirty="0" smtClean="0"/>
              <a:t>Largely developed by Karl Popper in “Conjectures and Refutations” (1963)</a:t>
            </a:r>
          </a:p>
          <a:p>
            <a:pPr lvl="1"/>
            <a:r>
              <a:rPr lang="en-US" dirty="0" smtClean="0"/>
              <a:t>Science is deductive where scientists formulate hypotheses and theories that they test by deriving observations</a:t>
            </a:r>
          </a:p>
          <a:p>
            <a:pPr lvl="1"/>
            <a:r>
              <a:rPr lang="en-US" dirty="0" smtClean="0"/>
              <a:t>Theories are not confirmed or verified, </a:t>
            </a:r>
            <a:r>
              <a:rPr lang="en-US" u="sng" dirty="0" smtClean="0"/>
              <a:t>but they may falsified</a:t>
            </a:r>
          </a:p>
          <a:p>
            <a:pPr lvl="1"/>
            <a:r>
              <a:rPr lang="en-US" dirty="0" smtClean="0"/>
              <a:t>Every “good” scientific theory is a prohibition: it forbids certain things to happen…</a:t>
            </a:r>
          </a:p>
          <a:p>
            <a:pPr lvl="1"/>
            <a:r>
              <a:rPr lang="en-US" dirty="0" smtClean="0"/>
              <a:t>One can try to “corroborate” a hypothesis through refuting that it is true</a:t>
            </a:r>
          </a:p>
          <a:p>
            <a:pPr lvl="2"/>
            <a:r>
              <a:rPr lang="en-US" dirty="0" smtClean="0"/>
              <a:t>So a scientific theory becomes something that can be falsifiable, not verifiable.</a:t>
            </a:r>
          </a:p>
          <a:p>
            <a:pPr lvl="1"/>
            <a:r>
              <a:rPr lang="en-US" dirty="0" smtClean="0"/>
              <a:t>Nothing is certain though, and Popper’s philosophy is close to that of Bayesians</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2459"/>
            <a:ext cx="1318752" cy="169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5163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Philosophy</a:t>
            </a:r>
            <a:endParaRPr lang="en-US" dirty="0"/>
          </a:p>
        </p:txBody>
      </p:sp>
      <p:sp>
        <p:nvSpPr>
          <p:cNvPr id="3" name="Content Placeholder 2"/>
          <p:cNvSpPr>
            <a:spLocks noGrp="1"/>
          </p:cNvSpPr>
          <p:nvPr>
            <p:ph idx="1"/>
          </p:nvPr>
        </p:nvSpPr>
        <p:spPr/>
        <p:txBody>
          <a:bodyPr/>
          <a:lstStyle/>
          <a:p>
            <a:r>
              <a:rPr lang="en-US" dirty="0" smtClean="0"/>
              <a:t>Problems with refutation / falsification</a:t>
            </a:r>
          </a:p>
          <a:p>
            <a:pPr lvl="1"/>
            <a:r>
              <a:rPr lang="en-US" dirty="0" smtClean="0"/>
              <a:t>There may be an infinity of scientific theories to be tested</a:t>
            </a:r>
          </a:p>
          <a:p>
            <a:pPr lvl="1"/>
            <a:r>
              <a:rPr lang="en-US" dirty="0" smtClean="0"/>
              <a:t>Not all theories can be verified with observations and many result in probabilistic outcomes (</a:t>
            </a:r>
            <a:r>
              <a:rPr lang="en-US" dirty="0" err="1" smtClean="0"/>
              <a:t>ie</a:t>
            </a:r>
            <a:r>
              <a:rPr lang="en-US" dirty="0" smtClean="0"/>
              <a:t> movement of planets results from combining several theories)</a:t>
            </a:r>
          </a:p>
          <a:p>
            <a:pPr lvl="1"/>
            <a:r>
              <a:rPr lang="en-US" dirty="0" smtClean="0"/>
              <a:t>The issue of measurement error remains</a:t>
            </a:r>
            <a:endParaRPr lang="en-US" dirty="0"/>
          </a:p>
        </p:txBody>
      </p:sp>
    </p:spTree>
    <p:extLst>
      <p:ext uri="{BB962C8B-B14F-4D97-AF65-F5344CB8AC3E}">
        <p14:creationId xmlns:p14="http://schemas.microsoft.com/office/powerpoint/2010/main" val="3471476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Philosophy</a:t>
            </a:r>
            <a:endParaRPr lang="en-US" dirty="0"/>
          </a:p>
        </p:txBody>
      </p:sp>
      <p:sp>
        <p:nvSpPr>
          <p:cNvPr id="3" name="Content Placeholder 2"/>
          <p:cNvSpPr>
            <a:spLocks noGrp="1"/>
          </p:cNvSpPr>
          <p:nvPr>
            <p:ph idx="1"/>
          </p:nvPr>
        </p:nvSpPr>
        <p:spPr>
          <a:xfrm>
            <a:off x="152400" y="1447800"/>
            <a:ext cx="8839200" cy="5410200"/>
          </a:xfrm>
        </p:spPr>
        <p:txBody>
          <a:bodyPr>
            <a:normAutofit fontScale="85000" lnSpcReduction="20000"/>
          </a:bodyPr>
          <a:lstStyle/>
          <a:p>
            <a:r>
              <a:rPr lang="en-US" dirty="0" err="1" smtClean="0"/>
              <a:t>Hypothetico</a:t>
            </a:r>
            <a:r>
              <a:rPr lang="en-US" dirty="0" smtClean="0"/>
              <a:t>-deductive and falsification</a:t>
            </a:r>
          </a:p>
          <a:p>
            <a:pPr lvl="1"/>
            <a:r>
              <a:rPr lang="en-US" dirty="0" smtClean="0"/>
              <a:t>Fisher </a:t>
            </a:r>
            <a:r>
              <a:rPr lang="en-US" dirty="0" smtClean="0"/>
              <a:t>with p-values (nil-null hypothesis testing)</a:t>
            </a:r>
          </a:p>
          <a:p>
            <a:pPr lvl="1"/>
            <a:r>
              <a:rPr lang="en-US" dirty="0" smtClean="0"/>
              <a:t>Pearson with hypothesis testing (alternative hypothesis)</a:t>
            </a:r>
          </a:p>
          <a:p>
            <a:pPr lvl="1"/>
            <a:r>
              <a:rPr lang="en-US" dirty="0" err="1" smtClean="0"/>
              <a:t>Neyman</a:t>
            </a:r>
            <a:r>
              <a:rPr lang="en-US" dirty="0" smtClean="0"/>
              <a:t> with 95%CI</a:t>
            </a:r>
          </a:p>
          <a:p>
            <a:r>
              <a:rPr lang="en-US" dirty="0" smtClean="0"/>
              <a:t>Applies Popper’s theory to statistics</a:t>
            </a:r>
          </a:p>
          <a:p>
            <a:pPr lvl="1"/>
            <a:r>
              <a:rPr lang="en-US" dirty="0" smtClean="0"/>
              <a:t>“</a:t>
            </a:r>
            <a:r>
              <a:rPr lang="en-US" i="1" dirty="0" smtClean="0"/>
              <a:t>The null hypothesis is never proved or established, but is possibly disproved, in the course of experimentation. Every experiment may be said to exist only in order to give the facts a chance of disproving the null hypothesis</a:t>
            </a:r>
            <a:r>
              <a:rPr lang="en-US" dirty="0" smtClean="0"/>
              <a:t>” (Fisher, 1947)</a:t>
            </a:r>
          </a:p>
          <a:p>
            <a:r>
              <a:rPr lang="en-US" dirty="0" smtClean="0"/>
              <a:t>Issues with this theory</a:t>
            </a:r>
          </a:p>
          <a:p>
            <a:pPr lvl="1"/>
            <a:r>
              <a:rPr lang="en-US" dirty="0" smtClean="0"/>
              <a:t>The hypothesis is true or false, there is no probability…</a:t>
            </a:r>
          </a:p>
          <a:p>
            <a:pPr lvl="1"/>
            <a:r>
              <a:rPr lang="en-US" dirty="0" smtClean="0"/>
              <a:t>“</a:t>
            </a:r>
            <a:r>
              <a:rPr lang="en-US" i="1" dirty="0" smtClean="0"/>
              <a:t>Scientific hypotheses can be rejected (i.e. falsified), but never established or accepted the same way.</a:t>
            </a:r>
            <a:r>
              <a:rPr lang="en-US" dirty="0" smtClean="0"/>
              <a:t>” (</a:t>
            </a:r>
            <a:r>
              <a:rPr lang="en-US" dirty="0" err="1" smtClean="0"/>
              <a:t>Gelman</a:t>
            </a:r>
            <a:r>
              <a:rPr lang="en-US" dirty="0" smtClean="0"/>
              <a:t> and </a:t>
            </a:r>
            <a:r>
              <a:rPr lang="en-US" dirty="0" err="1" smtClean="0"/>
              <a:t>Shalizi</a:t>
            </a:r>
            <a:r>
              <a:rPr lang="en-US" dirty="0" smtClean="0"/>
              <a:t>, 2013)</a:t>
            </a:r>
          </a:p>
          <a:p>
            <a:pPr lvl="1"/>
            <a:r>
              <a:rPr lang="en-US" dirty="0" smtClean="0"/>
              <a:t>Many more later in class…</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76200"/>
            <a:ext cx="1295400" cy="15739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9699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Philosophy</a:t>
            </a:r>
            <a:endParaRPr lang="en-US" dirty="0"/>
          </a:p>
        </p:txBody>
      </p:sp>
      <p:sp>
        <p:nvSpPr>
          <p:cNvPr id="3" name="Content Placeholder 2"/>
          <p:cNvSpPr>
            <a:spLocks noGrp="1"/>
          </p:cNvSpPr>
          <p:nvPr>
            <p:ph idx="1"/>
          </p:nvPr>
        </p:nvSpPr>
        <p:spPr>
          <a:xfrm>
            <a:off x="304800" y="1524000"/>
            <a:ext cx="8406745" cy="5029200"/>
          </a:xfrm>
        </p:spPr>
        <p:txBody>
          <a:bodyPr>
            <a:normAutofit fontScale="92500" lnSpcReduction="10000"/>
          </a:bodyPr>
          <a:lstStyle/>
          <a:p>
            <a:r>
              <a:rPr lang="en-US" dirty="0" smtClean="0"/>
              <a:t>The Bayesian approach</a:t>
            </a:r>
          </a:p>
          <a:p>
            <a:pPr lvl="1"/>
            <a:r>
              <a:rPr lang="en-US" dirty="0" smtClean="0"/>
              <a:t>Refutation and </a:t>
            </a:r>
            <a:r>
              <a:rPr lang="en-US" dirty="0" err="1" smtClean="0"/>
              <a:t>hypothetico</a:t>
            </a:r>
            <a:r>
              <a:rPr lang="en-US" dirty="0" smtClean="0"/>
              <a:t>-deductive approaches were developed to avoid the concept that theories in sciences can be appraised in terms of their “probabilities”</a:t>
            </a:r>
          </a:p>
          <a:p>
            <a:pPr lvl="1"/>
            <a:r>
              <a:rPr lang="en-US" dirty="0" smtClean="0"/>
              <a:t>Theories usually lie between being certainly right or certainly wrong, we cannot tell…</a:t>
            </a:r>
          </a:p>
          <a:p>
            <a:pPr lvl="1"/>
            <a:r>
              <a:rPr lang="en-US" dirty="0" smtClean="0"/>
              <a:t>“</a:t>
            </a:r>
            <a:r>
              <a:rPr lang="en-US" sz="2600" i="1" dirty="0"/>
              <a:t>It is often stated that one should experiment without preconceived ideas</a:t>
            </a:r>
            <a:r>
              <a:rPr lang="en-US" sz="2600" i="1" dirty="0" smtClean="0"/>
              <a:t>. This </a:t>
            </a:r>
            <a:r>
              <a:rPr lang="en-US" sz="2600" i="1" dirty="0"/>
              <a:t>is simply impossible; not only would it make every experiment sterile</a:t>
            </a:r>
            <a:r>
              <a:rPr lang="en-US" sz="2600" i="1" dirty="0" smtClean="0"/>
              <a:t>, but </a:t>
            </a:r>
            <a:r>
              <a:rPr lang="en-US" sz="2600" i="1" dirty="0"/>
              <a:t>even if we were ready to do so, we could not implement this principle</a:t>
            </a:r>
            <a:r>
              <a:rPr lang="en-US" sz="2600" i="1" dirty="0" smtClean="0"/>
              <a:t>. Everyone </a:t>
            </a:r>
            <a:r>
              <a:rPr lang="en-US" sz="2600" i="1" dirty="0"/>
              <a:t>stands by his own conception of the world, which he cannot </a:t>
            </a:r>
            <a:r>
              <a:rPr lang="en-US" sz="2600" i="1" dirty="0" smtClean="0"/>
              <a:t>get rid </a:t>
            </a:r>
            <a:r>
              <a:rPr lang="en-US" sz="2600" i="1" dirty="0"/>
              <a:t>of so easily</a:t>
            </a:r>
            <a:r>
              <a:rPr lang="en-US" sz="500" dirty="0"/>
              <a:t>.</a:t>
            </a:r>
            <a:r>
              <a:rPr lang="en-US" dirty="0" smtClean="0"/>
              <a:t>” (</a:t>
            </a:r>
            <a:r>
              <a:rPr lang="en-US" dirty="0" err="1" smtClean="0"/>
              <a:t>Poincar</a:t>
            </a:r>
            <a:r>
              <a:rPr lang="fr-CA" dirty="0" smtClean="0"/>
              <a:t>é, 1905)</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228600"/>
            <a:ext cx="1315065" cy="17724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347721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865</TotalTime>
  <Words>1290</Words>
  <Application>Microsoft Office PowerPoint</Application>
  <PresentationFormat>On-screen Show (4:3)</PresentationFormat>
  <Paragraphs>105</Paragraphs>
  <Slides>11</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Philosophy of science</vt:lpstr>
      <vt:lpstr>Philosophy of science</vt:lpstr>
      <vt:lpstr>Philosophy</vt:lpstr>
      <vt:lpstr>Philosophy</vt:lpstr>
      <vt:lpstr>Philosophy</vt:lpstr>
      <vt:lpstr>Philosophy – Karl Popper</vt:lpstr>
      <vt:lpstr>Philosophy</vt:lpstr>
      <vt:lpstr>Philosophy</vt:lpstr>
      <vt:lpstr>Philosophy</vt:lpstr>
      <vt:lpstr>Philosophy</vt:lpstr>
      <vt:lpstr>Philosophy</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Philosophy</dc:title>
  <dc:creator>Carabin, Helene (HSC)</dc:creator>
  <cp:lastModifiedBy>Carabin, Helene (HSC)</cp:lastModifiedBy>
  <cp:revision>31</cp:revision>
  <dcterms:created xsi:type="dcterms:W3CDTF">2013-01-11T14:50:27Z</dcterms:created>
  <dcterms:modified xsi:type="dcterms:W3CDTF">2016-05-17T16:22:13Z</dcterms:modified>
</cp:coreProperties>
</file>