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4" r:id="rId2"/>
    <p:sldId id="263" r:id="rId3"/>
    <p:sldId id="266" r:id="rId4"/>
    <p:sldId id="268" r:id="rId5"/>
    <p:sldId id="269" r:id="rId6"/>
    <p:sldId id="302" r:id="rId7"/>
    <p:sldId id="303" r:id="rId8"/>
    <p:sldId id="304" r:id="rId9"/>
    <p:sldId id="305" r:id="rId10"/>
    <p:sldId id="306" r:id="rId11"/>
    <p:sldId id="307" r:id="rId12"/>
    <p:sldId id="270" r:id="rId13"/>
    <p:sldId id="289" r:id="rId14"/>
    <p:sldId id="290" r:id="rId15"/>
    <p:sldId id="291" r:id="rId16"/>
    <p:sldId id="292" r:id="rId17"/>
    <p:sldId id="293" r:id="rId18"/>
    <p:sldId id="271" r:id="rId19"/>
    <p:sldId id="301" r:id="rId20"/>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898" y="-23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34EB1-3B20-9040-88DB-AD30F2D8C2DF}" type="datetimeFigureOut">
              <a:rPr lang="en-US" smtClean="0"/>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3D857-15C5-1446-8A10-49A4BCB5DBA7}" type="slidenum">
              <a:rPr lang="en-US" smtClean="0"/>
              <a:t>‹#›</a:t>
            </a:fld>
            <a:endParaRPr lang="en-US"/>
          </a:p>
        </p:txBody>
      </p:sp>
    </p:spTree>
    <p:extLst>
      <p:ext uri="{BB962C8B-B14F-4D97-AF65-F5344CB8AC3E}">
        <p14:creationId xmlns:p14="http://schemas.microsoft.com/office/powerpoint/2010/main" val="2821413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F6B6C-8FD5-4FD5-90C0-FA7F094C2994}" type="slidenum">
              <a:rPr lang="en-US" smtClean="0"/>
              <a:t>1</a:t>
            </a:fld>
            <a:endParaRPr lang="en-US"/>
          </a:p>
        </p:txBody>
      </p:sp>
    </p:spTree>
    <p:extLst>
      <p:ext uri="{BB962C8B-B14F-4D97-AF65-F5344CB8AC3E}">
        <p14:creationId xmlns:p14="http://schemas.microsoft.com/office/powerpoint/2010/main" val="337251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5</a:t>
            </a:fld>
            <a:endParaRPr lang="en-US"/>
          </a:p>
        </p:txBody>
      </p:sp>
    </p:spTree>
    <p:extLst>
      <p:ext uri="{BB962C8B-B14F-4D97-AF65-F5344CB8AC3E}">
        <p14:creationId xmlns:p14="http://schemas.microsoft.com/office/powerpoint/2010/main" val="173578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6</a:t>
            </a:fld>
            <a:endParaRPr lang="en-US"/>
          </a:p>
        </p:txBody>
      </p:sp>
    </p:spTree>
    <p:extLst>
      <p:ext uri="{BB962C8B-B14F-4D97-AF65-F5344CB8AC3E}">
        <p14:creationId xmlns:p14="http://schemas.microsoft.com/office/powerpoint/2010/main" val="173578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7</a:t>
            </a:fld>
            <a:endParaRPr lang="en-US"/>
          </a:p>
        </p:txBody>
      </p:sp>
    </p:spTree>
    <p:extLst>
      <p:ext uri="{BB962C8B-B14F-4D97-AF65-F5344CB8AC3E}">
        <p14:creationId xmlns:p14="http://schemas.microsoft.com/office/powerpoint/2010/main" val="173578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8</a:t>
            </a:fld>
            <a:endParaRPr lang="en-US"/>
          </a:p>
        </p:txBody>
      </p:sp>
    </p:spTree>
    <p:extLst>
      <p:ext uri="{BB962C8B-B14F-4D97-AF65-F5344CB8AC3E}">
        <p14:creationId xmlns:p14="http://schemas.microsoft.com/office/powerpoint/2010/main" val="173578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9</a:t>
            </a:fld>
            <a:endParaRPr lang="en-US"/>
          </a:p>
        </p:txBody>
      </p:sp>
    </p:spTree>
    <p:extLst>
      <p:ext uri="{BB962C8B-B14F-4D97-AF65-F5344CB8AC3E}">
        <p14:creationId xmlns:p14="http://schemas.microsoft.com/office/powerpoint/2010/main" val="173578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10</a:t>
            </a:fld>
            <a:endParaRPr lang="en-US"/>
          </a:p>
        </p:txBody>
      </p:sp>
    </p:spTree>
    <p:extLst>
      <p:ext uri="{BB962C8B-B14F-4D97-AF65-F5344CB8AC3E}">
        <p14:creationId xmlns:p14="http://schemas.microsoft.com/office/powerpoint/2010/main" val="173578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3D857-15C5-1446-8A10-49A4BCB5DBA7}" type="slidenum">
              <a:rPr lang="en-US" smtClean="0"/>
              <a:t>11</a:t>
            </a:fld>
            <a:endParaRPr lang="en-US"/>
          </a:p>
        </p:txBody>
      </p:sp>
    </p:spTree>
    <p:extLst>
      <p:ext uri="{BB962C8B-B14F-4D97-AF65-F5344CB8AC3E}">
        <p14:creationId xmlns:p14="http://schemas.microsoft.com/office/powerpoint/2010/main" val="173578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646FC8-04C3-B748-91F5-89DC04259A4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17232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46FC8-04C3-B748-91F5-89DC04259A4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5195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46FC8-04C3-B748-91F5-89DC04259A4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184232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46FC8-04C3-B748-91F5-89DC04259A4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309951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46FC8-04C3-B748-91F5-89DC04259A42}"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27626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646FC8-04C3-B748-91F5-89DC04259A42}"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282720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646FC8-04C3-B748-91F5-89DC04259A42}" type="datetimeFigureOut">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66407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46FC8-04C3-B748-91F5-89DC04259A42}" type="datetimeFigureOut">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251960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46FC8-04C3-B748-91F5-89DC04259A42}" type="datetimeFigureOut">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226141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46FC8-04C3-B748-91F5-89DC04259A42}"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318516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46FC8-04C3-B748-91F5-89DC04259A42}"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04B79-0865-B44C-8118-ADF1CD071F1D}" type="slidenum">
              <a:rPr lang="en-US" smtClean="0"/>
              <a:t>‹#›</a:t>
            </a:fld>
            <a:endParaRPr lang="en-US"/>
          </a:p>
        </p:txBody>
      </p:sp>
    </p:spTree>
    <p:extLst>
      <p:ext uri="{BB962C8B-B14F-4D97-AF65-F5344CB8AC3E}">
        <p14:creationId xmlns:p14="http://schemas.microsoft.com/office/powerpoint/2010/main" val="137549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46FC8-04C3-B748-91F5-89DC04259A42}" type="datetimeFigureOut">
              <a:rPr lang="en-US" smtClean="0"/>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04B79-0865-B44C-8118-ADF1CD071F1D}" type="slidenum">
              <a:rPr lang="en-US" smtClean="0"/>
              <a:t>‹#›</a:t>
            </a:fld>
            <a:endParaRPr lang="en-US"/>
          </a:p>
        </p:txBody>
      </p:sp>
    </p:spTree>
    <p:extLst>
      <p:ext uri="{BB962C8B-B14F-4D97-AF65-F5344CB8AC3E}">
        <p14:creationId xmlns:p14="http://schemas.microsoft.com/office/powerpoint/2010/main" val="194447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7.gi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edcap@ouhsc.ed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pravina-kota@ouhsc.edu" TargetMode="External"/><Relationship Id="rId5" Type="http://schemas.openxmlformats.org/officeDocument/2006/relationships/hyperlink" Target="mailto:thomas-wilson@ouhsc.edu" TargetMode="External"/><Relationship Id="rId4" Type="http://schemas.openxmlformats.org/officeDocument/2006/relationships/hyperlink" Target="https://redcap.ouhsc.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redcap.ouhsc.edu/" TargetMode="External"/><Relationship Id="rId4" Type="http://schemas.openxmlformats.org/officeDocument/2006/relationships/hyperlink" Target="mailto:redcap@ouhsc.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8991600" cy="2914651"/>
          </a:xfrm>
          <a:solidFill>
            <a:schemeClr val="bg1"/>
          </a:solidFill>
        </p:spPr>
        <p:txBody>
          <a:bodyPr>
            <a:noAutofit/>
          </a:bodyPr>
          <a:lstStyle/>
          <a:p>
            <a:r>
              <a:rPr lang="en-US" sz="4000" b="1" dirty="0" smtClean="0"/>
              <a:t>REDCap 101</a:t>
            </a:r>
            <a:br>
              <a:rPr lang="en-US" sz="4000" b="1" dirty="0" smtClean="0"/>
            </a:br>
            <a:r>
              <a:rPr lang="en-US" sz="2400" b="1" dirty="0" smtClean="0"/>
              <a:t>An Introduction to REDCap</a:t>
            </a:r>
            <a:endParaRPr lang="en-US" sz="2400" dirty="0"/>
          </a:p>
        </p:txBody>
      </p:sp>
      <p:sp>
        <p:nvSpPr>
          <p:cNvPr id="3" name="Subtitle 2"/>
          <p:cNvSpPr>
            <a:spLocks noGrp="1"/>
          </p:cNvSpPr>
          <p:nvPr>
            <p:ph type="subTitle" idx="1"/>
          </p:nvPr>
        </p:nvSpPr>
        <p:spPr>
          <a:xfrm>
            <a:off x="76200" y="3886200"/>
            <a:ext cx="8915400" cy="2895600"/>
          </a:xfrm>
          <a:solidFill>
            <a:schemeClr val="bg1">
              <a:lumMod val="75000"/>
            </a:schemeClr>
          </a:solidFill>
        </p:spPr>
        <p:txBody>
          <a:bodyPr>
            <a:noAutofit/>
          </a:bodyPr>
          <a:lstStyle/>
          <a:p>
            <a:r>
              <a:rPr lang="en-US" sz="2000" dirty="0" smtClean="0">
                <a:solidFill>
                  <a:schemeClr val="bg1"/>
                </a:solidFill>
              </a:rPr>
              <a:t>Thomas Wilson, MPH</a:t>
            </a:r>
            <a:endParaRPr lang="en-US" sz="2000" dirty="0">
              <a:solidFill>
                <a:schemeClr val="bg1"/>
              </a:solidFill>
            </a:endParaRPr>
          </a:p>
          <a:p>
            <a:r>
              <a:rPr lang="en-US" sz="2000" dirty="0">
                <a:solidFill>
                  <a:schemeClr val="bg1"/>
                </a:solidFill>
              </a:rPr>
              <a:t>Biomedical and Behavioral Methodology Core (</a:t>
            </a:r>
            <a:r>
              <a:rPr lang="el-GR" sz="2000" dirty="0">
                <a:solidFill>
                  <a:schemeClr val="bg1"/>
                </a:solidFill>
              </a:rPr>
              <a:t>ββ</a:t>
            </a:r>
            <a:r>
              <a:rPr lang="en-US" sz="2000" dirty="0">
                <a:solidFill>
                  <a:schemeClr val="bg1"/>
                </a:solidFill>
              </a:rPr>
              <a:t>ϺC)</a:t>
            </a:r>
          </a:p>
          <a:p>
            <a:r>
              <a:rPr lang="en-US" sz="2000" dirty="0">
                <a:solidFill>
                  <a:schemeClr val="bg1"/>
                </a:solidFill>
              </a:rPr>
              <a:t>Department of Pediatrics, OU College of Medicine</a:t>
            </a:r>
          </a:p>
          <a:p>
            <a:endParaRPr lang="en-US" sz="2000" b="1" dirty="0" smtClean="0">
              <a:solidFill>
                <a:schemeClr val="bg1"/>
              </a:solidFill>
            </a:endParaRPr>
          </a:p>
          <a:p>
            <a:r>
              <a:rPr lang="en-US" sz="2000" dirty="0" smtClean="0">
                <a:solidFill>
                  <a:schemeClr val="bg1"/>
                </a:solidFill>
              </a:rPr>
              <a:t>Biostatistics and Epidemiology Research Design (BERD) Training Session</a:t>
            </a:r>
            <a:endParaRPr lang="en-US" sz="2000" b="1" dirty="0" smtClean="0">
              <a:solidFill>
                <a:schemeClr val="bg1"/>
              </a:solidFill>
            </a:endParaRPr>
          </a:p>
          <a:p>
            <a:r>
              <a:rPr lang="en-US" sz="2000" dirty="0" smtClean="0">
                <a:solidFill>
                  <a:schemeClr val="bg1"/>
                </a:solidFill>
              </a:rPr>
              <a:t>Department of Biostatics and Epidemiology, College of Public Health</a:t>
            </a:r>
            <a:endParaRPr lang="en-US" sz="2000" dirty="0">
              <a:solidFill>
                <a:schemeClr val="bg1"/>
              </a:solidFill>
            </a:endParaRPr>
          </a:p>
          <a:p>
            <a:r>
              <a:rPr lang="en-US" sz="2000" dirty="0" smtClean="0">
                <a:solidFill>
                  <a:schemeClr val="bg1"/>
                </a:solidFill>
              </a:rPr>
              <a:t>December 11, 2015</a:t>
            </a:r>
            <a:endParaRPr lang="en-US" sz="2000" dirty="0">
              <a:solidFill>
                <a:schemeClr val="bg1"/>
              </a:solidFill>
            </a:endParaRPr>
          </a:p>
        </p:txBody>
      </p:sp>
      <p:pic>
        <p:nvPicPr>
          <p:cNvPr id="4" name="Picture 2" descr="RED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79419"/>
            <a:ext cx="1981200" cy="609036"/>
          </a:xfrm>
          <a:prstGeom prst="rect">
            <a:avLst/>
          </a:prstGeom>
          <a:solidFill>
            <a:schemeClr val="bg1">
              <a:lumMod val="65000"/>
            </a:schemeClr>
          </a:solidFill>
        </p:spPr>
      </p:pic>
    </p:spTree>
    <p:extLst>
      <p:ext uri="{BB962C8B-B14F-4D97-AF65-F5344CB8AC3E}">
        <p14:creationId xmlns:p14="http://schemas.microsoft.com/office/powerpoint/2010/main" val="1754070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5084064" cy="369332"/>
          </a:xfrm>
          <a:prstGeom prst="rect">
            <a:avLst/>
          </a:prstGeom>
          <a:noFill/>
        </p:spPr>
        <p:txBody>
          <a:bodyPr wrap="square" rtlCol="0">
            <a:spAutoFit/>
          </a:bodyPr>
          <a:lstStyle/>
          <a:p>
            <a:r>
              <a:rPr lang="en-US" b="1" dirty="0"/>
              <a:t>Logging on to </a:t>
            </a:r>
            <a:r>
              <a:rPr lang="en-US" b="1" dirty="0" smtClean="0"/>
              <a:t>REDCap (First Time Login)</a:t>
            </a:r>
            <a:endParaRPr lang="en-US"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30" y="1751905"/>
            <a:ext cx="4740250" cy="484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31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5084064" cy="369332"/>
          </a:xfrm>
          <a:prstGeom prst="rect">
            <a:avLst/>
          </a:prstGeom>
          <a:noFill/>
        </p:spPr>
        <p:txBody>
          <a:bodyPr wrap="square" rtlCol="0">
            <a:spAutoFit/>
          </a:bodyPr>
          <a:lstStyle/>
          <a:p>
            <a:r>
              <a:rPr lang="en-US" b="1" dirty="0"/>
              <a:t>Logging on to </a:t>
            </a:r>
            <a:r>
              <a:rPr lang="en-US" b="1" dirty="0" smtClean="0"/>
              <a:t>REDCap (First Time Login)</a:t>
            </a:r>
            <a:endParaRPr lang="en-US"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30" y="1751905"/>
            <a:ext cx="6419727" cy="140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6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3233319" cy="369332"/>
          </a:xfrm>
          <a:prstGeom prst="rect">
            <a:avLst/>
          </a:prstGeom>
          <a:noFill/>
        </p:spPr>
        <p:txBody>
          <a:bodyPr wrap="square" rtlCol="0">
            <a:spAutoFit/>
          </a:bodyPr>
          <a:lstStyle/>
          <a:p>
            <a:r>
              <a:rPr lang="en-US" b="1" dirty="0" smtClean="0"/>
              <a:t>Navigating REDCap: Home</a:t>
            </a:r>
            <a:endParaRPr lang="en-US" dirty="0" smtClean="0"/>
          </a:p>
        </p:txBody>
      </p:sp>
      <p:pic>
        <p:nvPicPr>
          <p:cNvPr id="2050" name="Picture 2" descr="C:\Users\pkota\Desktop\re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867918"/>
            <a:ext cx="5966207" cy="371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4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3233319" cy="369332"/>
          </a:xfrm>
          <a:prstGeom prst="rect">
            <a:avLst/>
          </a:prstGeom>
          <a:noFill/>
        </p:spPr>
        <p:txBody>
          <a:bodyPr wrap="square" rtlCol="0">
            <a:spAutoFit/>
          </a:bodyPr>
          <a:lstStyle/>
          <a:p>
            <a:r>
              <a:rPr lang="en-US" b="1" dirty="0" smtClean="0"/>
              <a:t>Navigating REDCap: My Projects</a:t>
            </a:r>
            <a:endParaRPr lang="en-US" dirty="0" smtClean="0"/>
          </a:p>
        </p:txBody>
      </p:sp>
      <p:pic>
        <p:nvPicPr>
          <p:cNvPr id="3074" name="Picture 2" descr="C:\Users\pkota\Desktop\re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30" y="1751904"/>
            <a:ext cx="5995774" cy="348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94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4257447" cy="369332"/>
          </a:xfrm>
          <a:prstGeom prst="rect">
            <a:avLst/>
          </a:prstGeom>
          <a:noFill/>
        </p:spPr>
        <p:txBody>
          <a:bodyPr wrap="square" rtlCol="0">
            <a:spAutoFit/>
          </a:bodyPr>
          <a:lstStyle/>
          <a:p>
            <a:r>
              <a:rPr lang="en-US" b="1" dirty="0" smtClean="0"/>
              <a:t>Navigating REDCap: Request New Project</a:t>
            </a:r>
            <a:endParaRPr lang="en-U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29" y="1751904"/>
            <a:ext cx="5324625" cy="510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14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4125773" cy="369332"/>
          </a:xfrm>
          <a:prstGeom prst="rect">
            <a:avLst/>
          </a:prstGeom>
          <a:noFill/>
        </p:spPr>
        <p:txBody>
          <a:bodyPr wrap="square" rtlCol="0">
            <a:spAutoFit/>
          </a:bodyPr>
          <a:lstStyle/>
          <a:p>
            <a:r>
              <a:rPr lang="en-US" b="1" dirty="0" smtClean="0"/>
              <a:t>Navigating REDCap: Training Resources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29" y="1751904"/>
            <a:ext cx="5223053" cy="511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8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3233319" cy="369332"/>
          </a:xfrm>
          <a:prstGeom prst="rect">
            <a:avLst/>
          </a:prstGeom>
          <a:noFill/>
        </p:spPr>
        <p:txBody>
          <a:bodyPr wrap="square" rtlCol="0">
            <a:spAutoFit/>
          </a:bodyPr>
          <a:lstStyle/>
          <a:p>
            <a:r>
              <a:rPr lang="en-US" b="1" dirty="0" smtClean="0"/>
              <a:t>Navigating REDCap: Help &amp; FAQ</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30" y="1751904"/>
            <a:ext cx="5194305" cy="510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75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3233319" cy="369332"/>
          </a:xfrm>
          <a:prstGeom prst="rect">
            <a:avLst/>
          </a:prstGeom>
          <a:noFill/>
        </p:spPr>
        <p:txBody>
          <a:bodyPr wrap="square" rtlCol="0">
            <a:spAutoFit/>
          </a:bodyPr>
          <a:lstStyle/>
          <a:p>
            <a:r>
              <a:rPr lang="en-US" b="1" dirty="0" smtClean="0"/>
              <a:t>Navigating REDCap: Send-It</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30" y="1751904"/>
            <a:ext cx="5203502" cy="510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714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5420564" cy="3970318"/>
          </a:xfrm>
          <a:prstGeom prst="rect">
            <a:avLst/>
          </a:prstGeom>
          <a:noFill/>
        </p:spPr>
        <p:txBody>
          <a:bodyPr wrap="square" rtlCol="0">
            <a:spAutoFit/>
          </a:bodyPr>
          <a:lstStyle/>
          <a:p>
            <a:r>
              <a:rPr lang="en-US" b="1" dirty="0" smtClean="0"/>
              <a:t>Data </a:t>
            </a:r>
            <a:r>
              <a:rPr lang="en-US" b="1" dirty="0"/>
              <a:t>entry</a:t>
            </a:r>
            <a:r>
              <a:rPr lang="en-US" dirty="0"/>
              <a:t/>
            </a:r>
            <a:br>
              <a:rPr lang="en-US" dirty="0"/>
            </a:br>
            <a:r>
              <a:rPr lang="en-US" dirty="0" smtClean="0"/>
              <a:t/>
            </a:r>
            <a:br>
              <a:rPr lang="en-US" dirty="0" smtClean="0"/>
            </a:br>
            <a:r>
              <a:rPr lang="en-US" dirty="0" smtClean="0"/>
              <a:t>Variable Types</a:t>
            </a:r>
          </a:p>
          <a:p>
            <a:r>
              <a:rPr lang="en-US" dirty="0"/>
              <a:t>	</a:t>
            </a:r>
            <a:r>
              <a:rPr lang="en-US" dirty="0" smtClean="0"/>
              <a:t>Text Box (Short Text)</a:t>
            </a:r>
          </a:p>
          <a:p>
            <a:r>
              <a:rPr lang="en-US" dirty="0"/>
              <a:t>	</a:t>
            </a:r>
            <a:r>
              <a:rPr lang="en-US" dirty="0" smtClean="0"/>
              <a:t>Notes Box (Paragraph Text)</a:t>
            </a:r>
          </a:p>
          <a:p>
            <a:r>
              <a:rPr lang="en-US" dirty="0"/>
              <a:t>	</a:t>
            </a:r>
            <a:r>
              <a:rPr lang="en-US" dirty="0" smtClean="0"/>
              <a:t>Calculated Field</a:t>
            </a:r>
          </a:p>
          <a:p>
            <a:r>
              <a:rPr lang="en-US" dirty="0"/>
              <a:t>	</a:t>
            </a:r>
            <a:r>
              <a:rPr lang="en-US" dirty="0" smtClean="0"/>
              <a:t>Multiple Choice-Drop-down List (Single Answer)</a:t>
            </a:r>
          </a:p>
          <a:p>
            <a:r>
              <a:rPr lang="en-US" dirty="0"/>
              <a:t>	</a:t>
            </a:r>
            <a:r>
              <a:rPr lang="en-US" dirty="0" smtClean="0"/>
              <a:t>Multiple choice-Radio Buttons (Single Answer)</a:t>
            </a:r>
          </a:p>
          <a:p>
            <a:r>
              <a:rPr lang="en-US" dirty="0"/>
              <a:t>	</a:t>
            </a:r>
            <a:r>
              <a:rPr lang="en-US" dirty="0" smtClean="0"/>
              <a:t>Checkboxes (Multiple Answers)</a:t>
            </a:r>
          </a:p>
          <a:p>
            <a:r>
              <a:rPr lang="en-US" dirty="0"/>
              <a:t>	</a:t>
            </a:r>
            <a:r>
              <a:rPr lang="en-US" dirty="0" smtClean="0"/>
              <a:t>Yes-No</a:t>
            </a:r>
          </a:p>
          <a:p>
            <a:r>
              <a:rPr lang="en-US" dirty="0"/>
              <a:t>	</a:t>
            </a:r>
            <a:r>
              <a:rPr lang="en-US" dirty="0" smtClean="0"/>
              <a:t>True-False</a:t>
            </a:r>
          </a:p>
          <a:p>
            <a:r>
              <a:rPr lang="en-US" dirty="0"/>
              <a:t>	</a:t>
            </a:r>
            <a:r>
              <a:rPr lang="en-US" dirty="0" smtClean="0"/>
              <a:t>Signature (draw signature with mouse or finger)</a:t>
            </a:r>
          </a:p>
          <a:p>
            <a:r>
              <a:rPr lang="en-US" dirty="0"/>
              <a:t>	</a:t>
            </a:r>
            <a:r>
              <a:rPr lang="en-US" dirty="0" smtClean="0"/>
              <a:t>File Upload (for users to upload files)</a:t>
            </a:r>
          </a:p>
          <a:p>
            <a:r>
              <a:rPr lang="en-US" dirty="0"/>
              <a:t>	</a:t>
            </a:r>
            <a:r>
              <a:rPr lang="en-US" dirty="0" smtClean="0"/>
              <a:t>Slide/Visual Analog Scale</a:t>
            </a:r>
            <a:endParaRPr lang="en-US" dirty="0"/>
          </a:p>
        </p:txBody>
      </p:sp>
    </p:spTree>
    <p:extLst>
      <p:ext uri="{BB962C8B-B14F-4D97-AF65-F5344CB8AC3E}">
        <p14:creationId xmlns:p14="http://schemas.microsoft.com/office/powerpoint/2010/main" val="3570248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67325"/>
            <a:ext cx="7772400" cy="1362075"/>
          </a:xfrm>
        </p:spPr>
        <p:txBody>
          <a:bodyPr/>
          <a:lstStyle/>
          <a:p>
            <a:r>
              <a:rPr lang="en-US" dirty="0" smtClean="0"/>
              <a:t>Thank You!</a:t>
            </a:r>
            <a:endParaRPr lang="en-US" dirty="0"/>
          </a:p>
        </p:txBody>
      </p:sp>
      <p:sp>
        <p:nvSpPr>
          <p:cNvPr id="3" name="Text Placeholder 2"/>
          <p:cNvSpPr>
            <a:spLocks noGrp="1"/>
          </p:cNvSpPr>
          <p:nvPr>
            <p:ph type="body" idx="1"/>
          </p:nvPr>
        </p:nvSpPr>
        <p:spPr>
          <a:xfrm>
            <a:off x="381000" y="3767138"/>
            <a:ext cx="3605784" cy="1500187"/>
          </a:xfrm>
        </p:spPr>
        <p:txBody>
          <a:bodyPr/>
          <a:lstStyle/>
          <a:p>
            <a:r>
              <a:rPr lang="en-US" dirty="0" smtClean="0"/>
              <a:t>Comments or Questions???</a:t>
            </a:r>
            <a:endParaRPr lang="en-US" dirty="0"/>
          </a:p>
        </p:txBody>
      </p:sp>
      <p:pic>
        <p:nvPicPr>
          <p:cNvPr id="15362" name="Picture 2" descr="RED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9012"/>
            <a:ext cx="2571750" cy="790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81735"/>
            <a:ext cx="3135375" cy="1254150"/>
          </a:xfrm>
          <a:prstGeom prst="rect">
            <a:avLst/>
          </a:prstGeom>
        </p:spPr>
      </p:pic>
      <p:sp>
        <p:nvSpPr>
          <p:cNvPr id="4" name="Rectangle 3"/>
          <p:cNvSpPr/>
          <p:nvPr/>
        </p:nvSpPr>
        <p:spPr>
          <a:xfrm>
            <a:off x="703666" y="2871387"/>
            <a:ext cx="2490041" cy="369332"/>
          </a:xfrm>
          <a:prstGeom prst="rect">
            <a:avLst/>
          </a:prstGeom>
        </p:spPr>
        <p:txBody>
          <a:bodyPr wrap="none">
            <a:spAutoFit/>
          </a:bodyPr>
          <a:lstStyle/>
          <a:p>
            <a:r>
              <a:rPr lang="en-US" dirty="0"/>
              <a:t>http://ouhsc.edu/bbmc/</a:t>
            </a:r>
          </a:p>
        </p:txBody>
      </p:sp>
      <p:pic>
        <p:nvPicPr>
          <p:cNvPr id="7" name="Picture 6"/>
          <p:cNvPicPr>
            <a:picLocks noChangeAspect="1"/>
          </p:cNvPicPr>
          <p:nvPr/>
        </p:nvPicPr>
        <p:blipFill>
          <a:blip r:embed="rId4"/>
          <a:stretch>
            <a:fillRect/>
          </a:stretch>
        </p:blipFill>
        <p:spPr>
          <a:xfrm>
            <a:off x="7010400" y="381000"/>
            <a:ext cx="1590675" cy="838200"/>
          </a:xfrm>
          <a:prstGeom prst="rect">
            <a:avLst/>
          </a:prstGeom>
        </p:spPr>
      </p:pic>
      <p:pic>
        <p:nvPicPr>
          <p:cNvPr id="1026" name="Picture 2" descr="OSCT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837" y="1481735"/>
            <a:ext cx="3136392" cy="12527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15696" y="2839121"/>
            <a:ext cx="2375458" cy="369332"/>
          </a:xfrm>
          <a:prstGeom prst="rect">
            <a:avLst/>
          </a:prstGeom>
        </p:spPr>
        <p:txBody>
          <a:bodyPr wrap="none">
            <a:spAutoFit/>
          </a:bodyPr>
          <a:lstStyle/>
          <a:p>
            <a:r>
              <a:rPr lang="en-US" dirty="0"/>
              <a:t>http://osctr.ouhsc.edu/</a:t>
            </a:r>
          </a:p>
        </p:txBody>
      </p:sp>
    </p:spTree>
    <p:extLst>
      <p:ext uri="{BB962C8B-B14F-4D97-AF65-F5344CB8AC3E}">
        <p14:creationId xmlns:p14="http://schemas.microsoft.com/office/powerpoint/2010/main" val="231563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3233319" cy="369332"/>
          </a:xfrm>
          <a:prstGeom prst="rect">
            <a:avLst/>
          </a:prstGeom>
          <a:noFill/>
        </p:spPr>
        <p:txBody>
          <a:bodyPr wrap="square" rtlCol="0">
            <a:spAutoFit/>
          </a:bodyPr>
          <a:lstStyle/>
          <a:p>
            <a:r>
              <a:rPr lang="en-US" b="1" dirty="0" smtClean="0"/>
              <a:t>What is REDCap?</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30" y="1817742"/>
            <a:ext cx="6694627" cy="453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281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586740" y="1382573"/>
            <a:ext cx="7818120" cy="5170646"/>
          </a:xfrm>
          <a:prstGeom prst="rect">
            <a:avLst/>
          </a:prstGeom>
          <a:noFill/>
        </p:spPr>
        <p:txBody>
          <a:bodyPr wrap="square" rtlCol="0">
            <a:spAutoFit/>
          </a:bodyPr>
          <a:lstStyle/>
          <a:p>
            <a:r>
              <a:rPr lang="en-US" sz="2400" b="1" dirty="0">
                <a:solidFill>
                  <a:srgbClr val="C00000"/>
                </a:solidFill>
              </a:rPr>
              <a:t>First Steps:  </a:t>
            </a:r>
            <a:r>
              <a:rPr lang="en-US" sz="2400" b="1" dirty="0"/>
              <a:t>to request a </a:t>
            </a:r>
            <a:r>
              <a:rPr lang="en-US" sz="2400" b="1" dirty="0" err="1"/>
              <a:t>REDCap</a:t>
            </a:r>
            <a:r>
              <a:rPr lang="en-US" sz="2400" b="1" dirty="0"/>
              <a:t> account</a:t>
            </a:r>
          </a:p>
          <a:p>
            <a:pPr marL="285750" indent="-285750">
              <a:buFont typeface="Arial" panose="020B0604020202020204" pitchFamily="34" charset="0"/>
              <a:buChar char="•"/>
            </a:pPr>
            <a:r>
              <a:rPr lang="en-US" dirty="0"/>
              <a:t>Email </a:t>
            </a:r>
            <a:r>
              <a:rPr lang="en-US" dirty="0">
                <a:hlinkClick r:id="rId3"/>
              </a:rPr>
              <a:t>redcap@ouhsc.edu</a:t>
            </a:r>
            <a:r>
              <a:rPr lang="en-US" dirty="0"/>
              <a:t> – include a brief description of your project needs and include a phone number. </a:t>
            </a:r>
          </a:p>
          <a:p>
            <a:pPr marL="285750" indent="-285750">
              <a:buFont typeface="Arial" panose="020B0604020202020204" pitchFamily="34" charset="0"/>
              <a:buChar char="•"/>
            </a:pPr>
            <a:r>
              <a:rPr lang="en-US" dirty="0"/>
              <a:t>After your account is set up, you will receive information regarding the setup of your </a:t>
            </a:r>
            <a:r>
              <a:rPr lang="en-US" dirty="0" err="1"/>
              <a:t>REDCap</a:t>
            </a:r>
            <a:r>
              <a:rPr lang="en-US" dirty="0"/>
              <a:t> profile</a:t>
            </a:r>
            <a:r>
              <a:rPr lang="en-US" dirty="0" smtClean="0"/>
              <a:t>.</a:t>
            </a:r>
          </a:p>
          <a:p>
            <a:pPr marL="285750" indent="-285750">
              <a:buFont typeface="Arial" panose="020B0604020202020204" pitchFamily="34" charset="0"/>
              <a:buChar char="•"/>
            </a:pPr>
            <a:r>
              <a:rPr lang="en-US" dirty="0" smtClean="0"/>
              <a:t>Enterprise </a:t>
            </a:r>
            <a:r>
              <a:rPr lang="en-US" dirty="0" err="1" smtClean="0"/>
              <a:t>REDCap</a:t>
            </a:r>
            <a:r>
              <a:rPr lang="en-US" dirty="0" smtClean="0"/>
              <a:t> instance can be accessed here</a:t>
            </a:r>
            <a:r>
              <a:rPr lang="en-US" dirty="0"/>
              <a:t>:  </a:t>
            </a:r>
            <a:r>
              <a:rPr lang="en-US" dirty="0">
                <a:hlinkClick r:id="rId4"/>
              </a:rPr>
              <a:t>https://redcap.ouhsc.edu</a:t>
            </a:r>
            <a:r>
              <a:rPr lang="en-US" dirty="0" smtClean="0">
                <a:hlinkClick r:id="rId4"/>
              </a:rPr>
              <a:t>/</a:t>
            </a:r>
            <a:r>
              <a:rPr lang="en-US" dirty="0" smtClean="0"/>
              <a:t> </a:t>
            </a:r>
            <a:endParaRPr lang="en-US" dirty="0"/>
          </a:p>
          <a:p>
            <a:endParaRPr lang="en-US" b="1" dirty="0" smtClean="0"/>
          </a:p>
          <a:p>
            <a:r>
              <a:rPr lang="en-US" b="1" dirty="0" err="1" smtClean="0"/>
              <a:t>REDCap</a:t>
            </a:r>
            <a:r>
              <a:rPr lang="en-US" b="1" dirty="0" smtClean="0"/>
              <a:t> </a:t>
            </a:r>
            <a:r>
              <a:rPr lang="en-US" b="1" dirty="0" smtClean="0"/>
              <a:t>Contacts</a:t>
            </a:r>
          </a:p>
          <a:p>
            <a:endParaRPr lang="en-US" b="1" dirty="0"/>
          </a:p>
          <a:p>
            <a:pPr lvl="1"/>
            <a:r>
              <a:rPr lang="en-US" b="1" dirty="0" smtClean="0"/>
              <a:t>Thomas Wilson: BBMC and Development Instances</a:t>
            </a:r>
          </a:p>
          <a:p>
            <a:pPr lvl="1"/>
            <a:r>
              <a:rPr lang="en-US" dirty="0" smtClean="0">
                <a:hlinkClick r:id="rId5"/>
              </a:rPr>
              <a:t>thomas-wilson@ouhsc.edu</a:t>
            </a:r>
            <a:endParaRPr lang="en-US" dirty="0" smtClean="0"/>
          </a:p>
          <a:p>
            <a:pPr lvl="1"/>
            <a:r>
              <a:rPr lang="en-US" dirty="0" smtClean="0"/>
              <a:t>Ext. 42614</a:t>
            </a:r>
          </a:p>
          <a:p>
            <a:pPr lvl="1"/>
            <a:endParaRPr lang="en-US" b="1" dirty="0" smtClean="0"/>
          </a:p>
          <a:p>
            <a:pPr lvl="1"/>
            <a:r>
              <a:rPr lang="en-US" b="1" dirty="0" smtClean="0"/>
              <a:t>Pravina </a:t>
            </a:r>
            <a:r>
              <a:rPr lang="en-US" b="1" dirty="0" smtClean="0"/>
              <a:t>Kota: Enterprise and Development Instances</a:t>
            </a:r>
          </a:p>
          <a:p>
            <a:pPr lvl="1"/>
            <a:r>
              <a:rPr lang="en-US" dirty="0" smtClean="0">
                <a:hlinkClick r:id="rId6"/>
              </a:rPr>
              <a:t>pravina-kota@ouhsc.edu</a:t>
            </a:r>
            <a:endParaRPr lang="en-US" dirty="0" smtClean="0"/>
          </a:p>
          <a:p>
            <a:pPr lvl="1"/>
            <a:r>
              <a:rPr lang="en-US" dirty="0" smtClean="0"/>
              <a:t>Ext. </a:t>
            </a:r>
            <a:r>
              <a:rPr lang="en-US" dirty="0" smtClean="0"/>
              <a:t>48063</a:t>
            </a:r>
          </a:p>
          <a:p>
            <a:endParaRPr lang="en-US" b="1" dirty="0"/>
          </a:p>
          <a:p>
            <a:endParaRPr lang="en-US" dirty="0">
              <a:solidFill>
                <a:srgbClr val="C00000"/>
              </a:solidFill>
            </a:endParaRPr>
          </a:p>
        </p:txBody>
      </p:sp>
    </p:spTree>
    <p:extLst>
      <p:ext uri="{BB962C8B-B14F-4D97-AF65-F5344CB8AC3E}">
        <p14:creationId xmlns:p14="http://schemas.microsoft.com/office/powerpoint/2010/main" val="357024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2360547" cy="746150"/>
          </a:xfrm>
          <a:prstGeom prst="rect">
            <a:avLst/>
          </a:prstGeom>
        </p:spPr>
      </p:pic>
      <p:sp>
        <p:nvSpPr>
          <p:cNvPr id="2" name="TextBox 1"/>
          <p:cNvSpPr txBox="1"/>
          <p:nvPr/>
        </p:nvSpPr>
        <p:spPr>
          <a:xfrm>
            <a:off x="929030" y="1382573"/>
            <a:ext cx="5340096" cy="3139321"/>
          </a:xfrm>
          <a:prstGeom prst="rect">
            <a:avLst/>
          </a:prstGeom>
          <a:noFill/>
        </p:spPr>
        <p:txBody>
          <a:bodyPr wrap="square" rtlCol="0">
            <a:spAutoFit/>
          </a:bodyPr>
          <a:lstStyle/>
          <a:p>
            <a:r>
              <a:rPr lang="en-US" b="1" dirty="0" smtClean="0"/>
              <a:t>Training Outline</a:t>
            </a:r>
          </a:p>
          <a:p>
            <a:endParaRPr lang="en-US" b="1" dirty="0" smtClean="0"/>
          </a:p>
          <a:p>
            <a:pPr marL="285750" indent="-285750">
              <a:buFont typeface="Wingdings" panose="05000000000000000000" pitchFamily="2" charset="2"/>
              <a:buChar char="Ø"/>
            </a:pPr>
            <a:r>
              <a:rPr lang="en-US" dirty="0" smtClean="0"/>
              <a:t>REDCap Appropriate Use Policy and Agreement</a:t>
            </a:r>
            <a:endParaRPr lang="en-US" dirty="0"/>
          </a:p>
          <a:p>
            <a:pPr marL="285750" indent="-285750">
              <a:buFont typeface="Wingdings" panose="05000000000000000000" pitchFamily="2" charset="2"/>
              <a:buChar char="Ø"/>
            </a:pPr>
            <a:r>
              <a:rPr lang="en-US" dirty="0" smtClean="0"/>
              <a:t>REDCap Login</a:t>
            </a:r>
          </a:p>
          <a:p>
            <a:pPr marL="285750" indent="-285750">
              <a:buFont typeface="Wingdings" panose="05000000000000000000" pitchFamily="2" charset="2"/>
              <a:buChar char="Ø"/>
            </a:pPr>
            <a:r>
              <a:rPr lang="en-US" dirty="0" smtClean="0"/>
              <a:t>REDCap Navigation</a:t>
            </a:r>
          </a:p>
          <a:p>
            <a:pPr marL="285750" indent="-285750">
              <a:buFont typeface="Wingdings" panose="05000000000000000000" pitchFamily="2" charset="2"/>
              <a:buChar char="Ø"/>
            </a:pPr>
            <a:r>
              <a:rPr lang="en-US" dirty="0"/>
              <a:t>Data </a:t>
            </a:r>
            <a:r>
              <a:rPr lang="en-US" dirty="0" smtClean="0"/>
              <a:t>entry: Live in REDCap</a:t>
            </a:r>
          </a:p>
          <a:p>
            <a:pPr marL="285750" indent="-285750">
              <a:buFont typeface="Wingdings" panose="05000000000000000000" pitchFamily="2" charset="2"/>
              <a:buChar char="Ø"/>
            </a:pPr>
            <a:r>
              <a:rPr lang="en-US" dirty="0"/>
              <a:t>Report </a:t>
            </a:r>
            <a:r>
              <a:rPr lang="en-US" dirty="0" smtClean="0"/>
              <a:t>generation: Live in REDCap</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70248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5618074" cy="3970318"/>
          </a:xfrm>
          <a:prstGeom prst="rect">
            <a:avLst/>
          </a:prstGeom>
          <a:noFill/>
        </p:spPr>
        <p:txBody>
          <a:bodyPr wrap="square" rtlCol="0">
            <a:spAutoFit/>
          </a:bodyPr>
          <a:lstStyle/>
          <a:p>
            <a:r>
              <a:rPr lang="en-US" b="1" dirty="0"/>
              <a:t>REDCap Appropriate Use Policy and </a:t>
            </a:r>
            <a:r>
              <a:rPr lang="en-US" b="1" dirty="0" smtClean="0"/>
              <a:t>Agreement</a:t>
            </a:r>
          </a:p>
          <a:p>
            <a:endParaRPr lang="en-US" b="1" dirty="0"/>
          </a:p>
          <a:p>
            <a:pPr marL="285750" indent="-285750">
              <a:buFont typeface="Wingdings" panose="05000000000000000000" pitchFamily="2" charset="2"/>
              <a:buChar char="Ø"/>
            </a:pPr>
            <a:r>
              <a:rPr lang="en-US" dirty="0" smtClean="0"/>
              <a:t>Obtain IRB approval prior to using REDCap for studies involving human participant research</a:t>
            </a:r>
          </a:p>
          <a:p>
            <a:pPr marL="285750" indent="-285750">
              <a:buFont typeface="Wingdings" panose="05000000000000000000" pitchFamily="2" charset="2"/>
              <a:buChar char="Ø"/>
            </a:pPr>
            <a:r>
              <a:rPr lang="en-US" dirty="0" smtClean="0"/>
              <a:t>Build the REDCap database in such a way that it corresponds to the study design that will be submitted to the IRB and provides proper data collection tools for all the data necessary for testing the study hypothesis</a:t>
            </a:r>
          </a:p>
          <a:p>
            <a:pPr marL="285750" indent="-285750">
              <a:buFont typeface="Wingdings" panose="05000000000000000000" pitchFamily="2" charset="2"/>
              <a:buChar char="Ø"/>
            </a:pPr>
            <a:r>
              <a:rPr lang="en-US" dirty="0" smtClean="0"/>
              <a:t>Collect all the data necessary for testing study hypothesis</a:t>
            </a:r>
          </a:p>
          <a:p>
            <a:pPr marL="285750" indent="-285750">
              <a:buFont typeface="Wingdings" panose="05000000000000000000" pitchFamily="2" charset="2"/>
              <a:buChar char="Ø"/>
            </a:pPr>
            <a:r>
              <a:rPr lang="en-US" dirty="0" smtClean="0"/>
              <a:t>Limit REDCap storage of PHI to the minimum that is reasonably necessary to conduct the research</a:t>
            </a:r>
          </a:p>
          <a:p>
            <a:pPr marL="285750" indent="-285750">
              <a:buFont typeface="Wingdings" panose="05000000000000000000" pitchFamily="2" charset="2"/>
              <a:buChar char="Ø"/>
            </a:pPr>
            <a:r>
              <a:rPr lang="en-US" dirty="0" smtClean="0"/>
              <a:t>Provisions for IRB auditing</a:t>
            </a:r>
          </a:p>
          <a:p>
            <a:pPr marL="285750" indent="-285750">
              <a:buFont typeface="Wingdings" panose="05000000000000000000" pitchFamily="2" charset="2"/>
              <a:buChar char="Ø"/>
            </a:pPr>
            <a:r>
              <a:rPr lang="en-US" dirty="0" smtClean="0"/>
              <a:t>Copies of the policy and agreement are posted online</a:t>
            </a:r>
            <a:endParaRPr lang="en-US" dirty="0"/>
          </a:p>
        </p:txBody>
      </p:sp>
    </p:spTree>
    <p:extLst>
      <p:ext uri="{BB962C8B-B14F-4D97-AF65-F5344CB8AC3E}">
        <p14:creationId xmlns:p14="http://schemas.microsoft.com/office/powerpoint/2010/main" val="357024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7643470" cy="4708981"/>
          </a:xfrm>
          <a:prstGeom prst="rect">
            <a:avLst/>
          </a:prstGeom>
          <a:noFill/>
        </p:spPr>
        <p:txBody>
          <a:bodyPr wrap="square" rtlCol="0">
            <a:spAutoFit/>
          </a:bodyPr>
          <a:lstStyle/>
          <a:p>
            <a:r>
              <a:rPr lang="en-US" sz="2400" b="1" dirty="0">
                <a:solidFill>
                  <a:srgbClr val="C00000"/>
                </a:solidFill>
              </a:rPr>
              <a:t>First Steps:  </a:t>
            </a:r>
            <a:r>
              <a:rPr lang="en-US" sz="2400" b="1" dirty="0"/>
              <a:t>to request a </a:t>
            </a:r>
            <a:r>
              <a:rPr lang="en-US" sz="2400" b="1" dirty="0" err="1"/>
              <a:t>REDCap</a:t>
            </a:r>
            <a:r>
              <a:rPr lang="en-US" sz="2400" b="1" dirty="0"/>
              <a:t> account</a:t>
            </a:r>
          </a:p>
          <a:p>
            <a:pPr marL="285750" indent="-285750">
              <a:buFont typeface="Wingdings" panose="05000000000000000000" pitchFamily="2" charset="2"/>
              <a:buChar char="Ø"/>
            </a:pPr>
            <a:r>
              <a:rPr lang="en-US" dirty="0"/>
              <a:t>Email </a:t>
            </a:r>
            <a:r>
              <a:rPr lang="en-US" dirty="0">
                <a:hlinkClick r:id="rId4"/>
              </a:rPr>
              <a:t>redcap@ouhsc.edu</a:t>
            </a:r>
            <a:r>
              <a:rPr lang="en-US" dirty="0"/>
              <a:t> – include a brief description of your project needs and include a phone number. </a:t>
            </a:r>
          </a:p>
          <a:p>
            <a:pPr marL="285750" indent="-285750">
              <a:buFont typeface="Wingdings" panose="05000000000000000000" pitchFamily="2" charset="2"/>
              <a:buChar char="Ø"/>
            </a:pPr>
            <a:r>
              <a:rPr lang="en-US" dirty="0"/>
              <a:t>After your account is set up, you will receive information regarding the setup of your </a:t>
            </a:r>
            <a:r>
              <a:rPr lang="en-US" dirty="0" err="1"/>
              <a:t>REDCap</a:t>
            </a:r>
            <a:r>
              <a:rPr lang="en-US" dirty="0"/>
              <a:t> profile.</a:t>
            </a:r>
          </a:p>
          <a:p>
            <a:pPr marL="285750" indent="-285750">
              <a:buFont typeface="Wingdings" panose="05000000000000000000" pitchFamily="2" charset="2"/>
              <a:buChar char="Ø"/>
            </a:pPr>
            <a:r>
              <a:rPr lang="en-US" dirty="0"/>
              <a:t>Enterprise </a:t>
            </a:r>
            <a:r>
              <a:rPr lang="en-US" dirty="0" err="1"/>
              <a:t>REDCap</a:t>
            </a:r>
            <a:r>
              <a:rPr lang="en-US" dirty="0"/>
              <a:t> instance can be accessed here:  </a:t>
            </a:r>
            <a:r>
              <a:rPr lang="en-US" dirty="0">
                <a:hlinkClick r:id="rId5"/>
              </a:rPr>
              <a:t>https://redcap.ouhsc.edu/</a:t>
            </a:r>
            <a:r>
              <a:rPr lang="en-US" dirty="0"/>
              <a:t> </a:t>
            </a:r>
          </a:p>
          <a:p>
            <a:endParaRPr lang="en-US" b="1" dirty="0"/>
          </a:p>
          <a:p>
            <a:r>
              <a:rPr lang="en-US" sz="2400" b="1" dirty="0" smtClean="0">
                <a:solidFill>
                  <a:srgbClr val="C00000"/>
                </a:solidFill>
              </a:rPr>
              <a:t>Logging </a:t>
            </a:r>
            <a:r>
              <a:rPr lang="en-US" sz="2400" b="1" dirty="0">
                <a:solidFill>
                  <a:srgbClr val="C00000"/>
                </a:solidFill>
              </a:rPr>
              <a:t>on to </a:t>
            </a:r>
            <a:r>
              <a:rPr lang="en-US" sz="2400" b="1" dirty="0" smtClean="0">
                <a:solidFill>
                  <a:srgbClr val="C00000"/>
                </a:solidFill>
              </a:rPr>
              <a:t>REDCap</a:t>
            </a:r>
            <a:endParaRPr lang="en-US" sz="2400" dirty="0" smtClean="0">
              <a:solidFill>
                <a:srgbClr val="C00000"/>
              </a:solidFill>
            </a:endParaRPr>
          </a:p>
          <a:p>
            <a:pPr marL="285750" indent="-285750">
              <a:buFont typeface="Wingdings" panose="05000000000000000000" pitchFamily="2" charset="2"/>
              <a:buChar char="Ø"/>
            </a:pPr>
            <a:r>
              <a:rPr lang="en-US" dirty="0" smtClean="0"/>
              <a:t>OUHSC </a:t>
            </a:r>
            <a:r>
              <a:rPr lang="en-US" dirty="0" smtClean="0"/>
              <a:t>Login Credentials</a:t>
            </a:r>
          </a:p>
          <a:p>
            <a:pPr marL="742950" lvl="1" indent="-285750">
              <a:buFont typeface="Wingdings" panose="05000000000000000000" pitchFamily="2" charset="2"/>
              <a:buChar char="Ø"/>
            </a:pPr>
            <a:r>
              <a:rPr lang="en-US" dirty="0" smtClean="0"/>
              <a:t>OUHSC Login ID</a:t>
            </a:r>
          </a:p>
          <a:p>
            <a:pPr marL="742950" lvl="1" indent="-285750">
              <a:buFont typeface="Wingdings" panose="05000000000000000000" pitchFamily="2" charset="2"/>
              <a:buChar char="Ø"/>
            </a:pPr>
            <a:r>
              <a:rPr lang="en-US" dirty="0" smtClean="0"/>
              <a:t>OUHSC Password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Includes OKC and Tulsa Campuses</a:t>
            </a:r>
          </a:p>
          <a:p>
            <a:pPr marL="285750" indent="-285750">
              <a:buFont typeface="Wingdings" panose="05000000000000000000" pitchFamily="2" charset="2"/>
              <a:buChar char="Ø"/>
            </a:pPr>
            <a:r>
              <a:rPr lang="en-US" dirty="0" smtClean="0"/>
              <a:t>Non-OUHSC Collaborators need to obtain an Affiliate Account ,email </a:t>
            </a:r>
            <a:r>
              <a:rPr lang="en-US" dirty="0" smtClean="0">
                <a:hlinkClick r:id="rId4"/>
              </a:rPr>
              <a:t>redcap@ouhsc.edu</a:t>
            </a:r>
            <a:r>
              <a:rPr lang="en-US" dirty="0" smtClean="0"/>
              <a:t> </a:t>
            </a:r>
            <a:r>
              <a:rPr lang="en-US" dirty="0" smtClean="0"/>
              <a:t>to request affiliate accounts.</a:t>
            </a:r>
            <a:endParaRPr lang="en-US" dirty="0"/>
          </a:p>
        </p:txBody>
      </p:sp>
    </p:spTree>
    <p:extLst>
      <p:ext uri="{BB962C8B-B14F-4D97-AF65-F5344CB8AC3E}">
        <p14:creationId xmlns:p14="http://schemas.microsoft.com/office/powerpoint/2010/main" val="51733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5084064" cy="369332"/>
          </a:xfrm>
          <a:prstGeom prst="rect">
            <a:avLst/>
          </a:prstGeom>
          <a:noFill/>
        </p:spPr>
        <p:txBody>
          <a:bodyPr wrap="square" rtlCol="0">
            <a:spAutoFit/>
          </a:bodyPr>
          <a:lstStyle/>
          <a:p>
            <a:r>
              <a:rPr lang="en-US" b="1" dirty="0"/>
              <a:t>Logging on to </a:t>
            </a:r>
            <a:r>
              <a:rPr lang="en-US" b="1" dirty="0" err="1" smtClean="0"/>
              <a:t>REDCap</a:t>
            </a:r>
            <a:r>
              <a:rPr lang="en-US" b="1" dirty="0" smtClean="0"/>
              <a:t>:  redcap.ouhsc.edu</a:t>
            </a:r>
            <a:endParaRPr lang="en-US" dirty="0" smtClean="0"/>
          </a:p>
        </p:txBody>
      </p:sp>
      <p:pic>
        <p:nvPicPr>
          <p:cNvPr id="1026" name="Picture 2" descr="C:\Users\pkota\Desktop\re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272" y="1751905"/>
            <a:ext cx="5782859" cy="445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2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5084064" cy="369332"/>
          </a:xfrm>
          <a:prstGeom prst="rect">
            <a:avLst/>
          </a:prstGeom>
          <a:noFill/>
        </p:spPr>
        <p:txBody>
          <a:bodyPr wrap="square" rtlCol="0">
            <a:spAutoFit/>
          </a:bodyPr>
          <a:lstStyle/>
          <a:p>
            <a:r>
              <a:rPr lang="en-US" b="1" dirty="0"/>
              <a:t>Logging on to </a:t>
            </a:r>
            <a:r>
              <a:rPr lang="en-US" b="1" dirty="0" smtClean="0"/>
              <a:t>REDCap (First Time Login)</a:t>
            </a:r>
            <a:endParaRPr lang="en-US"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30" y="1751905"/>
            <a:ext cx="6583140" cy="297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14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2360547" cy="746150"/>
          </a:xfrm>
          <a:prstGeom prst="rect">
            <a:avLst/>
          </a:prstGeom>
        </p:spPr>
      </p:pic>
      <p:sp>
        <p:nvSpPr>
          <p:cNvPr id="2" name="TextBox 1"/>
          <p:cNvSpPr txBox="1"/>
          <p:nvPr/>
        </p:nvSpPr>
        <p:spPr>
          <a:xfrm>
            <a:off x="929030" y="1382573"/>
            <a:ext cx="5084064" cy="369332"/>
          </a:xfrm>
          <a:prstGeom prst="rect">
            <a:avLst/>
          </a:prstGeom>
          <a:noFill/>
        </p:spPr>
        <p:txBody>
          <a:bodyPr wrap="square" rtlCol="0">
            <a:spAutoFit/>
          </a:bodyPr>
          <a:lstStyle/>
          <a:p>
            <a:r>
              <a:rPr lang="en-US" b="1" dirty="0"/>
              <a:t>Logging on to </a:t>
            </a:r>
            <a:r>
              <a:rPr lang="en-US" b="1" dirty="0" smtClean="0"/>
              <a:t>REDCap (First Time Login)</a:t>
            </a:r>
            <a:endParaRPr lang="en-US"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30" y="1751905"/>
            <a:ext cx="7133400" cy="176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837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REDCap 101 An Introduction to REDCap&amp;quot;&quot;/&gt;&lt;property id=&quot;20307&quot; value=&quot;264&quot;/&gt;&lt;/object&gt;&lt;object type=&quot;3&quot; unique_id=&quot;10004&quot;&gt;&lt;property id=&quot;20148&quot; value=&quot;5&quot;/&gt;&lt;property id=&quot;20300&quot; value=&quot;Slide 2&quot;/&gt;&lt;property id=&quot;20307&quot; value=&quot;263&quot;/&gt;&lt;/object&gt;&lt;object type=&quot;3&quot; unique_id=&quot;10005&quot;&gt;&lt;property id=&quot;20148&quot; value=&quot;5&quot;/&gt;&lt;property id=&quot;20300&quot; value=&quot;Slide 3&quot;/&gt;&lt;property id=&quot;20307&quot; value=&quot;266&quot;/&gt;&lt;/object&gt;&lt;object type=&quot;3&quot; unique_id=&quot;10006&quot;&gt;&lt;property id=&quot;20148&quot; value=&quot;5&quot;/&gt;&lt;property id=&quot;20300&quot; value=&quot;Slide 4&quot;/&gt;&lt;property id=&quot;20307&quot; value=&quot;268&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302&quot;/&gt;&lt;/object&gt;&lt;object type=&quot;3&quot; unique_id=&quot;10009&quot;&gt;&lt;property id=&quot;20148&quot; value=&quot;5&quot;/&gt;&lt;property id=&quot;20300&quot; value=&quot;Slide 7&quot;/&gt;&lt;property id=&quot;20307&quot; value=&quot;303&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305&quot;/&gt;&lt;/object&gt;&lt;object type=&quot;3&quot; unique_id=&quot;10012&quot;&gt;&lt;property id=&quot;20148&quot; value=&quot;5&quot;/&gt;&lt;property id=&quot;20300&quot; value=&quot;Slide 10&quot;/&gt;&lt;property id=&quot;20307&quot; value=&quot;306&quot;/&gt;&lt;/object&gt;&lt;object type=&quot;3&quot; unique_id=&quot;10013&quot;&gt;&lt;property id=&quot;20148&quot; value=&quot;5&quot;/&gt;&lt;property id=&quot;20300&quot; value=&quot;Slide 11&quot;/&gt;&lt;property id=&quot;20307&quot; value=&quot;307&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89&quot;/&gt;&lt;/object&gt;&lt;object type=&quot;3&quot; unique_id=&quot;10016&quot;&gt;&lt;property id=&quot;20148&quot; value=&quot;5&quot;/&gt;&lt;property id=&quot;20300&quot; value=&quot;Slide 14&quot;/&gt;&lt;property id=&quot;20307&quot; value=&quot;290&quot;/&gt;&lt;/object&gt;&lt;object type=&quot;3&quot; unique_id=&quot;10017&quot;&gt;&lt;property id=&quot;20148&quot; value=&quot;5&quot;/&gt;&lt;property id=&quot;20300&quot; value=&quot;Slide 15&quot;/&gt;&lt;property id=&quot;20307&quot; value=&quot;291&quot;/&gt;&lt;/object&gt;&lt;object type=&quot;3&quot; unique_id=&quot;10018&quot;&gt;&lt;property id=&quot;20148&quot; value=&quot;5&quot;/&gt;&lt;property id=&quot;20300&quot; value=&quot;Slide 16&quot;/&gt;&lt;property id=&quot;20307&quot; value=&quot;292&quot;/&gt;&lt;/object&gt;&lt;object type=&quot;3&quot; unique_id=&quot;10019&quot;&gt;&lt;property id=&quot;20148&quot; value=&quot;5&quot;/&gt;&lt;property id=&quot;20300&quot; value=&quot;Slide 17&quot;/&gt;&lt;property id=&quot;20307&quot; value=&quot;293&quot;/&gt;&lt;/object&gt;&lt;object type=&quot;3&quot; unique_id=&quot;10020&quot;&gt;&lt;property id=&quot;20148&quot; value=&quot;5&quot;/&gt;&lt;property id=&quot;20300&quot; value=&quot;Slide 18&quot;/&gt;&lt;property id=&quot;20307&quot; value=&quot;271&quot;/&gt;&lt;/object&gt;&lt;object type=&quot;3&quot; unique_id=&quot;10021&quot;&gt;&lt;property id=&quot;20148&quot; value=&quot;5&quot;/&gt;&lt;property id=&quot;20300&quot; value=&quot;Slide 19 - &amp;quot;Thank You!&amp;quot;&quot;/&gt;&lt;property id=&quot;20307&quot; value=&quot;301&quot;/&gt;&lt;/object&gt;&lt;/object&gt;&lt;object type=&quot;8&quot; unique_id=&quot;1004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2865</TotalTime>
  <Words>436</Words>
  <Application>Microsoft Office PowerPoint</Application>
  <PresentationFormat>On-screen Show (4:3)</PresentationFormat>
  <Paragraphs>85</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REDCap 101 An Introduction to REDCap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VUMC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Harris</dc:creator>
  <cp:lastModifiedBy>Stoner, Julie A.  (HSC)</cp:lastModifiedBy>
  <cp:revision>72</cp:revision>
  <dcterms:created xsi:type="dcterms:W3CDTF">2014-09-22T13:22:23Z</dcterms:created>
  <dcterms:modified xsi:type="dcterms:W3CDTF">2015-12-10T17:37:05Z</dcterms:modified>
</cp:coreProperties>
</file>