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6" r:id="rId4"/>
    <p:sldId id="268" r:id="rId5"/>
    <p:sldId id="269" r:id="rId6"/>
    <p:sldId id="270" r:id="rId7"/>
    <p:sldId id="307" r:id="rId8"/>
    <p:sldId id="271" r:id="rId9"/>
    <p:sldId id="272" r:id="rId10"/>
    <p:sldId id="273" r:id="rId11"/>
    <p:sldId id="274" r:id="rId12"/>
    <p:sldId id="308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309" r:id="rId21"/>
    <p:sldId id="282" r:id="rId22"/>
    <p:sldId id="283" r:id="rId23"/>
    <p:sldId id="284" r:id="rId24"/>
    <p:sldId id="304" r:id="rId25"/>
    <p:sldId id="305" r:id="rId26"/>
    <p:sldId id="285" r:id="rId27"/>
    <p:sldId id="310" r:id="rId28"/>
    <p:sldId id="286" r:id="rId29"/>
    <p:sldId id="287" r:id="rId30"/>
    <p:sldId id="311" r:id="rId31"/>
    <p:sldId id="288" r:id="rId32"/>
    <p:sldId id="289" r:id="rId33"/>
    <p:sldId id="290" r:id="rId34"/>
    <p:sldId id="291" r:id="rId35"/>
    <p:sldId id="292" r:id="rId36"/>
    <p:sldId id="31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263" r:id="rId49"/>
    <p:sldId id="267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E2D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9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2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36056"/>
            <a:ext cx="1885950" cy="62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4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" TargetMode="External"/><Relationship Id="rId2" Type="http://schemas.openxmlformats.org/officeDocument/2006/relationships/hyperlink" Target="http://www.ats.ucla.edu/stat/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web/view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 Short Course</a:t>
            </a:r>
            <a:br>
              <a:rPr lang="en-US" dirty="0" smtClean="0"/>
            </a:br>
            <a:r>
              <a:rPr lang="en-US" sz="3600" dirty="0" smtClean="0"/>
              <a:t>Session 3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Daniel Zhao, PhD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Sixia Chen, PhD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Department of Biostatistics and Epidemiology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College of Public Health, OUHSC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3</a:t>
            </a:r>
            <a:r>
              <a:rPr lang="en-US" sz="2600" dirty="0" smtClean="0">
                <a:solidFill>
                  <a:schemeClr val="tx1"/>
                </a:solidFill>
              </a:rPr>
              <a:t>/9/2020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(7)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524000"/>
            <a:ext cx="6671661" cy="46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Modifying color, type, magnitude and so on of points and lines: par(</a:t>
            </a:r>
            <a:r>
              <a:rPr lang="en-US" dirty="0" err="1" smtClean="0"/>
              <a:t>cex</a:t>
            </a:r>
            <a:r>
              <a:rPr lang="en-US" dirty="0" smtClean="0"/>
              <a:t>=,col=,</a:t>
            </a:r>
            <a:r>
              <a:rPr lang="en-US" dirty="0" err="1" smtClean="0"/>
              <a:t>lty</a:t>
            </a:r>
            <a:r>
              <a:rPr lang="en-US" dirty="0" smtClean="0"/>
              <a:t>=,…)</a:t>
            </a:r>
          </a:p>
          <a:p>
            <a:r>
              <a:rPr lang="en-US" dirty="0" smtClean="0"/>
              <a:t>?par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ex</a:t>
            </a:r>
            <a:r>
              <a:rPr lang="en-US" dirty="0" smtClean="0"/>
              <a:t>: magnitude of plotting text and symbols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ol: plotting color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ty</a:t>
            </a:r>
            <a:r>
              <a:rPr lang="en-US" dirty="0" smtClean="0"/>
              <a:t>: line type</a:t>
            </a:r>
          </a:p>
          <a:p>
            <a:pPr lvl="1"/>
            <a:r>
              <a:rPr lang="en-US" dirty="0" err="1" smtClean="0"/>
              <a:t>lwd</a:t>
            </a:r>
            <a:r>
              <a:rPr lang="en-US" dirty="0" smtClean="0"/>
              <a:t>: line width</a:t>
            </a:r>
          </a:p>
          <a:p>
            <a:pPr lvl="1"/>
            <a:r>
              <a:rPr lang="en-US" dirty="0" err="1" smtClean="0"/>
              <a:t>pch</a:t>
            </a:r>
            <a:r>
              <a:rPr lang="en-US" dirty="0" smtClean="0"/>
              <a:t>: plotting symbol</a:t>
            </a:r>
          </a:p>
          <a:p>
            <a:pPr lvl="1"/>
            <a:r>
              <a:rPr lang="en-US" dirty="0" smtClean="0"/>
              <a:t>…      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0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par(</a:t>
            </a:r>
            <a:r>
              <a:rPr lang="en-US" dirty="0" err="1"/>
              <a:t>pch</a:t>
            </a:r>
            <a:r>
              <a:rPr lang="en-US" dirty="0"/>
              <a:t>=2,col=2,cex=1.5,cex.lab=2) #</a:t>
            </a:r>
            <a:r>
              <a:rPr lang="en-US" dirty="0" err="1"/>
              <a:t>pch</a:t>
            </a:r>
            <a:r>
              <a:rPr lang="en-US" dirty="0"/>
              <a:t>: type of point, #col: color of plot, #</a:t>
            </a:r>
            <a:r>
              <a:rPr lang="en-US" dirty="0" err="1"/>
              <a:t>cex</a:t>
            </a:r>
            <a:r>
              <a:rPr lang="en-US" dirty="0"/>
              <a:t>: magnitude of point, #</a:t>
            </a:r>
            <a:r>
              <a:rPr lang="en-US" dirty="0" err="1"/>
              <a:t>cex.lab</a:t>
            </a:r>
            <a:r>
              <a:rPr lang="en-US" dirty="0"/>
              <a:t>: magnitude of lab</a:t>
            </a:r>
          </a:p>
          <a:p>
            <a:pPr lvl="1"/>
            <a:r>
              <a:rPr lang="en-US" dirty="0"/>
              <a:t>plot(</a:t>
            </a:r>
            <a:r>
              <a:rPr lang="en-US" dirty="0" err="1"/>
              <a:t>mtcars$wt</a:t>
            </a:r>
            <a:r>
              <a:rPr lang="en-US" dirty="0"/>
              <a:t>, </a:t>
            </a:r>
            <a:r>
              <a:rPr lang="en-US" dirty="0" err="1"/>
              <a:t>mtcars$mpg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53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(10)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219200"/>
            <a:ext cx="6400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54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Pairwise scatter plot: Pairs(x)</a:t>
            </a:r>
          </a:p>
          <a:p>
            <a:r>
              <a:rPr lang="en-US" dirty="0" smtClean="0"/>
              <a:t>Example: pairs(</a:t>
            </a:r>
            <a:r>
              <a:rPr lang="en-US" dirty="0" err="1" smtClean="0"/>
              <a:t>mtcars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667000"/>
            <a:ext cx="6019800" cy="364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67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Adding points to the plot: points(</a:t>
            </a:r>
            <a:r>
              <a:rPr lang="en-US" dirty="0" err="1" smtClean="0"/>
              <a:t>x,y</a:t>
            </a:r>
            <a:r>
              <a:rPr lang="en-US" dirty="0" smtClean="0"/>
              <a:t>) #</a:t>
            </a:r>
            <a:r>
              <a:rPr lang="en-US" dirty="0" err="1" smtClean="0"/>
              <a:t>x,y</a:t>
            </a:r>
            <a:r>
              <a:rPr lang="en-US" dirty="0" smtClean="0"/>
              <a:t>: coordinate </a:t>
            </a:r>
            <a:r>
              <a:rPr lang="en-US" dirty="0"/>
              <a:t>vectors of points to plot.</a:t>
            </a:r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/>
              <a:t>plot(-4:4, -4:4, type = "n")  # setting up </a:t>
            </a:r>
            <a:r>
              <a:rPr lang="en-US" dirty="0" err="1"/>
              <a:t>coord</a:t>
            </a:r>
            <a:r>
              <a:rPr lang="en-US" dirty="0"/>
              <a:t>. system</a:t>
            </a:r>
          </a:p>
          <a:p>
            <a:pPr lvl="1"/>
            <a:r>
              <a:rPr lang="en-US" dirty="0"/>
              <a:t>points(</a:t>
            </a:r>
            <a:r>
              <a:rPr lang="en-US" dirty="0" err="1"/>
              <a:t>rnorm</a:t>
            </a:r>
            <a:r>
              <a:rPr lang="en-US" dirty="0"/>
              <a:t>(200), </a:t>
            </a:r>
            <a:r>
              <a:rPr lang="en-US" dirty="0" err="1"/>
              <a:t>rnorm</a:t>
            </a:r>
            <a:r>
              <a:rPr lang="en-US" dirty="0"/>
              <a:t>(200), col = "red</a:t>
            </a:r>
            <a:r>
              <a:rPr lang="en-US" dirty="0" smtClean="0"/>
              <a:t>") #</a:t>
            </a:r>
            <a:r>
              <a:rPr lang="en-US" dirty="0" err="1" smtClean="0"/>
              <a:t>rnorm</a:t>
            </a:r>
            <a:r>
              <a:rPr lang="en-US" dirty="0" smtClean="0"/>
              <a:t>(200) generates 200 </a:t>
            </a:r>
            <a:r>
              <a:rPr lang="en-US" dirty="0" err="1" smtClean="0"/>
              <a:t>obs</a:t>
            </a:r>
            <a:r>
              <a:rPr lang="en-US" dirty="0" smtClean="0"/>
              <a:t> from standard normal distribution</a:t>
            </a:r>
            <a:endParaRPr lang="en-US" dirty="0"/>
          </a:p>
          <a:p>
            <a:pPr lvl="1"/>
            <a:r>
              <a:rPr lang="en-US" dirty="0"/>
              <a:t>points(</a:t>
            </a:r>
            <a:r>
              <a:rPr lang="en-US" dirty="0" err="1"/>
              <a:t>rnorm</a:t>
            </a:r>
            <a:r>
              <a:rPr lang="en-US" dirty="0"/>
              <a:t>(100)/2, </a:t>
            </a:r>
            <a:r>
              <a:rPr lang="en-US" dirty="0" err="1"/>
              <a:t>rnorm</a:t>
            </a:r>
            <a:r>
              <a:rPr lang="en-US" dirty="0"/>
              <a:t>(100)/2, col = "blue", </a:t>
            </a:r>
            <a:r>
              <a:rPr lang="en-US" dirty="0" err="1"/>
              <a:t>cex</a:t>
            </a:r>
            <a:r>
              <a:rPr lang="en-US" dirty="0"/>
              <a:t> = 1.5)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4194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(</a:t>
            </a:r>
            <a:r>
              <a:rPr lang="en-US" dirty="0" smtClean="0">
                <a:solidFill>
                  <a:srgbClr val="A32638"/>
                </a:solidFill>
              </a:rPr>
              <a:t>13)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19200"/>
            <a:ext cx="74676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65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(</a:t>
            </a:r>
            <a:r>
              <a:rPr lang="en-US" dirty="0" smtClean="0">
                <a:solidFill>
                  <a:srgbClr val="A32638"/>
                </a:solidFill>
              </a:rPr>
              <a:t>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segments to the plot: lines(</a:t>
            </a:r>
            <a:r>
              <a:rPr lang="en-US" dirty="0" err="1" smtClean="0"/>
              <a:t>x,y</a:t>
            </a:r>
            <a:r>
              <a:rPr lang="en-US" dirty="0" smtClean="0"/>
              <a:t>) #</a:t>
            </a:r>
            <a:r>
              <a:rPr lang="en-US" dirty="0" err="1" smtClean="0"/>
              <a:t>x,y</a:t>
            </a:r>
            <a:r>
              <a:rPr lang="en-US" dirty="0"/>
              <a:t> </a:t>
            </a:r>
            <a:r>
              <a:rPr lang="en-US" dirty="0" smtClean="0"/>
              <a:t>are coordinate vectors of points to join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/>
              <a:t>plot(-4:4, -4:4, type = "n")  # setting up </a:t>
            </a:r>
            <a:r>
              <a:rPr lang="en-US" dirty="0" err="1"/>
              <a:t>coord</a:t>
            </a:r>
            <a:r>
              <a:rPr lang="en-US" dirty="0"/>
              <a:t>. system</a:t>
            </a:r>
          </a:p>
          <a:p>
            <a:pPr lvl="1"/>
            <a:r>
              <a:rPr lang="en-US" dirty="0"/>
              <a:t>points(</a:t>
            </a:r>
            <a:r>
              <a:rPr lang="en-US" dirty="0" err="1"/>
              <a:t>rnorm</a:t>
            </a:r>
            <a:r>
              <a:rPr lang="en-US" dirty="0"/>
              <a:t>(200), </a:t>
            </a:r>
            <a:r>
              <a:rPr lang="en-US" dirty="0" err="1"/>
              <a:t>rnorm</a:t>
            </a:r>
            <a:r>
              <a:rPr lang="en-US" dirty="0"/>
              <a:t>(200), col = "red")</a:t>
            </a:r>
          </a:p>
          <a:p>
            <a:pPr lvl="1"/>
            <a:r>
              <a:rPr lang="en-US" dirty="0"/>
              <a:t>lines(c(-2,0,2),c(-2,1,2))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14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(</a:t>
            </a:r>
            <a:r>
              <a:rPr lang="en-US" dirty="0" smtClean="0">
                <a:solidFill>
                  <a:srgbClr val="A32638"/>
                </a:solidFill>
              </a:rPr>
              <a:t>15)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417638"/>
            <a:ext cx="6477000" cy="475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031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(</a:t>
            </a:r>
            <a:r>
              <a:rPr lang="en-US" dirty="0" smtClean="0">
                <a:solidFill>
                  <a:srgbClr val="A32638"/>
                </a:solidFill>
              </a:rPr>
              <a:t>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Legend to the plot: legend(</a:t>
            </a:r>
            <a:r>
              <a:rPr lang="en-US" dirty="0" err="1" smtClean="0"/>
              <a:t>x,y,legend,pch,cex,col</a:t>
            </a:r>
            <a:r>
              <a:rPr lang="en-US" dirty="0" smtClean="0"/>
              <a:t>…) #</a:t>
            </a:r>
            <a:r>
              <a:rPr lang="en-US" dirty="0" err="1" smtClean="0"/>
              <a:t>x,y</a:t>
            </a:r>
            <a:r>
              <a:rPr lang="en-US" dirty="0" smtClean="0"/>
              <a:t> are the x and y coordinates to be used to position the legend, #legend is a character to appear in the legend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5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Outline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Scatter plot</a:t>
            </a:r>
            <a:endParaRPr lang="en-US" sz="900" dirty="0" smtClean="0"/>
          </a:p>
          <a:p>
            <a:r>
              <a:rPr lang="en-US" dirty="0" smtClean="0"/>
              <a:t>QQ plot</a:t>
            </a:r>
            <a:endParaRPr lang="en-US" dirty="0"/>
          </a:p>
          <a:p>
            <a:r>
              <a:rPr lang="en-US" dirty="0" smtClean="0"/>
              <a:t>Histogram</a:t>
            </a:r>
          </a:p>
          <a:p>
            <a:r>
              <a:rPr lang="en-US" dirty="0" smtClean="0"/>
              <a:t>Curve </a:t>
            </a:r>
          </a:p>
          <a:p>
            <a:r>
              <a:rPr lang="en-US" dirty="0" smtClean="0"/>
              <a:t>Bar chart</a:t>
            </a:r>
          </a:p>
          <a:p>
            <a:r>
              <a:rPr lang="en-US" dirty="0" smtClean="0"/>
              <a:t>Pie chart</a:t>
            </a:r>
          </a:p>
          <a:p>
            <a:r>
              <a:rPr lang="en-US" dirty="0" smtClean="0"/>
              <a:t>Stem and Leaf plot</a:t>
            </a:r>
          </a:p>
          <a:p>
            <a:r>
              <a:rPr lang="en-US" dirty="0" smtClean="0"/>
              <a:t>Boxplot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(</a:t>
            </a:r>
            <a:r>
              <a:rPr lang="en-US" dirty="0" smtClean="0">
                <a:solidFill>
                  <a:srgbClr val="A32638"/>
                </a:solidFill>
              </a:rPr>
              <a:t>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plot(-4:4, -4:4, type = "n")  # setting up </a:t>
            </a:r>
            <a:r>
              <a:rPr lang="en-US" dirty="0" err="1"/>
              <a:t>coord</a:t>
            </a:r>
            <a:r>
              <a:rPr lang="en-US" dirty="0"/>
              <a:t>. system</a:t>
            </a:r>
          </a:p>
          <a:p>
            <a:pPr lvl="1"/>
            <a:r>
              <a:rPr lang="en-US" dirty="0"/>
              <a:t>points(</a:t>
            </a:r>
            <a:r>
              <a:rPr lang="en-US" dirty="0" err="1"/>
              <a:t>rnorm</a:t>
            </a:r>
            <a:r>
              <a:rPr lang="en-US" dirty="0"/>
              <a:t>(200), </a:t>
            </a:r>
            <a:r>
              <a:rPr lang="en-US" dirty="0" err="1"/>
              <a:t>rnorm</a:t>
            </a:r>
            <a:r>
              <a:rPr lang="en-US" dirty="0"/>
              <a:t>(200), col = "red")</a:t>
            </a:r>
          </a:p>
          <a:p>
            <a:pPr lvl="1"/>
            <a:r>
              <a:rPr lang="en-US" dirty="0"/>
              <a:t>points(</a:t>
            </a:r>
            <a:r>
              <a:rPr lang="en-US" dirty="0" err="1"/>
              <a:t>rnorm</a:t>
            </a:r>
            <a:r>
              <a:rPr lang="en-US" dirty="0"/>
              <a:t>(100)/2, </a:t>
            </a:r>
            <a:r>
              <a:rPr lang="en-US" dirty="0" err="1"/>
              <a:t>rnorm</a:t>
            </a:r>
            <a:r>
              <a:rPr lang="en-US" dirty="0"/>
              <a:t>(100)/2, col = "blue", </a:t>
            </a:r>
            <a:r>
              <a:rPr lang="en-US" dirty="0" err="1"/>
              <a:t>cex</a:t>
            </a:r>
            <a:r>
              <a:rPr lang="en-US" dirty="0"/>
              <a:t> = 1.5)</a:t>
            </a:r>
          </a:p>
          <a:p>
            <a:pPr lvl="1"/>
            <a:r>
              <a:rPr lang="en-US" dirty="0" smtClean="0"/>
              <a:t>legend(2,3,legend=c</a:t>
            </a:r>
            <a:r>
              <a:rPr lang="en-US" dirty="0"/>
              <a:t>('Dist1','Dist2'),</a:t>
            </a:r>
            <a:r>
              <a:rPr lang="en-US" dirty="0" err="1"/>
              <a:t>pch</a:t>
            </a:r>
            <a:r>
              <a:rPr lang="en-US" dirty="0"/>
              <a:t>=c(1,1),</a:t>
            </a:r>
            <a:r>
              <a:rPr lang="en-US" dirty="0" err="1"/>
              <a:t>cex</a:t>
            </a:r>
            <a:r>
              <a:rPr lang="en-US" dirty="0"/>
              <a:t>=1,col=c("</a:t>
            </a:r>
            <a:r>
              <a:rPr lang="en-US" dirty="0" err="1"/>
              <a:t>red","blue</a:t>
            </a:r>
            <a:r>
              <a:rPr lang="en-US" dirty="0"/>
              <a:t>"))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49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(</a:t>
            </a:r>
            <a:r>
              <a:rPr lang="en-US" dirty="0" smtClean="0">
                <a:solidFill>
                  <a:srgbClr val="A32638"/>
                </a:solidFill>
              </a:rPr>
              <a:t>18)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219200"/>
            <a:ext cx="6858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78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(</a:t>
            </a:r>
            <a:r>
              <a:rPr lang="en-US" dirty="0" smtClean="0">
                <a:solidFill>
                  <a:srgbClr val="A32638"/>
                </a:solidFill>
              </a:rPr>
              <a:t>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Present multiple plots together: par(</a:t>
            </a:r>
            <a:r>
              <a:rPr lang="en-US" dirty="0" err="1" smtClean="0"/>
              <a:t>mfrow</a:t>
            </a:r>
            <a:r>
              <a:rPr lang="en-US" dirty="0" smtClean="0"/>
              <a:t>=c(</a:t>
            </a:r>
            <a:r>
              <a:rPr lang="en-US" dirty="0" err="1" smtClean="0"/>
              <a:t>m,n</a:t>
            </a:r>
            <a:r>
              <a:rPr lang="en-US" dirty="0" smtClean="0"/>
              <a:t>)) #create m by n dimensional plots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/>
              <a:t>par(</a:t>
            </a:r>
            <a:r>
              <a:rPr lang="en-US" dirty="0" err="1"/>
              <a:t>mfrow</a:t>
            </a:r>
            <a:r>
              <a:rPr lang="en-US" dirty="0"/>
              <a:t>=c(2,3</a:t>
            </a:r>
            <a:r>
              <a:rPr lang="en-US" dirty="0" smtClean="0"/>
              <a:t>)) #define the parameter to create 2 by 3 dimensional plot</a:t>
            </a:r>
            <a:endParaRPr lang="en-US" dirty="0"/>
          </a:p>
          <a:p>
            <a:pPr lvl="1"/>
            <a:r>
              <a:rPr lang="en-US" dirty="0"/>
              <a:t>plot(</a:t>
            </a:r>
            <a:r>
              <a:rPr lang="en-US" dirty="0" err="1"/>
              <a:t>mtcars$wt,mtcars$mpg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plot(</a:t>
            </a:r>
            <a:r>
              <a:rPr lang="en-US" dirty="0" err="1"/>
              <a:t>mtcars$wt,mtcars$disp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plot(</a:t>
            </a:r>
            <a:r>
              <a:rPr lang="en-US" dirty="0" err="1"/>
              <a:t>mtcars$wt,mtcars$hp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plot(</a:t>
            </a:r>
            <a:r>
              <a:rPr lang="en-US" dirty="0" err="1"/>
              <a:t>mtcars$wt,mtcars$drat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plot(</a:t>
            </a:r>
            <a:r>
              <a:rPr lang="en-US" dirty="0" err="1"/>
              <a:t>mtcars$wt,mtcars$qsec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plot(</a:t>
            </a:r>
            <a:r>
              <a:rPr lang="en-US" dirty="0" err="1"/>
              <a:t>mtcars$mpg,mtcars$qsec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(20)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19200"/>
            <a:ext cx="7391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14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smooth curve computed by loess </a:t>
            </a:r>
            <a:r>
              <a:rPr lang="en-US" dirty="0"/>
              <a:t>(locally weighted scatterplot smoothing) </a:t>
            </a:r>
            <a:r>
              <a:rPr lang="en-US" dirty="0" smtClean="0"/>
              <a:t>to a </a:t>
            </a:r>
            <a:r>
              <a:rPr lang="en-US" dirty="0"/>
              <a:t>scatter plot: </a:t>
            </a:r>
            <a:r>
              <a:rPr lang="en-US" dirty="0" err="1" smtClean="0"/>
              <a:t>scatter.smooth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/>
              <a:t>plot(</a:t>
            </a:r>
            <a:r>
              <a:rPr lang="en-US" dirty="0" err="1"/>
              <a:t>mtcars$wt</a:t>
            </a:r>
            <a:r>
              <a:rPr lang="en-US" dirty="0"/>
              <a:t>, </a:t>
            </a:r>
            <a:r>
              <a:rPr lang="en-US" dirty="0" err="1"/>
              <a:t>mtcars$mpg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scatter.smooth</a:t>
            </a:r>
            <a:r>
              <a:rPr lang="en-US" dirty="0"/>
              <a:t>(</a:t>
            </a:r>
            <a:r>
              <a:rPr lang="en-US" dirty="0" err="1"/>
              <a:t>mtcars$wt</a:t>
            </a:r>
            <a:r>
              <a:rPr lang="en-US" dirty="0"/>
              <a:t>, </a:t>
            </a:r>
            <a:r>
              <a:rPr lang="en-US" dirty="0" err="1"/>
              <a:t>mtcars$mpg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44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(22)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417638"/>
            <a:ext cx="6553200" cy="48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6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A32638"/>
                </a:solidFill>
              </a:rPr>
              <a:t>QQ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qqnorm</a:t>
            </a:r>
            <a:r>
              <a:rPr lang="en-US" dirty="0" smtClean="0"/>
              <a:t>(x) #add sample quantiles vs theoretical quantiles points from normal distribution </a:t>
            </a:r>
          </a:p>
          <a:p>
            <a:r>
              <a:rPr lang="en-US" dirty="0" err="1" smtClean="0"/>
              <a:t>qqline</a:t>
            </a:r>
            <a:r>
              <a:rPr lang="en-US" dirty="0" smtClean="0"/>
              <a:t>(x) #add line of y=x </a:t>
            </a:r>
          </a:p>
          <a:p>
            <a:r>
              <a:rPr lang="en-US" dirty="0" err="1" smtClean="0"/>
              <a:t>qqplot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#produce QQ plot of two vectors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3200" dirty="0" err="1"/>
              <a:t>abline</a:t>
            </a:r>
            <a:r>
              <a:rPr lang="fr-FR" sz="3200" dirty="0"/>
              <a:t>(0,1) </a:t>
            </a:r>
            <a:r>
              <a:rPr lang="fr-FR" sz="3200" dirty="0" smtClean="0"/>
              <a:t>#</a:t>
            </a:r>
            <a:r>
              <a:rPr lang="fr-FR" sz="3200" dirty="0" err="1" smtClean="0"/>
              <a:t>add</a:t>
            </a:r>
            <a:r>
              <a:rPr lang="fr-FR" sz="3200" dirty="0" smtClean="0"/>
              <a:t> line of y=x</a:t>
            </a:r>
            <a:endParaRPr lang="en-US" sz="3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94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QQ </a:t>
            </a:r>
            <a:r>
              <a:rPr lang="en-US" dirty="0" smtClean="0">
                <a:solidFill>
                  <a:srgbClr val="A32638"/>
                </a:solidFill>
              </a:rPr>
              <a:t>plot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par(</a:t>
            </a:r>
            <a:r>
              <a:rPr lang="en-US" dirty="0" err="1"/>
              <a:t>mfrow</a:t>
            </a:r>
            <a:r>
              <a:rPr lang="en-US" dirty="0"/>
              <a:t>=c(1,2))</a:t>
            </a:r>
          </a:p>
          <a:p>
            <a:pPr lvl="1"/>
            <a:r>
              <a:rPr lang="en-US" dirty="0"/>
              <a:t>x &lt;- </a:t>
            </a:r>
            <a:r>
              <a:rPr lang="en-US" dirty="0" err="1"/>
              <a:t>rt</a:t>
            </a:r>
            <a:r>
              <a:rPr lang="en-US" dirty="0"/>
              <a:t>(100, </a:t>
            </a:r>
            <a:r>
              <a:rPr lang="en-US" dirty="0" err="1"/>
              <a:t>df</a:t>
            </a:r>
            <a:r>
              <a:rPr lang="en-US" dirty="0"/>
              <a:t>=3)</a:t>
            </a:r>
          </a:p>
          <a:p>
            <a:pPr lvl="1"/>
            <a:r>
              <a:rPr lang="en-US" dirty="0"/>
              <a:t>Normal fit: </a:t>
            </a:r>
            <a:r>
              <a:rPr lang="en-US" dirty="0" err="1"/>
              <a:t>qqnorm</a:t>
            </a:r>
            <a:r>
              <a:rPr lang="en-US" dirty="0"/>
              <a:t>(x); </a:t>
            </a:r>
            <a:r>
              <a:rPr lang="en-US" dirty="0" err="1"/>
              <a:t>qqline</a:t>
            </a:r>
            <a:r>
              <a:rPr lang="en-US" dirty="0"/>
              <a:t>(x)</a:t>
            </a:r>
          </a:p>
          <a:p>
            <a:pPr lvl="1"/>
            <a:r>
              <a:rPr lang="fr-FR" dirty="0"/>
              <a:t>t(3Df) fit: </a:t>
            </a:r>
            <a:r>
              <a:rPr lang="fr-FR" dirty="0" err="1"/>
              <a:t>qqplot</a:t>
            </a:r>
            <a:r>
              <a:rPr lang="fr-FR" dirty="0"/>
              <a:t>(</a:t>
            </a:r>
            <a:r>
              <a:rPr lang="fr-FR" dirty="0" err="1"/>
              <a:t>rt</a:t>
            </a:r>
            <a:r>
              <a:rPr lang="fr-FR" dirty="0"/>
              <a:t>(1000,df=3), x, main="t(3) Q-Q Plot",</a:t>
            </a:r>
            <a:r>
              <a:rPr lang="fr-FR" dirty="0" err="1"/>
              <a:t>ylab</a:t>
            </a:r>
            <a:r>
              <a:rPr lang="fr-FR" dirty="0"/>
              <a:t>="</a:t>
            </a:r>
            <a:r>
              <a:rPr lang="fr-FR" dirty="0" err="1"/>
              <a:t>Sample</a:t>
            </a:r>
            <a:r>
              <a:rPr lang="fr-FR" dirty="0"/>
              <a:t> Quantiles</a:t>
            </a:r>
            <a:r>
              <a:rPr lang="fr-FR" dirty="0" smtClean="0"/>
              <a:t>");</a:t>
            </a:r>
          </a:p>
          <a:p>
            <a:pPr lvl="1"/>
            <a:r>
              <a:rPr lang="fr-FR" dirty="0" err="1" smtClean="0"/>
              <a:t>abline</a:t>
            </a:r>
            <a:r>
              <a:rPr lang="fr-FR" dirty="0" smtClean="0"/>
              <a:t>(0,1</a:t>
            </a:r>
            <a:r>
              <a:rPr lang="fr-FR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72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QQ </a:t>
            </a:r>
            <a:r>
              <a:rPr lang="en-US" dirty="0" smtClean="0">
                <a:solidFill>
                  <a:srgbClr val="A32638"/>
                </a:solidFill>
              </a:rPr>
              <a:t>plot (3)</a:t>
            </a:r>
            <a:endParaRPr lang="en-US" dirty="0">
              <a:solidFill>
                <a:srgbClr val="A32638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417638"/>
            <a:ext cx="7239000" cy="429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29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Histogram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histogram: </a:t>
            </a:r>
            <a:r>
              <a:rPr lang="en-US" dirty="0" err="1" smtClean="0"/>
              <a:t>hist</a:t>
            </a:r>
            <a:r>
              <a:rPr lang="en-US" dirty="0" smtClean="0"/>
              <a:t>(</a:t>
            </a:r>
            <a:r>
              <a:rPr lang="en-US" dirty="0" err="1" smtClean="0"/>
              <a:t>x,breaks</a:t>
            </a:r>
            <a:r>
              <a:rPr lang="en-US" dirty="0" smtClean="0"/>
              <a:t>=,</a:t>
            </a:r>
            <a:r>
              <a:rPr lang="en-US" dirty="0" err="1" smtClean="0"/>
              <a:t>prob</a:t>
            </a:r>
            <a:r>
              <a:rPr lang="en-US" dirty="0" smtClean="0"/>
              <a:t>=)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set.seed</a:t>
            </a:r>
            <a:r>
              <a:rPr lang="en-US" dirty="0" smtClean="0"/>
              <a:t>(11091951); #set up the random seed </a:t>
            </a:r>
          </a:p>
          <a:p>
            <a:pPr lvl="1"/>
            <a:r>
              <a:rPr lang="en-US" dirty="0" smtClean="0"/>
              <a:t>x</a:t>
            </a:r>
            <a:r>
              <a:rPr lang="en-US" dirty="0"/>
              <a:t>&lt;-</a:t>
            </a:r>
            <a:r>
              <a:rPr lang="en-US" dirty="0" err="1"/>
              <a:t>rgamma</a:t>
            </a:r>
            <a:r>
              <a:rPr lang="en-US" dirty="0"/>
              <a:t>(100,10</a:t>
            </a:r>
            <a:r>
              <a:rPr lang="en-US" dirty="0" smtClean="0"/>
              <a:t>) #generate 100 </a:t>
            </a:r>
            <a:r>
              <a:rPr lang="en-US" dirty="0" err="1" smtClean="0"/>
              <a:t>obs</a:t>
            </a:r>
            <a:r>
              <a:rPr lang="en-US" dirty="0" smtClean="0"/>
              <a:t> from gamma distribution with shape parameter equals to 10</a:t>
            </a:r>
            <a:endParaRPr lang="en-US" dirty="0"/>
          </a:p>
          <a:p>
            <a:pPr lvl="1"/>
            <a:r>
              <a:rPr lang="en-US" dirty="0"/>
              <a:t>par(</a:t>
            </a:r>
            <a:r>
              <a:rPr lang="en-US" dirty="0" err="1"/>
              <a:t>mfrow</a:t>
            </a:r>
            <a:r>
              <a:rPr lang="en-US" dirty="0"/>
              <a:t>=c(2,2))</a:t>
            </a:r>
          </a:p>
          <a:p>
            <a:pPr lvl="1"/>
            <a:r>
              <a:rPr lang="en-US" dirty="0" err="1"/>
              <a:t>hist</a:t>
            </a:r>
            <a:r>
              <a:rPr lang="en-US" dirty="0"/>
              <a:t>(x)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7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mtcars</a:t>
            </a:r>
            <a:r>
              <a:rPr lang="en-US" sz="1800" dirty="0"/>
              <a:t>: The data was extracted from the 1974 </a:t>
            </a:r>
            <a:r>
              <a:rPr lang="en-US" sz="1800" i="1" dirty="0"/>
              <a:t>Motor Trend</a:t>
            </a:r>
            <a:r>
              <a:rPr lang="en-US" sz="1800" dirty="0"/>
              <a:t> US magazine, and comprises fuel consumption and 10 aspects of automobile design and performance for 32 automobiles (1973–74 models). </a:t>
            </a:r>
            <a:endParaRPr lang="en-US" sz="1800" dirty="0" smtClean="0"/>
          </a:p>
          <a:p>
            <a:r>
              <a:rPr lang="en-US" sz="1800" dirty="0" smtClean="0"/>
              <a:t>?</a:t>
            </a:r>
            <a:r>
              <a:rPr lang="en-US" sz="1800" dirty="0" err="1" smtClean="0"/>
              <a:t>mtcars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19400"/>
            <a:ext cx="7239000" cy="348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857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Histogram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(cont’d)</a:t>
            </a:r>
          </a:p>
          <a:p>
            <a:pPr lvl="1"/>
            <a:r>
              <a:rPr lang="en-US" dirty="0" err="1"/>
              <a:t>hist</a:t>
            </a:r>
            <a:r>
              <a:rPr lang="en-US" dirty="0"/>
              <a:t>(</a:t>
            </a:r>
            <a:r>
              <a:rPr lang="en-US" dirty="0" err="1"/>
              <a:t>x,breaks</a:t>
            </a:r>
            <a:r>
              <a:rPr lang="en-US" dirty="0"/>
              <a:t>=20,xlim=c(0,25),</a:t>
            </a:r>
            <a:r>
              <a:rPr lang="en-US" dirty="0" err="1"/>
              <a:t>ylim</a:t>
            </a:r>
            <a:r>
              <a:rPr lang="en-US" dirty="0"/>
              <a:t>=c(0,15))</a:t>
            </a:r>
          </a:p>
          <a:p>
            <a:pPr lvl="1"/>
            <a:r>
              <a:rPr lang="en-US" dirty="0" err="1"/>
              <a:t>hist</a:t>
            </a:r>
            <a:r>
              <a:rPr lang="en-US" dirty="0"/>
              <a:t>(</a:t>
            </a:r>
            <a:r>
              <a:rPr lang="en-US" dirty="0" err="1"/>
              <a:t>x,breaks</a:t>
            </a:r>
            <a:r>
              <a:rPr lang="en-US" dirty="0"/>
              <a:t>=10,prob=</a:t>
            </a:r>
            <a:r>
              <a:rPr lang="en-US" dirty="0" err="1"/>
              <a:t>T,main</a:t>
            </a:r>
            <a:r>
              <a:rPr lang="en-US" dirty="0"/>
              <a:t>=c('probability'),</a:t>
            </a:r>
            <a:r>
              <a:rPr lang="en-US" dirty="0" err="1"/>
              <a:t>xlab</a:t>
            </a:r>
            <a:r>
              <a:rPr lang="en-US" dirty="0"/>
              <a:t>='x value',</a:t>
            </a:r>
            <a:r>
              <a:rPr lang="en-US" dirty="0" err="1"/>
              <a:t>ylab</a:t>
            </a:r>
            <a:r>
              <a:rPr lang="en-US" dirty="0"/>
              <a:t>='</a:t>
            </a:r>
            <a:r>
              <a:rPr lang="en-US" dirty="0" err="1"/>
              <a:t>prob</a:t>
            </a:r>
            <a:r>
              <a:rPr lang="en-US" dirty="0"/>
              <a:t>',col='</a:t>
            </a:r>
            <a:r>
              <a:rPr lang="en-US" dirty="0" err="1"/>
              <a:t>blue',border</a:t>
            </a:r>
            <a:r>
              <a:rPr lang="en-US" dirty="0"/>
              <a:t> = "purple")</a:t>
            </a:r>
          </a:p>
          <a:p>
            <a:pPr lvl="1"/>
            <a:r>
              <a:rPr lang="en-US" dirty="0" err="1"/>
              <a:t>hist</a:t>
            </a:r>
            <a:r>
              <a:rPr lang="en-US" dirty="0"/>
              <a:t>(</a:t>
            </a:r>
            <a:r>
              <a:rPr lang="en-US" dirty="0" err="1"/>
              <a:t>x,breaks</a:t>
            </a:r>
            <a:r>
              <a:rPr lang="en-US" dirty="0"/>
              <a:t>=10,prob=</a:t>
            </a:r>
            <a:r>
              <a:rPr lang="en-US" dirty="0" err="1"/>
              <a:t>T,xlim</a:t>
            </a:r>
            <a:r>
              <a:rPr lang="en-US" dirty="0"/>
              <a:t>=c(0,25),</a:t>
            </a:r>
            <a:r>
              <a:rPr lang="en-US" dirty="0" err="1"/>
              <a:t>ylim</a:t>
            </a:r>
            <a:r>
              <a:rPr lang="en-US" dirty="0"/>
              <a:t>=c(0,0.15)); </a:t>
            </a:r>
            <a:r>
              <a:rPr lang="en-US" dirty="0" err="1"/>
              <a:t>xd</a:t>
            </a:r>
            <a:r>
              <a:rPr lang="en-US" dirty="0"/>
              <a:t>&lt;-</a:t>
            </a:r>
            <a:r>
              <a:rPr lang="en-US" dirty="0" err="1"/>
              <a:t>seq</a:t>
            </a:r>
            <a:r>
              <a:rPr lang="en-US" dirty="0"/>
              <a:t>(from=0,to=30,length=1000); </a:t>
            </a:r>
            <a:r>
              <a:rPr lang="en-US" dirty="0" err="1"/>
              <a:t>yd</a:t>
            </a:r>
            <a:r>
              <a:rPr lang="en-US" dirty="0"/>
              <a:t>&lt;-</a:t>
            </a:r>
            <a:r>
              <a:rPr lang="en-US" dirty="0" err="1"/>
              <a:t>dgamma</a:t>
            </a:r>
            <a:r>
              <a:rPr lang="en-US" dirty="0"/>
              <a:t>(</a:t>
            </a:r>
            <a:r>
              <a:rPr lang="en-US" dirty="0" err="1"/>
              <a:t>xd,shape</a:t>
            </a:r>
            <a:r>
              <a:rPr lang="en-US" dirty="0"/>
              <a:t>=10); lines(</a:t>
            </a:r>
            <a:r>
              <a:rPr lang="en-US" dirty="0" err="1"/>
              <a:t>xd,yd</a:t>
            </a:r>
            <a:r>
              <a:rPr lang="en-US" dirty="0"/>
              <a:t>); </a:t>
            </a:r>
            <a:r>
              <a:rPr lang="en-US" dirty="0" err="1"/>
              <a:t>abline</a:t>
            </a:r>
            <a:r>
              <a:rPr lang="en-US" dirty="0"/>
              <a:t>(h=0)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50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Histogram (3)</a:t>
            </a:r>
            <a:endParaRPr lang="en-US" dirty="0">
              <a:solidFill>
                <a:srgbClr val="A32638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295400"/>
            <a:ext cx="6248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35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Histogram </a:t>
            </a:r>
            <a:r>
              <a:rPr lang="en-US" dirty="0" smtClean="0">
                <a:solidFill>
                  <a:srgbClr val="A32638"/>
                </a:solidFill>
              </a:rPr>
              <a:t>(4)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Fit density curve by using Kernel smoothing method: density()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set.seed</a:t>
            </a:r>
            <a:r>
              <a:rPr lang="en-US" dirty="0" smtClean="0"/>
              <a:t>(11091951); x</a:t>
            </a:r>
            <a:r>
              <a:rPr lang="en-US" dirty="0"/>
              <a:t>&lt;-</a:t>
            </a:r>
            <a:r>
              <a:rPr lang="en-US" dirty="0" err="1"/>
              <a:t>rgamma</a:t>
            </a:r>
            <a:r>
              <a:rPr lang="en-US" dirty="0"/>
              <a:t>(100,10)</a:t>
            </a:r>
          </a:p>
          <a:p>
            <a:pPr lvl="1"/>
            <a:r>
              <a:rPr lang="en-US" dirty="0" err="1"/>
              <a:t>hist</a:t>
            </a:r>
            <a:r>
              <a:rPr lang="en-US" dirty="0"/>
              <a:t>(</a:t>
            </a:r>
            <a:r>
              <a:rPr lang="en-US" dirty="0" err="1"/>
              <a:t>x,prob</a:t>
            </a:r>
            <a:r>
              <a:rPr lang="en-US" dirty="0"/>
              <a:t>=</a:t>
            </a:r>
            <a:r>
              <a:rPr lang="en-US" dirty="0" err="1"/>
              <a:t>T,breaks</a:t>
            </a:r>
            <a:r>
              <a:rPr lang="en-US" dirty="0"/>
              <a:t>=20,xlim=c(0,25),</a:t>
            </a:r>
            <a:r>
              <a:rPr lang="en-US" dirty="0" err="1"/>
              <a:t>ylim</a:t>
            </a:r>
            <a:r>
              <a:rPr lang="en-US" dirty="0"/>
              <a:t>=c(0,0.15))</a:t>
            </a:r>
          </a:p>
          <a:p>
            <a:pPr lvl="1"/>
            <a:r>
              <a:rPr lang="en-US" dirty="0"/>
              <a:t>d&lt;-density(x)</a:t>
            </a:r>
          </a:p>
          <a:p>
            <a:pPr lvl="1"/>
            <a:r>
              <a:rPr lang="en-US" dirty="0"/>
              <a:t>lines(d)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124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Histogram </a:t>
            </a:r>
            <a:r>
              <a:rPr lang="en-US" dirty="0" smtClean="0">
                <a:solidFill>
                  <a:srgbClr val="A32638"/>
                </a:solidFill>
              </a:rPr>
              <a:t>(5)</a:t>
            </a:r>
            <a:endParaRPr lang="en-US" dirty="0">
              <a:solidFill>
                <a:srgbClr val="A32638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417638"/>
            <a:ext cx="6553200" cy="475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152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Curve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curve according to some function: curve()</a:t>
            </a:r>
          </a:p>
          <a:p>
            <a:r>
              <a:rPr lang="en-US" dirty="0" smtClean="0"/>
              <a:t>Example: curve(sin</a:t>
            </a:r>
            <a:r>
              <a:rPr lang="en-US" dirty="0"/>
              <a:t>, -2*pi, 2*</a:t>
            </a:r>
            <a:r>
              <a:rPr lang="en-US" dirty="0" err="1"/>
              <a:t>pi,xname</a:t>
            </a:r>
            <a:r>
              <a:rPr lang="en-US" dirty="0"/>
              <a:t>='t')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200400"/>
            <a:ext cx="6781800" cy="31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563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Bar Chart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Bar Chart: </a:t>
            </a:r>
            <a:r>
              <a:rPr lang="en-US" dirty="0" err="1" smtClean="0"/>
              <a:t>barplot</a:t>
            </a:r>
            <a:r>
              <a:rPr lang="en-US" dirty="0" smtClean="0"/>
              <a:t>(height=) #</a:t>
            </a:r>
            <a:r>
              <a:rPr lang="en-US" dirty="0"/>
              <a:t>either a vector or matrix of values describing the bars which make up the plot</a:t>
            </a: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/>
              <a:t>par(</a:t>
            </a:r>
            <a:r>
              <a:rPr lang="en-US" dirty="0" err="1"/>
              <a:t>mfrow</a:t>
            </a:r>
            <a:r>
              <a:rPr lang="en-US" dirty="0"/>
              <a:t>=c(2,2))</a:t>
            </a:r>
          </a:p>
          <a:p>
            <a:pPr lvl="1"/>
            <a:r>
              <a:rPr lang="en-US" dirty="0"/>
              <a:t>counts &lt;- </a:t>
            </a:r>
            <a:r>
              <a:rPr lang="en-US" dirty="0" smtClean="0"/>
              <a:t>table(</a:t>
            </a:r>
            <a:r>
              <a:rPr lang="en-US" dirty="0" err="1" smtClean="0"/>
              <a:t>mtcars$gear</a:t>
            </a:r>
            <a:r>
              <a:rPr lang="en-US" dirty="0" smtClean="0"/>
              <a:t>); </a:t>
            </a:r>
            <a:r>
              <a:rPr lang="en-US" dirty="0" err="1" smtClean="0"/>
              <a:t>barplot</a:t>
            </a:r>
            <a:r>
              <a:rPr lang="en-US" dirty="0" smtClean="0"/>
              <a:t>(counts</a:t>
            </a:r>
            <a:r>
              <a:rPr lang="en-US" dirty="0"/>
              <a:t>, main="Car Distribution",</a:t>
            </a:r>
            <a:r>
              <a:rPr lang="en-US" dirty="0" err="1"/>
              <a:t>xlab</a:t>
            </a:r>
            <a:r>
              <a:rPr lang="en-US" dirty="0"/>
              <a:t>="Number of Gears")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08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Bar </a:t>
            </a:r>
            <a:r>
              <a:rPr lang="en-US" dirty="0" smtClean="0">
                <a:solidFill>
                  <a:srgbClr val="A32638"/>
                </a:solidFill>
              </a:rPr>
              <a:t>Chart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 (Cont’d)</a:t>
            </a:r>
          </a:p>
          <a:p>
            <a:pPr lvl="1"/>
            <a:r>
              <a:rPr lang="en-US" dirty="0"/>
              <a:t>counts &lt;- table(</a:t>
            </a:r>
            <a:r>
              <a:rPr lang="en-US" dirty="0" err="1"/>
              <a:t>mtcars$gear</a:t>
            </a:r>
            <a:r>
              <a:rPr lang="en-US" dirty="0"/>
              <a:t>); </a:t>
            </a:r>
            <a:r>
              <a:rPr lang="en-US" dirty="0" err="1"/>
              <a:t>barplot</a:t>
            </a:r>
            <a:r>
              <a:rPr lang="en-US" dirty="0"/>
              <a:t>(counts, main="Car Distribution", </a:t>
            </a:r>
            <a:r>
              <a:rPr lang="en-US" dirty="0" err="1"/>
              <a:t>horiz</a:t>
            </a:r>
            <a:r>
              <a:rPr lang="en-US" dirty="0"/>
              <a:t>=</a:t>
            </a:r>
            <a:r>
              <a:rPr lang="en-US" dirty="0" err="1"/>
              <a:t>TRUE,names.arg</a:t>
            </a:r>
            <a:r>
              <a:rPr lang="en-US" dirty="0"/>
              <a:t>=c("3 Gears", "4 Gears", "5 Gears"))</a:t>
            </a:r>
          </a:p>
          <a:p>
            <a:pPr lvl="1"/>
            <a:r>
              <a:rPr lang="en-US" dirty="0"/>
              <a:t>counts &lt;- table(</a:t>
            </a:r>
            <a:r>
              <a:rPr lang="en-US" dirty="0" err="1"/>
              <a:t>mtcars$vs</a:t>
            </a:r>
            <a:r>
              <a:rPr lang="en-US" dirty="0"/>
              <a:t>, </a:t>
            </a:r>
            <a:r>
              <a:rPr lang="en-US" dirty="0" err="1"/>
              <a:t>mtcars$gear</a:t>
            </a:r>
            <a:r>
              <a:rPr lang="en-US" dirty="0"/>
              <a:t>); </a:t>
            </a:r>
            <a:r>
              <a:rPr lang="en-US" dirty="0" err="1"/>
              <a:t>barplot</a:t>
            </a:r>
            <a:r>
              <a:rPr lang="en-US" dirty="0"/>
              <a:t>(counts, main="Car Distribution by Gears and VS",</a:t>
            </a:r>
            <a:r>
              <a:rPr lang="en-US" dirty="0" err="1"/>
              <a:t>xlab</a:t>
            </a:r>
            <a:r>
              <a:rPr lang="en-US" dirty="0"/>
              <a:t>="Number of Gears", col=c("</a:t>
            </a:r>
            <a:r>
              <a:rPr lang="en-US" dirty="0" err="1"/>
              <a:t>darkblue</a:t>
            </a:r>
            <a:r>
              <a:rPr lang="en-US" dirty="0"/>
              <a:t>","red"),legend = </a:t>
            </a:r>
            <a:r>
              <a:rPr lang="en-US" dirty="0" err="1"/>
              <a:t>rownames</a:t>
            </a:r>
            <a:r>
              <a:rPr lang="en-US" dirty="0"/>
              <a:t>(counts)) </a:t>
            </a:r>
          </a:p>
          <a:p>
            <a:pPr lvl="1"/>
            <a:r>
              <a:rPr lang="en-US" dirty="0"/>
              <a:t>counts &lt;- table(</a:t>
            </a:r>
            <a:r>
              <a:rPr lang="en-US" dirty="0" err="1"/>
              <a:t>mtcars$vs</a:t>
            </a:r>
            <a:r>
              <a:rPr lang="en-US" dirty="0"/>
              <a:t>, </a:t>
            </a:r>
            <a:r>
              <a:rPr lang="en-US" dirty="0" err="1"/>
              <a:t>mtcars$gear</a:t>
            </a:r>
            <a:r>
              <a:rPr lang="en-US" dirty="0"/>
              <a:t>); </a:t>
            </a:r>
            <a:r>
              <a:rPr lang="en-US" dirty="0" err="1"/>
              <a:t>barplot</a:t>
            </a:r>
            <a:r>
              <a:rPr lang="en-US" dirty="0"/>
              <a:t>(counts, main="Car Distribution by Gears and VS",</a:t>
            </a:r>
            <a:r>
              <a:rPr lang="en-US" dirty="0" err="1"/>
              <a:t>xlab</a:t>
            </a:r>
            <a:r>
              <a:rPr lang="en-US" dirty="0"/>
              <a:t>="Number of Gears", col=c("</a:t>
            </a:r>
            <a:r>
              <a:rPr lang="en-US" dirty="0" err="1"/>
              <a:t>darkblue</a:t>
            </a:r>
            <a:r>
              <a:rPr lang="en-US" dirty="0"/>
              <a:t>","red"),legend = </a:t>
            </a:r>
            <a:r>
              <a:rPr lang="en-US" dirty="0" err="1"/>
              <a:t>rownames</a:t>
            </a:r>
            <a:r>
              <a:rPr lang="en-US" dirty="0"/>
              <a:t>(counts), beside=TRUE)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29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Bar </a:t>
            </a:r>
            <a:r>
              <a:rPr lang="en-US" dirty="0" smtClean="0">
                <a:solidFill>
                  <a:srgbClr val="A32638"/>
                </a:solidFill>
              </a:rPr>
              <a:t>Chart (3)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17638"/>
            <a:ext cx="8382000" cy="505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699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Bar Chart </a:t>
            </a:r>
            <a:r>
              <a:rPr lang="en-US" dirty="0" smtClean="0">
                <a:solidFill>
                  <a:srgbClr val="A32638"/>
                </a:solidFill>
              </a:rPr>
              <a:t>(4)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Create Error Bars: </a:t>
            </a:r>
            <a:r>
              <a:rPr lang="en-US" dirty="0" err="1" smtClean="0"/>
              <a:t>error.bar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error.bar</a:t>
            </a:r>
            <a:r>
              <a:rPr lang="en-US" dirty="0" smtClean="0"/>
              <a:t>() function:</a:t>
            </a:r>
          </a:p>
          <a:p>
            <a:pPr marL="0" indent="0">
              <a:buNone/>
            </a:pPr>
            <a:r>
              <a:rPr lang="en-US" dirty="0" err="1"/>
              <a:t>error.bar</a:t>
            </a:r>
            <a:r>
              <a:rPr lang="en-US" dirty="0"/>
              <a:t> &lt;- </a:t>
            </a:r>
            <a:r>
              <a:rPr lang="en-US" b="1" dirty="0"/>
              <a:t>function</a:t>
            </a:r>
            <a:r>
              <a:rPr lang="en-US" dirty="0"/>
              <a:t>(x, y, upper, lower=upper, length=</a:t>
            </a:r>
            <a:r>
              <a:rPr lang="en-US" b="1" dirty="0"/>
              <a:t>0</a:t>
            </a:r>
            <a:r>
              <a:rPr lang="en-US" dirty="0"/>
              <a:t>.</a:t>
            </a:r>
            <a:r>
              <a:rPr lang="en-US" b="1" dirty="0"/>
              <a:t>1</a:t>
            </a:r>
            <a:r>
              <a:rPr lang="en-US" dirty="0"/>
              <a:t>,...){</a:t>
            </a:r>
          </a:p>
          <a:p>
            <a:pPr marL="0" indent="0">
              <a:buNone/>
            </a:pPr>
            <a:r>
              <a:rPr lang="en-US" b="1" dirty="0"/>
              <a:t>if</a:t>
            </a:r>
            <a:r>
              <a:rPr lang="en-US" dirty="0"/>
              <a:t>(</a:t>
            </a:r>
            <a:r>
              <a:rPr lang="en-US" b="1" i="1" dirty="0"/>
              <a:t>length</a:t>
            </a:r>
            <a:r>
              <a:rPr lang="en-US" dirty="0"/>
              <a:t>(x) != </a:t>
            </a:r>
            <a:r>
              <a:rPr lang="en-US" b="1" i="1" dirty="0"/>
              <a:t>length</a:t>
            </a:r>
            <a:r>
              <a:rPr lang="en-US" dirty="0"/>
              <a:t>(y) | </a:t>
            </a:r>
            <a:r>
              <a:rPr lang="en-US" b="1" i="1" dirty="0"/>
              <a:t>length</a:t>
            </a:r>
            <a:r>
              <a:rPr lang="en-US" dirty="0"/>
              <a:t>(y) !=</a:t>
            </a:r>
            <a:r>
              <a:rPr lang="en-US" b="1" i="1" dirty="0"/>
              <a:t>length</a:t>
            </a:r>
            <a:r>
              <a:rPr lang="en-US" dirty="0"/>
              <a:t>(lower) | </a:t>
            </a:r>
            <a:r>
              <a:rPr lang="en-US" b="1" i="1" dirty="0"/>
              <a:t>length</a:t>
            </a:r>
            <a:r>
              <a:rPr lang="en-US" dirty="0"/>
              <a:t>(lower) != </a:t>
            </a:r>
            <a:r>
              <a:rPr lang="en-US" b="1" i="1" dirty="0"/>
              <a:t>length</a:t>
            </a:r>
            <a:r>
              <a:rPr lang="en-US" dirty="0"/>
              <a:t>(upper))</a:t>
            </a:r>
          </a:p>
          <a:p>
            <a:pPr marL="0" indent="0">
              <a:buNone/>
            </a:pPr>
            <a:r>
              <a:rPr lang="en-US" b="1" dirty="0"/>
              <a:t>stop</a:t>
            </a:r>
            <a:r>
              <a:rPr lang="en-US" dirty="0"/>
              <a:t>("vectors must be same length")</a:t>
            </a:r>
          </a:p>
          <a:p>
            <a:pPr marL="0" indent="0">
              <a:buNone/>
            </a:pPr>
            <a:r>
              <a:rPr lang="en-US" b="1" dirty="0"/>
              <a:t>arrows</a:t>
            </a:r>
            <a:r>
              <a:rPr lang="en-US" dirty="0"/>
              <a:t>(</a:t>
            </a:r>
            <a:r>
              <a:rPr lang="en-US" dirty="0" err="1"/>
              <a:t>x,y+upper</a:t>
            </a:r>
            <a:r>
              <a:rPr lang="en-US" dirty="0"/>
              <a:t>, x, y-lower, angle=</a:t>
            </a:r>
            <a:r>
              <a:rPr lang="en-US" b="1" dirty="0"/>
              <a:t>90</a:t>
            </a:r>
            <a:r>
              <a:rPr lang="en-US" dirty="0"/>
              <a:t>, code=</a:t>
            </a:r>
            <a:r>
              <a:rPr lang="en-US" b="1" dirty="0"/>
              <a:t>3</a:t>
            </a:r>
            <a:r>
              <a:rPr lang="en-US" dirty="0"/>
              <a:t>, length=length, ...)</a:t>
            </a:r>
          </a:p>
          <a:p>
            <a:pPr marL="0" indent="0">
              <a:buNone/>
            </a:pP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#x is the result from </a:t>
            </a:r>
            <a:r>
              <a:rPr lang="en-US" dirty="0" err="1" smtClean="0"/>
              <a:t>barplot</a:t>
            </a:r>
            <a:r>
              <a:rPr lang="en-US" dirty="0" smtClean="0"/>
              <a:t>, #y is the mean, #upper is the standard error times 1.96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190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Bar Chart </a:t>
            </a:r>
            <a:r>
              <a:rPr lang="en-US" dirty="0" smtClean="0">
                <a:solidFill>
                  <a:srgbClr val="A32638"/>
                </a:solidFill>
              </a:rPr>
              <a:t>(5)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error bars example:</a:t>
            </a:r>
          </a:p>
          <a:p>
            <a:pPr lvl="1"/>
            <a:r>
              <a:rPr lang="en-US" dirty="0"/>
              <a:t>y &lt;- </a:t>
            </a:r>
            <a:r>
              <a:rPr lang="en-US" dirty="0" err="1"/>
              <a:t>rnorm</a:t>
            </a:r>
            <a:r>
              <a:rPr lang="en-US" dirty="0"/>
              <a:t>(500, mean=1)</a:t>
            </a:r>
          </a:p>
          <a:p>
            <a:pPr lvl="1"/>
            <a:r>
              <a:rPr lang="en-US" dirty="0"/>
              <a:t>y &lt;- matrix(y,100,5)</a:t>
            </a:r>
          </a:p>
          <a:p>
            <a:pPr lvl="1"/>
            <a:r>
              <a:rPr lang="en-US" dirty="0" err="1"/>
              <a:t>y.means</a:t>
            </a:r>
            <a:r>
              <a:rPr lang="en-US" dirty="0"/>
              <a:t> &lt;- apply(y,2,mean)</a:t>
            </a:r>
          </a:p>
          <a:p>
            <a:pPr lvl="1"/>
            <a:r>
              <a:rPr lang="en-US" dirty="0"/>
              <a:t>y.sd &lt;- apply(y,2,sd)</a:t>
            </a:r>
          </a:p>
          <a:p>
            <a:pPr lvl="1"/>
            <a:r>
              <a:rPr lang="en-US" dirty="0" err="1"/>
              <a:t>barx</a:t>
            </a:r>
            <a:r>
              <a:rPr lang="en-US" dirty="0"/>
              <a:t> &lt;- </a:t>
            </a:r>
            <a:r>
              <a:rPr lang="en-US" dirty="0" err="1"/>
              <a:t>barplot</a:t>
            </a:r>
            <a:r>
              <a:rPr lang="en-US" dirty="0"/>
              <a:t>(</a:t>
            </a:r>
            <a:r>
              <a:rPr lang="en-US" dirty="0" err="1"/>
              <a:t>y.means</a:t>
            </a:r>
            <a:r>
              <a:rPr lang="en-US" dirty="0"/>
              <a:t>, </a:t>
            </a:r>
            <a:r>
              <a:rPr lang="en-US" dirty="0" err="1"/>
              <a:t>names.arg</a:t>
            </a:r>
            <a:r>
              <a:rPr lang="en-US" dirty="0"/>
              <a:t>=1:5,ylim=c(0,1.5), col="blue", </a:t>
            </a:r>
            <a:r>
              <a:rPr lang="en-US" dirty="0" err="1"/>
              <a:t>axis.lty</a:t>
            </a:r>
            <a:r>
              <a:rPr lang="en-US" dirty="0"/>
              <a:t>=1, </a:t>
            </a:r>
            <a:r>
              <a:rPr lang="en-US" dirty="0" err="1"/>
              <a:t>xlab</a:t>
            </a:r>
            <a:r>
              <a:rPr lang="en-US" dirty="0"/>
              <a:t>="Replicates", </a:t>
            </a:r>
            <a:r>
              <a:rPr lang="en-US" dirty="0" err="1"/>
              <a:t>ylab</a:t>
            </a:r>
            <a:r>
              <a:rPr lang="en-US" dirty="0"/>
              <a:t>="Value (arbitrary units)")</a:t>
            </a:r>
          </a:p>
          <a:p>
            <a:pPr lvl="1"/>
            <a:r>
              <a:rPr lang="en-US" dirty="0" err="1"/>
              <a:t>error.bar</a:t>
            </a:r>
            <a:r>
              <a:rPr lang="en-US" dirty="0"/>
              <a:t>(</a:t>
            </a:r>
            <a:r>
              <a:rPr lang="en-US" dirty="0" err="1"/>
              <a:t>barx,y.means</a:t>
            </a:r>
            <a:r>
              <a:rPr lang="en-US" dirty="0"/>
              <a:t>, 1.96*y.sd/10)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9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A32638"/>
                </a:solidFill>
              </a:rPr>
              <a:t>Scatter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scatter plot of vector y versus vector x: plot(</a:t>
            </a:r>
            <a:r>
              <a:rPr lang="en-US" dirty="0" err="1" smtClean="0"/>
              <a:t>x,y</a:t>
            </a:r>
            <a:r>
              <a:rPr lang="en-US" dirty="0" smtClean="0"/>
              <a:t>). E.g. </a:t>
            </a:r>
            <a:r>
              <a:rPr lang="en-US" dirty="0"/>
              <a:t>plot(</a:t>
            </a:r>
            <a:r>
              <a:rPr lang="en-US" dirty="0" err="1"/>
              <a:t>mtcars$wt</a:t>
            </a:r>
            <a:r>
              <a:rPr lang="en-US" dirty="0"/>
              <a:t>, </a:t>
            </a:r>
            <a:r>
              <a:rPr lang="en-US" dirty="0" err="1"/>
              <a:t>mtcars$mpg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50" y="2667000"/>
            <a:ext cx="5219700" cy="356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296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Bar Chart </a:t>
            </a:r>
            <a:r>
              <a:rPr lang="en-US" dirty="0" smtClean="0">
                <a:solidFill>
                  <a:srgbClr val="A32638"/>
                </a:solidFill>
              </a:rPr>
              <a:t>(6)</a:t>
            </a:r>
            <a:endParaRPr lang="en-US" dirty="0">
              <a:solidFill>
                <a:srgbClr val="A32638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600200"/>
            <a:ext cx="59436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316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Pie Chart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Pie Chart: pie(), pie3D()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/>
              <a:t>par(</a:t>
            </a:r>
            <a:r>
              <a:rPr lang="en-US" dirty="0" err="1"/>
              <a:t>mfrow</a:t>
            </a:r>
            <a:r>
              <a:rPr lang="en-US" dirty="0"/>
              <a:t>=c(2,2))</a:t>
            </a:r>
          </a:p>
          <a:p>
            <a:pPr marL="457200" lvl="1" indent="0">
              <a:buNone/>
            </a:pPr>
            <a:r>
              <a:rPr lang="en-US" dirty="0"/>
              <a:t># Simple Pie Chart</a:t>
            </a:r>
          </a:p>
          <a:p>
            <a:pPr lvl="1"/>
            <a:r>
              <a:rPr lang="en-US" dirty="0"/>
              <a:t>slices &lt;- c(10, 12,4, 16, 8)</a:t>
            </a:r>
          </a:p>
          <a:p>
            <a:pPr lvl="1"/>
            <a:r>
              <a:rPr lang="en-US" dirty="0" err="1"/>
              <a:t>lbls</a:t>
            </a:r>
            <a:r>
              <a:rPr lang="en-US" dirty="0"/>
              <a:t> &lt;- c("US", "UK", "Australia", "Germany", "France")</a:t>
            </a:r>
          </a:p>
          <a:p>
            <a:pPr lvl="1"/>
            <a:r>
              <a:rPr lang="en-US" dirty="0"/>
              <a:t>pie(slices, labels = </a:t>
            </a:r>
            <a:r>
              <a:rPr lang="en-US" dirty="0" err="1"/>
              <a:t>lbls</a:t>
            </a:r>
            <a:r>
              <a:rPr lang="en-US" dirty="0"/>
              <a:t>, main="Pie Chart of Countries")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943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Pie </a:t>
            </a:r>
            <a:r>
              <a:rPr lang="en-US" dirty="0" smtClean="0">
                <a:solidFill>
                  <a:srgbClr val="A32638"/>
                </a:solidFill>
              </a:rPr>
              <a:t>Chart (2)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/>
              <a:t># Pie Chart with Percentages</a:t>
            </a:r>
          </a:p>
          <a:p>
            <a:pPr lvl="1"/>
            <a:r>
              <a:rPr lang="en-US" dirty="0"/>
              <a:t>slices &lt;- c(10, 12, 4, 16, 8)</a:t>
            </a:r>
          </a:p>
          <a:p>
            <a:pPr lvl="1"/>
            <a:r>
              <a:rPr lang="en-US" dirty="0" err="1"/>
              <a:t>lbls</a:t>
            </a:r>
            <a:r>
              <a:rPr lang="en-US" dirty="0"/>
              <a:t> &lt;- c("US", "UK", "Australia", "Germany", "France")</a:t>
            </a:r>
          </a:p>
          <a:p>
            <a:pPr lvl="1"/>
            <a:r>
              <a:rPr lang="en-US" dirty="0" err="1"/>
              <a:t>pct</a:t>
            </a:r>
            <a:r>
              <a:rPr lang="en-US" dirty="0"/>
              <a:t> &lt;- round(slices/sum(slices)*100)</a:t>
            </a:r>
          </a:p>
          <a:p>
            <a:pPr lvl="1"/>
            <a:r>
              <a:rPr lang="en-US" dirty="0" err="1"/>
              <a:t>lbls</a:t>
            </a:r>
            <a:r>
              <a:rPr lang="en-US" dirty="0"/>
              <a:t> &lt;- paste(</a:t>
            </a:r>
            <a:r>
              <a:rPr lang="en-US" dirty="0" err="1"/>
              <a:t>lbls</a:t>
            </a:r>
            <a:r>
              <a:rPr lang="en-US" dirty="0"/>
              <a:t>, </a:t>
            </a:r>
            <a:r>
              <a:rPr lang="en-US" dirty="0" err="1"/>
              <a:t>pct</a:t>
            </a:r>
            <a:r>
              <a:rPr lang="en-US" dirty="0"/>
              <a:t>) # add </a:t>
            </a:r>
            <a:r>
              <a:rPr lang="en-US" dirty="0" err="1"/>
              <a:t>percents</a:t>
            </a:r>
            <a:r>
              <a:rPr lang="en-US" dirty="0"/>
              <a:t> to labels</a:t>
            </a:r>
          </a:p>
          <a:p>
            <a:pPr lvl="1"/>
            <a:r>
              <a:rPr lang="en-US" dirty="0" err="1"/>
              <a:t>lbls</a:t>
            </a:r>
            <a:r>
              <a:rPr lang="en-US" dirty="0"/>
              <a:t> &lt;- paste(</a:t>
            </a:r>
            <a:r>
              <a:rPr lang="en-US" dirty="0" err="1"/>
              <a:t>lbls</a:t>
            </a:r>
            <a:r>
              <a:rPr lang="en-US" dirty="0"/>
              <a:t>,"%",</a:t>
            </a:r>
            <a:r>
              <a:rPr lang="en-US" dirty="0" err="1"/>
              <a:t>sep</a:t>
            </a:r>
            <a:r>
              <a:rPr lang="en-US" dirty="0"/>
              <a:t>="") # ad % to labels</a:t>
            </a:r>
          </a:p>
          <a:p>
            <a:pPr lvl="1"/>
            <a:r>
              <a:rPr lang="en-US" dirty="0"/>
              <a:t>pie(</a:t>
            </a:r>
            <a:r>
              <a:rPr lang="en-US" dirty="0" err="1"/>
              <a:t>slices,labels</a:t>
            </a:r>
            <a:r>
              <a:rPr lang="en-US" dirty="0"/>
              <a:t> = </a:t>
            </a:r>
            <a:r>
              <a:rPr lang="en-US" dirty="0" err="1"/>
              <a:t>lbls</a:t>
            </a:r>
            <a:r>
              <a:rPr lang="en-US" dirty="0"/>
              <a:t>, col=rainbow(length(</a:t>
            </a:r>
            <a:r>
              <a:rPr lang="en-US" dirty="0" err="1"/>
              <a:t>lbls</a:t>
            </a:r>
            <a:r>
              <a:rPr lang="en-US" dirty="0" smtClean="0"/>
              <a:t>)),main</a:t>
            </a:r>
            <a:r>
              <a:rPr lang="en-US" dirty="0"/>
              <a:t>="Pie Chart of Countries")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757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Pie Chart </a:t>
            </a:r>
            <a:r>
              <a:rPr lang="en-US" dirty="0" smtClean="0">
                <a:solidFill>
                  <a:srgbClr val="A32638"/>
                </a:solidFill>
              </a:rPr>
              <a:t>(3)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# 3D Exploded Pie Chart</a:t>
            </a:r>
          </a:p>
          <a:p>
            <a:pPr lvl="1"/>
            <a:r>
              <a:rPr lang="en-US" dirty="0"/>
              <a:t>library(</a:t>
            </a:r>
            <a:r>
              <a:rPr lang="en-US" dirty="0" err="1"/>
              <a:t>plotrix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slices &lt;- c(10, 12, 4, 16, 8)</a:t>
            </a:r>
          </a:p>
          <a:p>
            <a:pPr lvl="1"/>
            <a:r>
              <a:rPr lang="en-US" dirty="0" err="1"/>
              <a:t>lbls</a:t>
            </a:r>
            <a:r>
              <a:rPr lang="en-US" dirty="0"/>
              <a:t> &lt;- c("US", "UK", "Australia", "Germany", "France")</a:t>
            </a:r>
          </a:p>
          <a:p>
            <a:pPr lvl="1"/>
            <a:r>
              <a:rPr lang="en-US" dirty="0" smtClean="0"/>
              <a:t>pie3D(</a:t>
            </a:r>
            <a:r>
              <a:rPr lang="en-US" dirty="0" err="1" smtClean="0"/>
              <a:t>slices,labels</a:t>
            </a:r>
            <a:r>
              <a:rPr lang="en-US" dirty="0" smtClean="0"/>
              <a:t>=</a:t>
            </a:r>
            <a:r>
              <a:rPr lang="en-US" dirty="0" err="1" smtClean="0"/>
              <a:t>lbls,explode</a:t>
            </a:r>
            <a:r>
              <a:rPr lang="en-US" dirty="0" smtClean="0"/>
              <a:t>=0.1,main</a:t>
            </a:r>
            <a:r>
              <a:rPr lang="en-US" dirty="0"/>
              <a:t>="Pie Chart of Countries ")</a:t>
            </a:r>
          </a:p>
          <a:p>
            <a:pPr marL="457200" lvl="1" indent="0">
              <a:buNone/>
            </a:pPr>
            <a:r>
              <a:rPr lang="en-US" dirty="0"/>
              <a:t># Pie Chart from data frame with Appended Sample Sizes</a:t>
            </a:r>
          </a:p>
          <a:p>
            <a:pPr lvl="1"/>
            <a:r>
              <a:rPr lang="en-US" dirty="0" err="1"/>
              <a:t>mytable</a:t>
            </a:r>
            <a:r>
              <a:rPr lang="en-US" dirty="0"/>
              <a:t> &lt;- table(</a:t>
            </a:r>
            <a:r>
              <a:rPr lang="en-US" dirty="0" err="1"/>
              <a:t>iris$Species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lbls</a:t>
            </a:r>
            <a:r>
              <a:rPr lang="en-US" dirty="0"/>
              <a:t> &lt;- paste(names(</a:t>
            </a:r>
            <a:r>
              <a:rPr lang="en-US" dirty="0" err="1"/>
              <a:t>mytable</a:t>
            </a:r>
            <a:r>
              <a:rPr lang="en-US" dirty="0"/>
              <a:t>), "\n", </a:t>
            </a:r>
            <a:r>
              <a:rPr lang="en-US" dirty="0" err="1"/>
              <a:t>mytable</a:t>
            </a:r>
            <a:r>
              <a:rPr lang="en-US" dirty="0"/>
              <a:t>, </a:t>
            </a:r>
            <a:r>
              <a:rPr lang="en-US" dirty="0" err="1"/>
              <a:t>sep</a:t>
            </a:r>
            <a:r>
              <a:rPr lang="en-US" dirty="0"/>
              <a:t>="")</a:t>
            </a:r>
          </a:p>
          <a:p>
            <a:pPr lvl="1"/>
            <a:r>
              <a:rPr lang="en-US" dirty="0"/>
              <a:t>pie(</a:t>
            </a:r>
            <a:r>
              <a:rPr lang="en-US" dirty="0" err="1"/>
              <a:t>mytable</a:t>
            </a:r>
            <a:r>
              <a:rPr lang="en-US" dirty="0"/>
              <a:t>, labels = </a:t>
            </a:r>
            <a:r>
              <a:rPr lang="en-US" dirty="0" err="1" smtClean="0"/>
              <a:t>lbls,main</a:t>
            </a:r>
            <a:r>
              <a:rPr lang="en-US" dirty="0"/>
              <a:t>="Pie Chart of Species\n (with sample sizes)")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33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Pie Chart </a:t>
            </a:r>
            <a:r>
              <a:rPr lang="en-US" dirty="0" smtClean="0">
                <a:solidFill>
                  <a:srgbClr val="A32638"/>
                </a:solidFill>
              </a:rPr>
              <a:t>(4)</a:t>
            </a:r>
            <a:endParaRPr lang="en-US" dirty="0">
              <a:solidFill>
                <a:srgbClr val="A32638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24000"/>
            <a:ext cx="6230593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12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A32638"/>
                </a:solidFill>
              </a:rPr>
              <a:t>Stem and Leaf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Stem and Leaf Plot: stem()</a:t>
            </a:r>
          </a:p>
          <a:p>
            <a:r>
              <a:rPr lang="en-US" dirty="0"/>
              <a:t>Example: stem(</a:t>
            </a:r>
            <a:r>
              <a:rPr lang="en-US" dirty="0" err="1"/>
              <a:t>mtcars$mpg,scale</a:t>
            </a:r>
            <a:r>
              <a:rPr lang="en-US" dirty="0"/>
              <a:t>=1)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0"/>
            <a:ext cx="46482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64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Boxplot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Boxplot: boxplot()</a:t>
            </a:r>
          </a:p>
          <a:p>
            <a:r>
              <a:rPr lang="en-US" dirty="0"/>
              <a:t>Example: boxplot(</a:t>
            </a:r>
            <a:r>
              <a:rPr lang="en-US" dirty="0" err="1"/>
              <a:t>mpg~cyl,data</a:t>
            </a:r>
            <a:r>
              <a:rPr lang="en-US" dirty="0"/>
              <a:t>=</a:t>
            </a:r>
            <a:r>
              <a:rPr lang="en-US" dirty="0" err="1"/>
              <a:t>mtcars</a:t>
            </a:r>
            <a:r>
              <a:rPr lang="en-US" dirty="0"/>
              <a:t>, main="Car </a:t>
            </a:r>
            <a:r>
              <a:rPr lang="en-US" dirty="0" err="1"/>
              <a:t>Milage</a:t>
            </a:r>
            <a:r>
              <a:rPr lang="en-US" dirty="0"/>
              <a:t> Data</a:t>
            </a:r>
            <a:r>
              <a:rPr lang="en-US" dirty="0" smtClean="0"/>
              <a:t>", </a:t>
            </a:r>
            <a:r>
              <a:rPr lang="en-US" dirty="0" err="1" smtClean="0"/>
              <a:t>xlab</a:t>
            </a:r>
            <a:r>
              <a:rPr lang="en-US" dirty="0"/>
              <a:t>="Number of Cylinders", </a:t>
            </a:r>
            <a:r>
              <a:rPr lang="en-US" dirty="0" err="1"/>
              <a:t>ylab</a:t>
            </a:r>
            <a:r>
              <a:rPr lang="en-US" dirty="0"/>
              <a:t>="Miles Per Gallon")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893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Boxplot (2)</a:t>
            </a:r>
            <a:endParaRPr lang="en-US" dirty="0">
              <a:solidFill>
                <a:srgbClr val="A32638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17638"/>
            <a:ext cx="6705600" cy="48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838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R Books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 Graphics, Second Edition by Paul Murrell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 Graphics Cookbook by Winston Chang</a:t>
            </a:r>
          </a:p>
        </p:txBody>
      </p:sp>
    </p:spTree>
    <p:extLst>
      <p:ext uri="{BB962C8B-B14F-4D97-AF65-F5344CB8AC3E}">
        <p14:creationId xmlns:p14="http://schemas.microsoft.com/office/powerpoint/2010/main" val="33749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R Online Resources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Search Engines with the right key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UCLA resources to learn and use 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http://www.ats.ucla.edu/stat/r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://stackoverflow.com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CRAN Task Views allow you to browse packages by topic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https://cran.r-project.org/web/views/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Eg</a:t>
            </a:r>
            <a:r>
              <a:rPr lang="en-US" dirty="0" smtClean="0"/>
              <a:t>, click on cluster will get a list of all cluster analysis R packages</a:t>
            </a:r>
          </a:p>
        </p:txBody>
      </p:sp>
    </p:spTree>
    <p:extLst>
      <p:ext uri="{BB962C8B-B14F-4D97-AF65-F5344CB8AC3E}">
        <p14:creationId xmlns:p14="http://schemas.microsoft.com/office/powerpoint/2010/main" val="37059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</a:t>
            </a:r>
            <a:r>
              <a:rPr lang="en-US" dirty="0" smtClean="0">
                <a:solidFill>
                  <a:srgbClr val="A32638"/>
                </a:solidFill>
              </a:rPr>
              <a:t>plot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scatter plot of x versus it’s index: plot(x). E.g. plot(</a:t>
            </a:r>
            <a:r>
              <a:rPr lang="en-US" dirty="0" err="1" smtClean="0"/>
              <a:t>mtcars$mpg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641600"/>
            <a:ext cx="500062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80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Adding line: </a:t>
            </a:r>
            <a:r>
              <a:rPr lang="en-US" altLang="en-US" dirty="0" err="1" smtClean="0">
                <a:latin typeface="Arial Unicode MS" panose="020B0604020202020204" pitchFamily="34" charset="-128"/>
              </a:rPr>
              <a:t>abline</a:t>
            </a:r>
            <a:r>
              <a:rPr lang="en-US" altLang="en-US" dirty="0" smtClean="0">
                <a:latin typeface="Arial Unicode MS" panose="020B0604020202020204" pitchFamily="34" charset="-128"/>
              </a:rPr>
              <a:t>(a </a:t>
            </a:r>
            <a:r>
              <a:rPr lang="en-US" altLang="en-US" dirty="0">
                <a:latin typeface="Arial Unicode MS" panose="020B0604020202020204" pitchFamily="34" charset="-128"/>
              </a:rPr>
              <a:t>= NULL, b = NULL, h = NULL, v = NULL, </a:t>
            </a:r>
            <a:r>
              <a:rPr lang="en-US" altLang="en-US" dirty="0" err="1">
                <a:latin typeface="Arial Unicode MS" panose="020B0604020202020204" pitchFamily="34" charset="-128"/>
              </a:rPr>
              <a:t>reg</a:t>
            </a:r>
            <a:r>
              <a:rPr lang="en-US" altLang="en-US" dirty="0">
                <a:latin typeface="Arial Unicode MS" panose="020B0604020202020204" pitchFamily="34" charset="-128"/>
              </a:rPr>
              <a:t> = NULL, </a:t>
            </a:r>
            <a:r>
              <a:rPr lang="en-US" altLang="en-US" dirty="0" err="1">
                <a:latin typeface="Arial Unicode MS" panose="020B0604020202020204" pitchFamily="34" charset="-128"/>
              </a:rPr>
              <a:t>coef</a:t>
            </a:r>
            <a:r>
              <a:rPr lang="en-US" altLang="en-US" dirty="0">
                <a:latin typeface="Arial Unicode MS" panose="020B0604020202020204" pitchFamily="34" charset="-128"/>
              </a:rPr>
              <a:t> = NULL, </a:t>
            </a:r>
            <a:r>
              <a:rPr lang="en-US" altLang="en-US" dirty="0" smtClean="0">
                <a:latin typeface="Arial Unicode MS" panose="020B0604020202020204" pitchFamily="34" charset="-128"/>
              </a:rPr>
              <a:t>...)</a:t>
            </a:r>
          </a:p>
          <a:p>
            <a:pPr marL="0" lvl="0" indent="0">
              <a:buNone/>
            </a:pPr>
            <a:r>
              <a:rPr lang="en-US" altLang="en-US" dirty="0" smtClean="0">
                <a:latin typeface="Arial Unicode MS" panose="020B0604020202020204" pitchFamily="34" charset="-128"/>
              </a:rPr>
              <a:t>#a is intercept </a:t>
            </a:r>
          </a:p>
          <a:p>
            <a:pPr marL="0" lvl="0" indent="0">
              <a:buNone/>
            </a:pPr>
            <a:r>
              <a:rPr lang="en-US" altLang="en-US" dirty="0" smtClean="0">
                <a:latin typeface="Arial Unicode MS" panose="020B0604020202020204" pitchFamily="34" charset="-128"/>
              </a:rPr>
              <a:t>#b is slope </a:t>
            </a:r>
          </a:p>
          <a:p>
            <a:pPr marL="0" lvl="0" indent="0">
              <a:buNone/>
            </a:pPr>
            <a:r>
              <a:rPr lang="en-US" altLang="en-US" dirty="0" smtClean="0">
                <a:latin typeface="Arial Unicode MS" panose="020B0604020202020204" pitchFamily="34" charset="-128"/>
              </a:rPr>
              <a:t>#h is horizontal line </a:t>
            </a:r>
          </a:p>
          <a:p>
            <a:pPr marL="0" lvl="0" indent="0">
              <a:buNone/>
            </a:pPr>
            <a:r>
              <a:rPr lang="en-US" altLang="en-US" dirty="0" smtClean="0">
                <a:latin typeface="Arial Unicode MS" panose="020B0604020202020204" pitchFamily="34" charset="-128"/>
              </a:rPr>
              <a:t>#v is vertical line</a:t>
            </a:r>
          </a:p>
          <a:p>
            <a:pPr marL="0" lvl="0" indent="0">
              <a:buNone/>
            </a:pPr>
            <a:r>
              <a:rPr lang="en-US" altLang="en-US" dirty="0" smtClean="0">
                <a:latin typeface="Arial Unicode MS" panose="020B0604020202020204" pitchFamily="34" charset="-128"/>
              </a:rPr>
              <a:t>#</a:t>
            </a:r>
            <a:r>
              <a:rPr lang="en-US" altLang="en-US" dirty="0" err="1" smtClean="0">
                <a:latin typeface="Arial Unicode MS" panose="020B0604020202020204" pitchFamily="34" charset="-128"/>
              </a:rPr>
              <a:t>reg</a:t>
            </a:r>
            <a:r>
              <a:rPr lang="en-US" altLang="en-US" dirty="0" smtClean="0">
                <a:latin typeface="Arial Unicode MS" panose="020B0604020202020204" pitchFamily="34" charset="-128"/>
              </a:rPr>
              <a:t> is regression line </a:t>
            </a:r>
          </a:p>
          <a:p>
            <a:pPr marL="0" lvl="0" indent="0">
              <a:buNone/>
            </a:pPr>
            <a:r>
              <a:rPr lang="en-US" altLang="en-US" dirty="0" smtClean="0">
                <a:latin typeface="Arial Unicode MS" panose="020B0604020202020204" pitchFamily="34" charset="-128"/>
              </a:rPr>
              <a:t>#</a:t>
            </a:r>
            <a:r>
              <a:rPr lang="en-US" altLang="en-US" dirty="0" err="1" smtClean="0">
                <a:latin typeface="Arial Unicode MS" panose="020B0604020202020204" pitchFamily="34" charset="-128"/>
              </a:rPr>
              <a:t>coef</a:t>
            </a:r>
            <a:r>
              <a:rPr lang="en-US" altLang="en-US" dirty="0" smtClean="0">
                <a:latin typeface="Arial Unicode MS" panose="020B0604020202020204" pitchFamily="34" charset="-128"/>
              </a:rPr>
              <a:t> is coefficient of the line (</a:t>
            </a:r>
            <a:r>
              <a:rPr lang="en-US" altLang="en-US" dirty="0" err="1" smtClean="0">
                <a:latin typeface="Arial Unicode MS" panose="020B0604020202020204" pitchFamily="34" charset="-128"/>
              </a:rPr>
              <a:t>intercept,slope</a:t>
            </a:r>
            <a:r>
              <a:rPr lang="en-US" altLang="en-US" dirty="0" smtClean="0">
                <a:latin typeface="Arial Unicode MS" panose="020B0604020202020204" pitchFamily="34" charset="-128"/>
              </a:rPr>
              <a:t>)</a:t>
            </a:r>
            <a:endParaRPr lang="en-US" altLang="en-US" sz="6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8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example: </a:t>
            </a:r>
          </a:p>
          <a:p>
            <a:pPr lvl="1"/>
            <a:r>
              <a:rPr lang="en-US" dirty="0"/>
              <a:t>plot(</a:t>
            </a:r>
            <a:r>
              <a:rPr lang="en-US" dirty="0" err="1"/>
              <a:t>mtcars$wt</a:t>
            </a:r>
            <a:r>
              <a:rPr lang="en-US" dirty="0"/>
              <a:t>, </a:t>
            </a:r>
            <a:r>
              <a:rPr lang="en-US" dirty="0" err="1"/>
              <a:t>mtcars$mpg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abline</a:t>
            </a:r>
            <a:r>
              <a:rPr lang="en-US" dirty="0"/>
              <a:t>(h=20) #add horizontal line </a:t>
            </a:r>
          </a:p>
          <a:p>
            <a:pPr lvl="1"/>
            <a:r>
              <a:rPr lang="en-US" dirty="0" err="1"/>
              <a:t>abline</a:t>
            </a:r>
            <a:r>
              <a:rPr lang="en-US" dirty="0"/>
              <a:t>(v=4) #add vertical line</a:t>
            </a:r>
          </a:p>
          <a:p>
            <a:pPr lvl="1"/>
            <a:r>
              <a:rPr lang="en-US" dirty="0" err="1"/>
              <a:t>reg</a:t>
            </a:r>
            <a:r>
              <a:rPr lang="en-US" dirty="0"/>
              <a:t>&lt;-lm(</a:t>
            </a:r>
            <a:r>
              <a:rPr lang="en-US" dirty="0" err="1"/>
              <a:t>mtcars$mpg~mtcars$wt</a:t>
            </a:r>
            <a:r>
              <a:rPr lang="en-US" dirty="0"/>
              <a:t>) #fitting regression model</a:t>
            </a:r>
          </a:p>
          <a:p>
            <a:pPr lvl="1"/>
            <a:r>
              <a:rPr lang="en-US" dirty="0" err="1"/>
              <a:t>abline</a:t>
            </a:r>
            <a:r>
              <a:rPr lang="en-US" dirty="0"/>
              <a:t>(</a:t>
            </a:r>
            <a:r>
              <a:rPr lang="en-US" dirty="0" err="1"/>
              <a:t>reg</a:t>
            </a:r>
            <a:r>
              <a:rPr lang="en-US" dirty="0"/>
              <a:t>) #add regression fitted curve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(5)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0581" y="1371600"/>
            <a:ext cx="6522838" cy="46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1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Scatter plot </a:t>
            </a:r>
            <a:r>
              <a:rPr lang="en-US" dirty="0" smtClean="0">
                <a:solidFill>
                  <a:srgbClr val="A32638"/>
                </a:solidFill>
              </a:rPr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title, modifying labels for x and y axis and adjusting the ranges of x and y axis: </a:t>
            </a:r>
          </a:p>
          <a:p>
            <a:pPr lvl="1"/>
            <a:r>
              <a:rPr lang="en-US" dirty="0"/>
              <a:t>plot(</a:t>
            </a:r>
            <a:r>
              <a:rPr lang="en-US" dirty="0" err="1"/>
              <a:t>mtcars$wt</a:t>
            </a:r>
            <a:r>
              <a:rPr lang="en-US" dirty="0"/>
              <a:t>, </a:t>
            </a:r>
            <a:r>
              <a:rPr lang="en-US" dirty="0" err="1"/>
              <a:t>mtcars$mpg,main</a:t>
            </a:r>
            <a:r>
              <a:rPr lang="en-US" dirty="0"/>
              <a:t>='scatter </a:t>
            </a:r>
            <a:r>
              <a:rPr lang="en-US" dirty="0" err="1"/>
              <a:t>plot',sub</a:t>
            </a:r>
            <a:r>
              <a:rPr lang="en-US" dirty="0"/>
              <a:t>='mpg </a:t>
            </a:r>
            <a:r>
              <a:rPr lang="en-US" dirty="0" smtClean="0"/>
              <a:t>vs weight</a:t>
            </a:r>
            <a:r>
              <a:rPr lang="en-US" dirty="0"/>
              <a:t>',</a:t>
            </a:r>
            <a:r>
              <a:rPr lang="en-US" dirty="0" err="1"/>
              <a:t>xlab</a:t>
            </a:r>
            <a:r>
              <a:rPr lang="en-US" dirty="0"/>
              <a:t>='weight',</a:t>
            </a:r>
            <a:r>
              <a:rPr lang="en-US" dirty="0" err="1"/>
              <a:t>ylab</a:t>
            </a:r>
            <a:r>
              <a:rPr lang="en-US" dirty="0"/>
              <a:t>='mpg',</a:t>
            </a:r>
            <a:r>
              <a:rPr lang="en-US" dirty="0" err="1"/>
              <a:t>xlim</a:t>
            </a:r>
            <a:r>
              <a:rPr lang="en-US" dirty="0"/>
              <a:t>=c(0,7),</a:t>
            </a:r>
            <a:r>
              <a:rPr lang="en-US" dirty="0" err="1"/>
              <a:t>ylim</a:t>
            </a:r>
            <a:r>
              <a:rPr lang="en-US" dirty="0"/>
              <a:t>=c(5,40</a:t>
            </a:r>
            <a:r>
              <a:rPr lang="en-US" dirty="0" smtClean="0"/>
              <a:t>))</a:t>
            </a:r>
          </a:p>
          <a:p>
            <a:pPr marL="457200" lvl="1" indent="0">
              <a:buNone/>
            </a:pPr>
            <a:r>
              <a:rPr lang="en-US" dirty="0" smtClean="0"/>
              <a:t>#main: main title, #sub: sub title, #</a:t>
            </a:r>
            <a:r>
              <a:rPr lang="en-US" dirty="0" err="1" smtClean="0"/>
              <a:t>xlab</a:t>
            </a:r>
            <a:r>
              <a:rPr lang="en-US" dirty="0" smtClean="0"/>
              <a:t>: x label, #</a:t>
            </a:r>
            <a:r>
              <a:rPr lang="en-US" dirty="0" err="1" smtClean="0"/>
              <a:t>ylab</a:t>
            </a:r>
            <a:r>
              <a:rPr lang="en-US" dirty="0" smtClean="0"/>
              <a:t>: y label, #</a:t>
            </a:r>
            <a:r>
              <a:rPr lang="en-US" dirty="0" err="1" smtClean="0"/>
              <a:t>xlim</a:t>
            </a:r>
            <a:r>
              <a:rPr lang="en-US" dirty="0" smtClean="0"/>
              <a:t>: range of x axis, #</a:t>
            </a:r>
            <a:r>
              <a:rPr lang="en-US" dirty="0" err="1" smtClean="0"/>
              <a:t>ylim</a:t>
            </a:r>
            <a:r>
              <a:rPr lang="en-US" dirty="0" smtClean="0"/>
              <a:t>: range of y axis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1681</Words>
  <Application>Microsoft Office PowerPoint</Application>
  <PresentationFormat>On-screen Show (4:3)</PresentationFormat>
  <Paragraphs>215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 Unicode MS</vt:lpstr>
      <vt:lpstr>Arial</vt:lpstr>
      <vt:lpstr>Calibri</vt:lpstr>
      <vt:lpstr>Office Theme</vt:lpstr>
      <vt:lpstr>R Short Course Session 3</vt:lpstr>
      <vt:lpstr>Outline</vt:lpstr>
      <vt:lpstr>Data</vt:lpstr>
      <vt:lpstr>Scatter plot</vt:lpstr>
      <vt:lpstr>Scatter plot (2)</vt:lpstr>
      <vt:lpstr>Scatter plot (3)</vt:lpstr>
      <vt:lpstr>Scatter plot (4)</vt:lpstr>
      <vt:lpstr>Scatter plot (5)</vt:lpstr>
      <vt:lpstr>Scatter plot (6)</vt:lpstr>
      <vt:lpstr>Scatter plot (7)</vt:lpstr>
      <vt:lpstr>Scatter plot (8)</vt:lpstr>
      <vt:lpstr>Scatter plot (9)</vt:lpstr>
      <vt:lpstr>Scatter plot (10)</vt:lpstr>
      <vt:lpstr>Scatter plot (11)</vt:lpstr>
      <vt:lpstr>Scatter plot (12)</vt:lpstr>
      <vt:lpstr>Scatter plot (13)</vt:lpstr>
      <vt:lpstr>Scatter plot (14)</vt:lpstr>
      <vt:lpstr>Scatter plot (15)</vt:lpstr>
      <vt:lpstr>Scatter plot (16)</vt:lpstr>
      <vt:lpstr>Scatter plot (17)</vt:lpstr>
      <vt:lpstr>Scatter plot (18)</vt:lpstr>
      <vt:lpstr>Scatter plot (19)</vt:lpstr>
      <vt:lpstr>Scatter plot (20)</vt:lpstr>
      <vt:lpstr>Scatter plot (21)</vt:lpstr>
      <vt:lpstr>Scatter plot (22)</vt:lpstr>
      <vt:lpstr>QQ plot</vt:lpstr>
      <vt:lpstr>QQ plot (2)</vt:lpstr>
      <vt:lpstr>QQ plot (3)</vt:lpstr>
      <vt:lpstr>Histogram</vt:lpstr>
      <vt:lpstr>Histogram (2)</vt:lpstr>
      <vt:lpstr>Histogram (3)</vt:lpstr>
      <vt:lpstr>Histogram (4)</vt:lpstr>
      <vt:lpstr>Histogram (5)</vt:lpstr>
      <vt:lpstr>Curve</vt:lpstr>
      <vt:lpstr>Bar Chart</vt:lpstr>
      <vt:lpstr>Bar Chart (2)</vt:lpstr>
      <vt:lpstr>Bar Chart (3)</vt:lpstr>
      <vt:lpstr>Bar Chart (4)</vt:lpstr>
      <vt:lpstr>Bar Chart (5)</vt:lpstr>
      <vt:lpstr>Bar Chart (6)</vt:lpstr>
      <vt:lpstr>Pie Chart</vt:lpstr>
      <vt:lpstr>Pie Chart (2)</vt:lpstr>
      <vt:lpstr>Pie Chart (3)</vt:lpstr>
      <vt:lpstr>Pie Chart (4)</vt:lpstr>
      <vt:lpstr>Stem and Leaf Plot</vt:lpstr>
      <vt:lpstr>Boxplot</vt:lpstr>
      <vt:lpstr>Boxplot (2)</vt:lpstr>
      <vt:lpstr>R Books</vt:lpstr>
      <vt:lpstr>R Online 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Bratzler, Dale W (HSC)</dc:creator>
  <cp:lastModifiedBy>Chen, Sixia   (HSC)</cp:lastModifiedBy>
  <cp:revision>95</cp:revision>
  <dcterms:created xsi:type="dcterms:W3CDTF">2011-07-15T15:09:17Z</dcterms:created>
  <dcterms:modified xsi:type="dcterms:W3CDTF">2020-03-03T18:49:32Z</dcterms:modified>
</cp:coreProperties>
</file>